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 id="2147483660" r:id="rId5"/>
    <p:sldMasterId id="2147483668" r:id="rId6"/>
    <p:sldMasterId id="2147483676" r:id="rId7"/>
    <p:sldMasterId id="2147483684" r:id="rId8"/>
    <p:sldMasterId id="2147483692" r:id="rId9"/>
  </p:sldMasterIdLst>
  <p:notesMasterIdLst>
    <p:notesMasterId r:id="rId35"/>
  </p:notesMasterIdLst>
  <p:sldIdLst>
    <p:sldId id="275" r:id="rId10"/>
    <p:sldId id="305" r:id="rId11"/>
    <p:sldId id="281" r:id="rId12"/>
    <p:sldId id="306" r:id="rId13"/>
    <p:sldId id="308" r:id="rId14"/>
    <p:sldId id="309" r:id="rId15"/>
    <p:sldId id="310" r:id="rId16"/>
    <p:sldId id="276" r:id="rId17"/>
    <p:sldId id="277" r:id="rId18"/>
    <p:sldId id="284" r:id="rId19"/>
    <p:sldId id="283" r:id="rId20"/>
    <p:sldId id="285" r:id="rId21"/>
    <p:sldId id="286" r:id="rId22"/>
    <p:sldId id="287" r:id="rId23"/>
    <p:sldId id="290" r:id="rId24"/>
    <p:sldId id="291" r:id="rId25"/>
    <p:sldId id="294" r:id="rId26"/>
    <p:sldId id="292" r:id="rId27"/>
    <p:sldId id="293" r:id="rId28"/>
    <p:sldId id="295" r:id="rId29"/>
    <p:sldId id="297" r:id="rId30"/>
    <p:sldId id="299" r:id="rId31"/>
    <p:sldId id="300" r:id="rId32"/>
    <p:sldId id="312" r:id="rId33"/>
    <p:sldId id="313" r:id="rId3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007D"/>
    <a:srgbClr val="FAD214"/>
    <a:srgbClr val="323232"/>
    <a:srgbClr val="00B7EB"/>
    <a:srgbClr val="20218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Normaali tyyli 2 - Korostu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Normaali tyyli 4 - Korostu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90801" autoAdjust="0"/>
  </p:normalViewPr>
  <p:slideViewPr>
    <p:cSldViewPr snapToGrid="0" snapToObjects="1">
      <p:cViewPr varScale="1">
        <p:scale>
          <a:sx n="82" d="100"/>
          <a:sy n="82" d="100"/>
        </p:scale>
        <p:origin x="9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94586-6BA4-F540-9E58-6099C12009A4}" type="datetimeFigureOut">
              <a:rPr lang="fi-FI" smtClean="0"/>
              <a:t>2.11.2018</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138E1-6D71-9543-B34F-493D8E1103D4}" type="slidenum">
              <a:rPr lang="fi-FI" smtClean="0"/>
              <a:t>‹#›</a:t>
            </a:fld>
            <a:endParaRPr lang="fi-FI"/>
          </a:p>
        </p:txBody>
      </p:sp>
    </p:spTree>
    <p:extLst>
      <p:ext uri="{BB962C8B-B14F-4D97-AF65-F5344CB8AC3E}">
        <p14:creationId xmlns:p14="http://schemas.microsoft.com/office/powerpoint/2010/main" val="157882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5775" y="1122363"/>
            <a:ext cx="11101388" cy="2387600"/>
          </a:xfrm>
        </p:spPr>
        <p:txBody>
          <a:bodyPr anchor="b"/>
          <a:lstStyle>
            <a:lvl1pPr algn="ctr">
              <a:defRPr sz="6000"/>
            </a:lvl1pPr>
          </a:lstStyle>
          <a:p>
            <a:r>
              <a:rPr lang="fi-FI"/>
              <a:t>Muokkaa perustyylejä naps.</a:t>
            </a:r>
            <a:endParaRPr lang="fi-FI" dirty="0"/>
          </a:p>
        </p:txBody>
      </p:sp>
      <p:sp>
        <p:nvSpPr>
          <p:cNvPr id="3" name="Alaotsikko 2"/>
          <p:cNvSpPr>
            <a:spLocks noGrp="1"/>
          </p:cNvSpPr>
          <p:nvPr>
            <p:ph type="subTitle" idx="1"/>
          </p:nvPr>
        </p:nvSpPr>
        <p:spPr>
          <a:xfrm>
            <a:off x="485775" y="3602038"/>
            <a:ext cx="111013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07904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9728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621338"/>
          </a:xfrm>
        </p:spPr>
        <p:txBody>
          <a:bodyPr vert="eaVert"/>
          <a:lstStyle/>
          <a:p>
            <a:r>
              <a:rPr lang="fi-FI"/>
              <a:t>Muokkaa perustyylejä naps.</a:t>
            </a:r>
          </a:p>
        </p:txBody>
      </p:sp>
      <p:sp>
        <p:nvSpPr>
          <p:cNvPr id="3" name="Pystysuoran tekstin paikkamerkki 2"/>
          <p:cNvSpPr>
            <a:spLocks noGrp="1"/>
          </p:cNvSpPr>
          <p:nvPr>
            <p:ph type="body" orient="vert" idx="1"/>
          </p:nvPr>
        </p:nvSpPr>
        <p:spPr>
          <a:xfrm>
            <a:off x="542925" y="365125"/>
            <a:ext cx="8029575" cy="56213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707161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206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2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966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1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811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2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11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endParaRPr lang="fi-FI" dirty="0"/>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833651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3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5944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Sisällön paikkamerkki 2"/>
          <p:cNvSpPr>
            <a:spLocks noGrp="1"/>
          </p:cNvSpPr>
          <p:nvPr>
            <p:ph sz="half" idx="1"/>
          </p:nvPr>
        </p:nvSpPr>
        <p:spPr>
          <a:xfrm>
            <a:off x="495300" y="1825625"/>
            <a:ext cx="55245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3721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677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Tree>
    <p:extLst>
      <p:ext uri="{BB962C8B-B14F-4D97-AF65-F5344CB8AC3E}">
        <p14:creationId xmlns:p14="http://schemas.microsoft.com/office/powerpoint/2010/main" val="99699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Sisällön paikkamerkki 2"/>
          <p:cNvSpPr>
            <a:spLocks noGrp="1"/>
          </p:cNvSpPr>
          <p:nvPr>
            <p:ph sz="half" idx="1"/>
          </p:nvPr>
        </p:nvSpPr>
        <p:spPr>
          <a:xfrm>
            <a:off x="495300" y="1825625"/>
            <a:ext cx="55245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3721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805416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28625" y="365125"/>
            <a:ext cx="11258550" cy="1325563"/>
          </a:xfrm>
        </p:spPr>
        <p:txBody>
          <a:bodyPr/>
          <a:lstStyle/>
          <a:p>
            <a:r>
              <a:rPr lang="fi-FI"/>
              <a:t>Muokkaa perustyylejä naps.</a:t>
            </a:r>
          </a:p>
        </p:txBody>
      </p:sp>
      <p:sp>
        <p:nvSpPr>
          <p:cNvPr id="3" name="Tekstin paikkamerkki 2"/>
          <p:cNvSpPr>
            <a:spLocks noGrp="1"/>
          </p:cNvSpPr>
          <p:nvPr>
            <p:ph type="body" idx="1"/>
          </p:nvPr>
        </p:nvSpPr>
        <p:spPr>
          <a:xfrm>
            <a:off x="428626" y="1681163"/>
            <a:ext cx="55689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28626" y="2505075"/>
            <a:ext cx="5568950" cy="34813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6172199" y="1681163"/>
            <a:ext cx="55149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514974" cy="34813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83508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Tree>
    <p:extLst>
      <p:ext uri="{BB962C8B-B14F-4D97-AF65-F5344CB8AC3E}">
        <p14:creationId xmlns:p14="http://schemas.microsoft.com/office/powerpoint/2010/main" val="149524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219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528638" y="457200"/>
            <a:ext cx="4243387" cy="1600200"/>
          </a:xfrm>
        </p:spPr>
        <p:txBody>
          <a:bodyPr anchor="b"/>
          <a:lstStyle>
            <a:lvl1pPr>
              <a:defRPr sz="3200"/>
            </a:lvl1pPr>
          </a:lstStyle>
          <a:p>
            <a:r>
              <a:rPr lang="fi-FI"/>
              <a:t>Muokkaa perustyylejä naps.</a:t>
            </a:r>
          </a:p>
        </p:txBody>
      </p:sp>
      <p:sp>
        <p:nvSpPr>
          <p:cNvPr id="3" name="Sisällön paikkamerkki 2"/>
          <p:cNvSpPr>
            <a:spLocks noGrp="1"/>
          </p:cNvSpPr>
          <p:nvPr>
            <p:ph idx="1"/>
          </p:nvPr>
        </p:nvSpPr>
        <p:spPr>
          <a:xfrm>
            <a:off x="5183187" y="457201"/>
            <a:ext cx="6518275"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Tekstin paikkamerkki 3"/>
          <p:cNvSpPr>
            <a:spLocks noGrp="1"/>
          </p:cNvSpPr>
          <p:nvPr>
            <p:ph type="body" sz="half" idx="2"/>
          </p:nvPr>
        </p:nvSpPr>
        <p:spPr>
          <a:xfrm>
            <a:off x="528638" y="2057400"/>
            <a:ext cx="424338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44945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542926" y="457200"/>
            <a:ext cx="4229099" cy="1600200"/>
          </a:xfrm>
        </p:spPr>
        <p:txBody>
          <a:bodyPr anchor="b"/>
          <a:lstStyle>
            <a:lvl1pPr>
              <a:defRPr sz="3200"/>
            </a:lvl1pPr>
          </a:lstStyle>
          <a:p>
            <a:r>
              <a:rPr lang="fi-FI"/>
              <a:t>Muokkaa perustyylejä naps.</a:t>
            </a:r>
          </a:p>
        </p:txBody>
      </p:sp>
      <p:sp>
        <p:nvSpPr>
          <p:cNvPr id="3" name="Kuvan paikkamerkki 2"/>
          <p:cNvSpPr>
            <a:spLocks noGrp="1"/>
          </p:cNvSpPr>
          <p:nvPr>
            <p:ph type="pic" idx="1"/>
          </p:nvPr>
        </p:nvSpPr>
        <p:spPr>
          <a:xfrm>
            <a:off x="5183187" y="457201"/>
            <a:ext cx="6503987"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Vedä kuva paikkamerkkiin tai lisää napsauttamalla kuvaketta</a:t>
            </a:r>
          </a:p>
        </p:txBody>
      </p:sp>
      <p:sp>
        <p:nvSpPr>
          <p:cNvPr id="4" name="Tekstin paikkamerkki 3"/>
          <p:cNvSpPr>
            <a:spLocks noGrp="1"/>
          </p:cNvSpPr>
          <p:nvPr>
            <p:ph type="body" sz="half" idx="2"/>
          </p:nvPr>
        </p:nvSpPr>
        <p:spPr>
          <a:xfrm>
            <a:off x="542926" y="2057400"/>
            <a:ext cx="42291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1296921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2.emf"/><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365125"/>
            <a:ext cx="11049000" cy="1325563"/>
          </a:xfrm>
          <a:prstGeom prst="rect">
            <a:avLst/>
          </a:prstGeom>
        </p:spPr>
        <p:txBody>
          <a:bodyPr vert="horz" lIns="91440" tIns="45720" rIns="91440" bIns="45720" rtlCol="0" anchor="ctr">
            <a:normAutofit/>
          </a:bodyPr>
          <a:lstStyle/>
          <a:p>
            <a:r>
              <a:rPr lang="fi-FI" dirty="0"/>
              <a:t>Muokkaa perustyylejä naps.</a:t>
            </a:r>
          </a:p>
        </p:txBody>
      </p:sp>
      <p:sp>
        <p:nvSpPr>
          <p:cNvPr id="3" name="Tekstin paikkamerkki 2"/>
          <p:cNvSpPr>
            <a:spLocks noGrp="1"/>
          </p:cNvSpPr>
          <p:nvPr>
            <p:ph type="body" idx="1"/>
          </p:nvPr>
        </p:nvSpPr>
        <p:spPr>
          <a:xfrm>
            <a:off x="495300" y="1825625"/>
            <a:ext cx="11049000" cy="41425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pic>
        <p:nvPicPr>
          <p:cNvPr id="7" name="Kuva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1351580507"/>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Georgia" charset="0"/>
          <a:ea typeface="Georgia" charset="0"/>
          <a:cs typeface="Georgia"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Georgia" charset="0"/>
          <a:ea typeface="Georgia" charset="0"/>
          <a:cs typeface="Georgia"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Georgia" charset="0"/>
          <a:ea typeface="Georgia" charset="0"/>
          <a:cs typeface="Georgia"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Georgia" charset="0"/>
          <a:ea typeface="Georgia" charset="0"/>
          <a:cs typeface="Georgi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Georgia" charset="0"/>
          <a:ea typeface="Georgia" charset="0"/>
          <a:cs typeface="Georgi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2323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2665413"/>
            <a:ext cx="10858500"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614900490"/>
      </p:ext>
    </p:extLst>
  </p:cSld>
  <p:clrMap bg1="lt1" tx1="dk1" bg2="lt2" tx2="dk2" accent1="accent1" accent2="accent2" accent3="accent3" accent4="accent4" accent5="accent5" accent6="accent6" hlink="hlink" folHlink="folHlink"/>
  <p:sldLayoutIdLst>
    <p:sldLayoutId id="2147483712" r:id="rId1"/>
    <p:sldLayoutId id="2147483667"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202188"/>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2579687"/>
            <a:ext cx="10829925"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972094844"/>
      </p:ext>
    </p:extLst>
  </p:cSld>
  <p:clrMap bg1="lt1" tx1="dk1" bg2="lt2" tx2="dk2" accent1="accent1" accent2="accent2" accent3="accent3" accent4="accent4" accent5="accent5" accent6="accent6" hlink="hlink" folHlink="folHlink"/>
  <p:sldLayoutIdLst>
    <p:sldLayoutId id="2147483713" r:id="rId1"/>
    <p:sldLayoutId id="2147483675"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5007D"/>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799" y="2736850"/>
            <a:ext cx="11018925"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732100505"/>
      </p:ext>
    </p:extLst>
  </p:cSld>
  <p:clrMap bg1="lt1" tx1="dk1" bg2="lt2" tx2="dk2" accent1="accent1" accent2="accent2" accent3="accent3" accent4="accent4" accent5="accent5" accent6="accent6" hlink="hlink" folHlink="folHlink"/>
  <p:sldLayoutIdLst>
    <p:sldLayoutId id="2147483714" r:id="rId1"/>
    <p:sldLayoutId id="2147483683"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AD214"/>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800" y="2622550"/>
            <a:ext cx="10515600"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1444171974"/>
      </p:ext>
    </p:extLst>
  </p:cSld>
  <p:clrMap bg1="lt1" tx1="dk1" bg2="lt2" tx2="dk2" accent1="accent1" accent2="accent2" accent3="accent3" accent4="accent4" accent5="accent5" accent6="accent6" hlink="hlink" folHlink="folHlink"/>
  <p:sldLayoutIdLst>
    <p:sldLayoutId id="2147483715" r:id="rId1"/>
    <p:sldLayoutId id="2147483691" r:id="rId2"/>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B7EB"/>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800" y="2708275"/>
            <a:ext cx="10857000" cy="1325563"/>
          </a:xfrm>
          <a:prstGeom prst="rect">
            <a:avLst/>
          </a:prstGeom>
        </p:spPr>
        <p:txBody>
          <a:bodyPr vert="horz" lIns="91440" tIns="45720" rIns="91440" bIns="45720" rtlCol="0" anchor="ctr">
            <a:normAutofit/>
          </a:bodyPr>
          <a:lstStyle/>
          <a:p>
            <a:r>
              <a:rPr lang="fi-FI"/>
              <a:t>Muokkaa perustyylejä naps.</a:t>
            </a:r>
          </a:p>
        </p:txBody>
      </p:sp>
      <p:pic>
        <p:nvPicPr>
          <p:cNvPr id="7" name="Kuva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602076411"/>
      </p:ext>
    </p:extLst>
  </p:cSld>
  <p:clrMap bg1="lt1" tx1="dk1" bg2="lt2" tx2="dk2" accent1="accent1" accent2="accent2" accent3="accent3" accent4="accent4" accent5="accent5" accent6="accent6" hlink="hlink" folHlink="folHlink"/>
  <p:sldLayoutIdLst>
    <p:sldLayoutId id="2147483716" r:id="rId1"/>
    <p:sldLayoutId id="2147483699" r:id="rId2"/>
    <p:sldLayoutId id="2147483718" r:id="rId3"/>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847080-B0A5-4F37-A4BB-DA91E45D42AA}"/>
              </a:ext>
            </a:extLst>
          </p:cNvPr>
          <p:cNvSpPr>
            <a:spLocks noGrp="1"/>
          </p:cNvSpPr>
          <p:nvPr>
            <p:ph type="title"/>
          </p:nvPr>
        </p:nvSpPr>
        <p:spPr>
          <a:xfrm>
            <a:off x="538162" y="2468073"/>
            <a:ext cx="11115675" cy="1490663"/>
          </a:xfrm>
        </p:spPr>
        <p:txBody>
          <a:bodyPr>
            <a:normAutofit fontScale="90000"/>
          </a:bodyPr>
          <a:lstStyle/>
          <a:p>
            <a:r>
              <a:rPr lang="fi-FI" dirty="0"/>
              <a:t>STEA avustuksiin liittyvät hallinnolliset prosessit ja niiden toimivuus </a:t>
            </a:r>
            <a:br>
              <a:rPr lang="fi-FI" dirty="0"/>
            </a:br>
            <a:r>
              <a:rPr lang="fi-FI" sz="3600" dirty="0"/>
              <a:t>SOSTE minigallup lokakuu 2018, 102 vastaajaa</a:t>
            </a:r>
          </a:p>
        </p:txBody>
      </p:sp>
    </p:spTree>
    <p:extLst>
      <p:ext uri="{BB962C8B-B14F-4D97-AF65-F5344CB8AC3E}">
        <p14:creationId xmlns:p14="http://schemas.microsoft.com/office/powerpoint/2010/main" val="324909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5E854F-8F1B-4168-8D25-B725B7E05398}"/>
              </a:ext>
            </a:extLst>
          </p:cNvPr>
          <p:cNvSpPr>
            <a:spLocks noGrp="1"/>
          </p:cNvSpPr>
          <p:nvPr>
            <p:ph type="title"/>
          </p:nvPr>
        </p:nvSpPr>
        <p:spPr/>
        <p:txBody>
          <a:bodyPr/>
          <a:lstStyle/>
          <a:p>
            <a:r>
              <a:rPr lang="fi-FI" dirty="0"/>
              <a:t>Yleiskuva, suorat lainaukset</a:t>
            </a:r>
          </a:p>
        </p:txBody>
      </p:sp>
      <p:sp>
        <p:nvSpPr>
          <p:cNvPr id="3" name="Sisällön paikkamerkki 2">
            <a:extLst>
              <a:ext uri="{FF2B5EF4-FFF2-40B4-BE49-F238E27FC236}">
                <a16:creationId xmlns:a16="http://schemas.microsoft.com/office/drawing/2014/main" id="{0124E3BD-5280-4BAA-A824-98DBB7BE2B41}"/>
              </a:ext>
            </a:extLst>
          </p:cNvPr>
          <p:cNvSpPr>
            <a:spLocks noGrp="1"/>
          </p:cNvSpPr>
          <p:nvPr>
            <p:ph idx="1"/>
          </p:nvPr>
        </p:nvSpPr>
        <p:spPr/>
        <p:txBody>
          <a:bodyPr>
            <a:normAutofit/>
          </a:bodyPr>
          <a:lstStyle/>
          <a:p>
            <a:pPr marL="0" indent="0">
              <a:buNone/>
            </a:pPr>
            <a:r>
              <a:rPr lang="fi-FI" sz="2000" i="1" dirty="0"/>
              <a:t>”Toiminnan tavoitteiden, osatavoitteiden, tulosten ja seurannan selkeä kuvaus jäsentää koko järjestön toiminnan suunnittelua ja seurantaa.”</a:t>
            </a:r>
          </a:p>
          <a:p>
            <a:pPr marL="0" indent="0">
              <a:buNone/>
            </a:pPr>
            <a:r>
              <a:rPr lang="fi-FI" sz="2000" i="1" dirty="0"/>
              <a:t>”Tavoitteiden selkeyttäminen ja mittarien kehittäminen on vienyt toimintaamme jonkin verran strategisempaan suuntaan, vaikka ovat samaan aikaan haastavia siksi, että järjestömme perustoiminta on luonteeltaan sellaista, että se on hyvin vaikea tiivistää tavoitteiksi ja saavutuksiksi. Uskon, että monille järjestöille tämä systeemi on paljon enemmän eduksi.”</a:t>
            </a:r>
          </a:p>
          <a:p>
            <a:pPr marL="0" indent="0">
              <a:buNone/>
            </a:pPr>
            <a:r>
              <a:rPr lang="fi-FI" sz="2000" i="1" dirty="0"/>
              <a:t>”Seuranta pakottaa arvioimaan omaa tekemistä ja tekemään korjausliikkeitä. Samoin se nostaa esille toiminnalla aikaansaadut hyödyt.  Avustusten hakeminen pistää miettimään toiminnan tarvetta, tavoitteita ja kohderyhmää. Aika monet sokaistuvat niille ja olettavat, että se mitä tehtiin ennen, toimii edelleen. Seuranta ja avustusten hakeminen luo edellytykset sille, että järjestö säilyy elinvoimaisena ja uudistuu.”</a:t>
            </a:r>
          </a:p>
          <a:p>
            <a:pPr marL="0" indent="0">
              <a:buNone/>
            </a:pPr>
            <a:endParaRPr lang="fi-FI" sz="2000" i="1" dirty="0"/>
          </a:p>
          <a:p>
            <a:pPr marL="0" indent="0">
              <a:buNone/>
            </a:pPr>
            <a:endParaRPr lang="fi-FI" dirty="0"/>
          </a:p>
        </p:txBody>
      </p:sp>
    </p:spTree>
    <p:extLst>
      <p:ext uri="{BB962C8B-B14F-4D97-AF65-F5344CB8AC3E}">
        <p14:creationId xmlns:p14="http://schemas.microsoft.com/office/powerpoint/2010/main" val="2185552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494FE-E9D5-4BB7-832C-71BDD463E36A}"/>
              </a:ext>
            </a:extLst>
          </p:cNvPr>
          <p:cNvSpPr>
            <a:spLocks noGrp="1"/>
          </p:cNvSpPr>
          <p:nvPr>
            <p:ph type="title"/>
          </p:nvPr>
        </p:nvSpPr>
        <p:spPr/>
        <p:txBody>
          <a:bodyPr/>
          <a:lstStyle/>
          <a:p>
            <a:r>
              <a:rPr lang="fi-FI" dirty="0"/>
              <a:t>Hakemusvaiheen hyvät käytännöt</a:t>
            </a:r>
          </a:p>
        </p:txBody>
      </p:sp>
      <p:sp>
        <p:nvSpPr>
          <p:cNvPr id="3" name="Sisällön paikkamerkki 2">
            <a:extLst>
              <a:ext uri="{FF2B5EF4-FFF2-40B4-BE49-F238E27FC236}">
                <a16:creationId xmlns:a16="http://schemas.microsoft.com/office/drawing/2014/main" id="{60016477-4F3D-4DE2-97C7-5B58DC1E335E}"/>
              </a:ext>
            </a:extLst>
          </p:cNvPr>
          <p:cNvSpPr>
            <a:spLocks noGrp="1"/>
          </p:cNvSpPr>
          <p:nvPr>
            <p:ph idx="1"/>
          </p:nvPr>
        </p:nvSpPr>
        <p:spPr/>
        <p:txBody>
          <a:bodyPr/>
          <a:lstStyle/>
          <a:p>
            <a:pPr>
              <a:buFont typeface="Arial" panose="020B0604020202020204" pitchFamily="34" charset="0"/>
              <a:buChar char="•"/>
            </a:pPr>
            <a:r>
              <a:rPr lang="fi-FI" dirty="0"/>
              <a:t>Hakemuslomake, joka on esitäytetty</a:t>
            </a:r>
          </a:p>
          <a:p>
            <a:pPr>
              <a:buFont typeface="Arial" panose="020B0604020202020204" pitchFamily="34" charset="0"/>
              <a:buChar char="•"/>
            </a:pPr>
            <a:r>
              <a:rPr lang="fi-FI" dirty="0"/>
              <a:t>Hakemuslomakkeen selkeä rakenne</a:t>
            </a:r>
          </a:p>
          <a:p>
            <a:pPr>
              <a:buFont typeface="Arial" panose="020B0604020202020204" pitchFamily="34" charset="0"/>
              <a:buChar char="•"/>
            </a:pPr>
            <a:r>
              <a:rPr lang="fi-FI" dirty="0"/>
              <a:t>Mahdollisuus sähköiseen asiointiin</a:t>
            </a:r>
          </a:p>
          <a:p>
            <a:pPr>
              <a:buFont typeface="Arial" panose="020B0604020202020204" pitchFamily="34" charset="0"/>
              <a:buChar char="•"/>
            </a:pPr>
            <a:r>
              <a:rPr lang="fi-FI" dirty="0"/>
              <a:t>Henkilökohtainen neuvonta</a:t>
            </a:r>
          </a:p>
          <a:p>
            <a:pPr>
              <a:buFont typeface="Arial" panose="020B0604020202020204" pitchFamily="34" charset="0"/>
              <a:buChar char="•"/>
            </a:pPr>
            <a:r>
              <a:rPr lang="fi-FI" dirty="0"/>
              <a:t>Kaikkiaan 56 mainintaa</a:t>
            </a:r>
          </a:p>
          <a:p>
            <a:pPr marL="0" indent="0">
              <a:buNone/>
            </a:pPr>
            <a:endParaRPr lang="fi-FI" dirty="0"/>
          </a:p>
        </p:txBody>
      </p:sp>
    </p:spTree>
    <p:extLst>
      <p:ext uri="{BB962C8B-B14F-4D97-AF65-F5344CB8AC3E}">
        <p14:creationId xmlns:p14="http://schemas.microsoft.com/office/powerpoint/2010/main" val="649129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AE776E-6770-4012-B7E8-18F1F9B58AC4}"/>
              </a:ext>
            </a:extLst>
          </p:cNvPr>
          <p:cNvSpPr>
            <a:spLocks noGrp="1"/>
          </p:cNvSpPr>
          <p:nvPr>
            <p:ph type="title"/>
          </p:nvPr>
        </p:nvSpPr>
        <p:spPr/>
        <p:txBody>
          <a:bodyPr/>
          <a:lstStyle/>
          <a:p>
            <a:r>
              <a:rPr lang="fi-FI" dirty="0"/>
              <a:t>Hakemusvaiheen hyvät käytännöt, suorat lainaukset</a:t>
            </a:r>
          </a:p>
        </p:txBody>
      </p:sp>
      <p:sp>
        <p:nvSpPr>
          <p:cNvPr id="3" name="Sisällön paikkamerkki 2">
            <a:extLst>
              <a:ext uri="{FF2B5EF4-FFF2-40B4-BE49-F238E27FC236}">
                <a16:creationId xmlns:a16="http://schemas.microsoft.com/office/drawing/2014/main" id="{9814265F-3CCB-4E6B-BB09-C0BA22C8AB42}"/>
              </a:ext>
            </a:extLst>
          </p:cNvPr>
          <p:cNvSpPr>
            <a:spLocks noGrp="1"/>
          </p:cNvSpPr>
          <p:nvPr>
            <p:ph idx="1"/>
          </p:nvPr>
        </p:nvSpPr>
        <p:spPr/>
        <p:txBody>
          <a:bodyPr>
            <a:normAutofit/>
          </a:bodyPr>
          <a:lstStyle/>
          <a:p>
            <a:pPr marL="0" indent="0">
              <a:buNone/>
            </a:pPr>
            <a:r>
              <a:rPr lang="fi-FI" sz="2000" i="1" dirty="0"/>
              <a:t>”Hyvä käytäntö on pitää avustushakemuspohja samana, vastattavat kysymykset samoja ja edellisen vuoden pohjatyö näkyvillä. Tämä auttaa valtavasti tehtävää kirjoitustaakkaa.”</a:t>
            </a:r>
          </a:p>
          <a:p>
            <a:pPr marL="0" indent="0">
              <a:buNone/>
            </a:pPr>
            <a:r>
              <a:rPr lang="fi-FI" sz="2000" i="1" dirty="0"/>
              <a:t>”Hakemusten rakenne on selkeä ja toimiva, tukee toiminnan kuvaamista ja selkeiden tavoitteiden asettamista. ”</a:t>
            </a:r>
          </a:p>
          <a:p>
            <a:pPr marL="0" indent="0">
              <a:buNone/>
            </a:pPr>
            <a:r>
              <a:rPr lang="fi-FI" sz="2000" i="1" dirty="0"/>
              <a:t>”Sähköisen portaalin käyttöönotto on helpottanut prosesseja. Omaa raportointia on voinut kehittää yhdenmukaiseksi </a:t>
            </a:r>
            <a:r>
              <a:rPr lang="fi-FI" sz="2000" i="1" dirty="0" err="1"/>
              <a:t>Stean</a:t>
            </a:r>
            <a:r>
              <a:rPr lang="fi-FI" sz="2000" i="1" dirty="0"/>
              <a:t> raportointien kanssa. Vastuullisten </a:t>
            </a:r>
            <a:r>
              <a:rPr lang="fi-FI" sz="2000" i="1" dirty="0" err="1"/>
              <a:t>Stea</a:t>
            </a:r>
            <a:r>
              <a:rPr lang="fi-FI" sz="2000" i="1" dirty="0"/>
              <a:t>- yhteyshenkilöiden kanssa on saatu hyvin yhdessä käytyä asioita etukäteen läpi.”</a:t>
            </a:r>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p:txBody>
      </p:sp>
    </p:spTree>
    <p:extLst>
      <p:ext uri="{BB962C8B-B14F-4D97-AF65-F5344CB8AC3E}">
        <p14:creationId xmlns:p14="http://schemas.microsoft.com/office/powerpoint/2010/main" val="1794187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CD526B-5FDA-4506-BCF8-63918BDCB13F}"/>
              </a:ext>
            </a:extLst>
          </p:cNvPr>
          <p:cNvSpPr>
            <a:spLocks noGrp="1"/>
          </p:cNvSpPr>
          <p:nvPr>
            <p:ph type="title"/>
          </p:nvPr>
        </p:nvSpPr>
        <p:spPr/>
        <p:txBody>
          <a:bodyPr/>
          <a:lstStyle/>
          <a:p>
            <a:r>
              <a:rPr lang="fi-FI" dirty="0"/>
              <a:t>Raportoinnin ja valvonnan hyvät käytännöt</a:t>
            </a:r>
          </a:p>
        </p:txBody>
      </p:sp>
      <p:sp>
        <p:nvSpPr>
          <p:cNvPr id="3" name="Sisällön paikkamerkki 2">
            <a:extLst>
              <a:ext uri="{FF2B5EF4-FFF2-40B4-BE49-F238E27FC236}">
                <a16:creationId xmlns:a16="http://schemas.microsoft.com/office/drawing/2014/main" id="{A348F60F-8F1C-4C3D-917A-3031DFE038C9}"/>
              </a:ext>
            </a:extLst>
          </p:cNvPr>
          <p:cNvSpPr>
            <a:spLocks noGrp="1"/>
          </p:cNvSpPr>
          <p:nvPr>
            <p:ph idx="1"/>
          </p:nvPr>
        </p:nvSpPr>
        <p:spPr/>
        <p:txBody>
          <a:bodyPr/>
          <a:lstStyle/>
          <a:p>
            <a:r>
              <a:rPr lang="fi-FI" dirty="0"/>
              <a:t>Tiedon kerääminen omasta toiminnasta palvelee toiminnan kehittämistä ja näkyväksi tekemistä muutenkin kuin rahoittajalle</a:t>
            </a:r>
          </a:p>
          <a:p>
            <a:r>
              <a:rPr lang="fi-FI" dirty="0"/>
              <a:t>Tarkka taloudellinen seuranta ohjaa rahan vastuulliseen käyttöön</a:t>
            </a:r>
          </a:p>
          <a:p>
            <a:r>
              <a:rPr lang="fi-FI" dirty="0"/>
              <a:t>Vuosiraportoinnin on koettu keventyneen</a:t>
            </a:r>
          </a:p>
          <a:p>
            <a:r>
              <a:rPr lang="fi-FI" dirty="0"/>
              <a:t>Tapaamiset ja koulutukset koetaan hyödyllisinä</a:t>
            </a:r>
          </a:p>
          <a:p>
            <a:r>
              <a:rPr lang="fi-FI" dirty="0"/>
              <a:t>Kaikkiaan 24 mainintaa</a:t>
            </a:r>
          </a:p>
        </p:txBody>
      </p:sp>
    </p:spTree>
    <p:extLst>
      <p:ext uri="{BB962C8B-B14F-4D97-AF65-F5344CB8AC3E}">
        <p14:creationId xmlns:p14="http://schemas.microsoft.com/office/powerpoint/2010/main" val="1006228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AE776E-6770-4012-B7E8-18F1F9B58AC4}"/>
              </a:ext>
            </a:extLst>
          </p:cNvPr>
          <p:cNvSpPr>
            <a:spLocks noGrp="1"/>
          </p:cNvSpPr>
          <p:nvPr>
            <p:ph type="title"/>
          </p:nvPr>
        </p:nvSpPr>
        <p:spPr/>
        <p:txBody>
          <a:bodyPr/>
          <a:lstStyle/>
          <a:p>
            <a:r>
              <a:rPr lang="fi-FI" dirty="0"/>
              <a:t>Raportoinnin ja valvonnan hyvät käytännöt, suorat lainaukset</a:t>
            </a:r>
          </a:p>
        </p:txBody>
      </p:sp>
      <p:sp>
        <p:nvSpPr>
          <p:cNvPr id="3" name="Sisällön paikkamerkki 2">
            <a:extLst>
              <a:ext uri="{FF2B5EF4-FFF2-40B4-BE49-F238E27FC236}">
                <a16:creationId xmlns:a16="http://schemas.microsoft.com/office/drawing/2014/main" id="{9814265F-3CCB-4E6B-BB09-C0BA22C8AB42}"/>
              </a:ext>
            </a:extLst>
          </p:cNvPr>
          <p:cNvSpPr>
            <a:spLocks noGrp="1"/>
          </p:cNvSpPr>
          <p:nvPr>
            <p:ph idx="1"/>
          </p:nvPr>
        </p:nvSpPr>
        <p:spPr/>
        <p:txBody>
          <a:bodyPr>
            <a:normAutofit/>
          </a:bodyPr>
          <a:lstStyle/>
          <a:p>
            <a:pPr marL="0" indent="0">
              <a:buNone/>
            </a:pPr>
            <a:r>
              <a:rPr lang="fi-FI" sz="2000" i="1" dirty="0"/>
              <a:t>”Minusta on paikallaan, että julkisen avustuksen käyttö tarkistetaan. Raportointi muistuttaa toimijoita alusta pitäen toimimaan suunnitelmien mukaisesti. Erityisen iloinen olen vaikuttavuusanalyysista sekä kilpailuvaikutusten arvioinnista.”</a:t>
            </a:r>
          </a:p>
          <a:p>
            <a:pPr marL="0" indent="0">
              <a:buNone/>
            </a:pPr>
            <a:r>
              <a:rPr lang="fi-FI" sz="2000" i="1" dirty="0"/>
              <a:t>”Kerättävää seurantatietoa, tuloksia ja vaikutuksia hyödynnetään järjestössä paitsi STEA-avustusten, myös muun rahoituksen hakemisessa.”</a:t>
            </a:r>
          </a:p>
          <a:p>
            <a:pPr marL="0" indent="0">
              <a:buNone/>
            </a:pPr>
            <a:r>
              <a:rPr lang="fi-FI" sz="2000" i="1" dirty="0"/>
              <a:t>”TVS-kysely on pakottanut pohtimaan omia käytäntöjä ja auttanut kehittämään toimintaa.”</a:t>
            </a:r>
          </a:p>
          <a:p>
            <a:pPr marL="0" indent="0">
              <a:buNone/>
            </a:pPr>
            <a:r>
              <a:rPr lang="fi-FI" sz="2000" i="1" dirty="0"/>
              <a:t>”Seuranta- ja arviointitiedot eli toiminnan lukumäärät ja palaute on syytä kerätä systemaattisesti, jotta voidaan kehittää toimintaa. </a:t>
            </a:r>
            <a:r>
              <a:rPr lang="fi-FI" sz="2000" i="1" dirty="0" err="1"/>
              <a:t>STEAn</a:t>
            </a:r>
            <a:r>
              <a:rPr lang="fi-FI" sz="2000" i="1" dirty="0"/>
              <a:t> hakemuksia ja raportteja varten tämä tulee tehtyä jämptisti ja ajallaan, pidän sitä tärkeänä. Samaten tarkka talousarvio on syytä tehdä joka tapauksessa.”</a:t>
            </a:r>
            <a:br>
              <a:rPr lang="fi-FI" sz="2000" i="1" dirty="0"/>
            </a:br>
            <a:endParaRPr lang="fi-FI" sz="2000" i="1"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p:txBody>
      </p:sp>
    </p:spTree>
    <p:extLst>
      <p:ext uri="{BB962C8B-B14F-4D97-AF65-F5344CB8AC3E}">
        <p14:creationId xmlns:p14="http://schemas.microsoft.com/office/powerpoint/2010/main" val="726278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4E7DF-154D-4252-BDF8-75342B49AAD7}"/>
              </a:ext>
            </a:extLst>
          </p:cNvPr>
          <p:cNvSpPr txBox="1">
            <a:spLocks/>
          </p:cNvSpPr>
          <p:nvPr/>
        </p:nvSpPr>
        <p:spPr>
          <a:xfrm>
            <a:off x="538162" y="2128104"/>
            <a:ext cx="11115675" cy="14906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bg1"/>
                </a:solidFill>
                <a:latin typeface="+mn-lt"/>
                <a:ea typeface="+mj-ea"/>
                <a:cs typeface="+mj-cs"/>
              </a:defRPr>
            </a:lvl1pPr>
          </a:lstStyle>
          <a:p>
            <a:r>
              <a:rPr lang="fi-FI" sz="4000" dirty="0"/>
              <a:t>Mitkä </a:t>
            </a:r>
            <a:r>
              <a:rPr lang="fi-FI" sz="4000" dirty="0" err="1"/>
              <a:t>STEAn</a:t>
            </a:r>
            <a:r>
              <a:rPr lang="fi-FI" sz="4000" dirty="0"/>
              <a:t> käytännöt EIVÄT mielestäsi tue järjestön toiminnan kehittämistä tai ovat muuten mielestäsi erityisen perusteltuja? </a:t>
            </a:r>
            <a:br>
              <a:rPr lang="fi-FI" sz="4000" dirty="0"/>
            </a:br>
            <a:endParaRPr lang="fi-FI" sz="4000" dirty="0"/>
          </a:p>
        </p:txBody>
      </p:sp>
    </p:spTree>
    <p:extLst>
      <p:ext uri="{BB962C8B-B14F-4D97-AF65-F5344CB8AC3E}">
        <p14:creationId xmlns:p14="http://schemas.microsoft.com/office/powerpoint/2010/main" val="3907813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4E1987-9C04-4A2D-A7F2-B70C66AD6C82}"/>
              </a:ext>
            </a:extLst>
          </p:cNvPr>
          <p:cNvSpPr>
            <a:spLocks noGrp="1"/>
          </p:cNvSpPr>
          <p:nvPr>
            <p:ph type="title"/>
          </p:nvPr>
        </p:nvSpPr>
        <p:spPr/>
        <p:txBody>
          <a:bodyPr/>
          <a:lstStyle/>
          <a:p>
            <a:r>
              <a:rPr lang="fi-FI" dirty="0"/>
              <a:t>Yleiskuva</a:t>
            </a:r>
          </a:p>
        </p:txBody>
      </p:sp>
      <p:sp>
        <p:nvSpPr>
          <p:cNvPr id="3" name="Sisällön paikkamerkki 2">
            <a:extLst>
              <a:ext uri="{FF2B5EF4-FFF2-40B4-BE49-F238E27FC236}">
                <a16:creationId xmlns:a16="http://schemas.microsoft.com/office/drawing/2014/main" id="{CCCF181B-0B07-4077-A0AE-C767D754EA8E}"/>
              </a:ext>
            </a:extLst>
          </p:cNvPr>
          <p:cNvSpPr>
            <a:spLocks noGrp="1"/>
          </p:cNvSpPr>
          <p:nvPr>
            <p:ph idx="1"/>
          </p:nvPr>
        </p:nvSpPr>
        <p:spPr/>
        <p:txBody>
          <a:bodyPr/>
          <a:lstStyle/>
          <a:p>
            <a:r>
              <a:rPr lang="fi-FI" dirty="0"/>
              <a:t>Kaikkiaan 155 kommenttia, joista</a:t>
            </a:r>
          </a:p>
          <a:p>
            <a:pPr lvl="1"/>
            <a:r>
              <a:rPr lang="fi-FI" dirty="0"/>
              <a:t>5 myönteistä (ei mitään erityisen kuormittavaa) </a:t>
            </a:r>
          </a:p>
          <a:p>
            <a:pPr lvl="1"/>
            <a:r>
              <a:rPr lang="fi-FI" dirty="0"/>
              <a:t>22 erilaista ideaa tai järjestelmän kehittämisehdotusta</a:t>
            </a:r>
          </a:p>
          <a:p>
            <a:pPr lvl="1"/>
            <a:r>
              <a:rPr lang="fi-FI" dirty="0"/>
              <a:t>Loput erilaisia yksityiskohtaisia tai yleisempiä kuvauksia käytäntöjen epäkohdista</a:t>
            </a:r>
          </a:p>
          <a:p>
            <a:pPr lvl="1"/>
            <a:endParaRPr lang="fi-FI" dirty="0"/>
          </a:p>
        </p:txBody>
      </p:sp>
      <p:sp>
        <p:nvSpPr>
          <p:cNvPr id="4" name="Suorakulmio 3">
            <a:extLst>
              <a:ext uri="{FF2B5EF4-FFF2-40B4-BE49-F238E27FC236}">
                <a16:creationId xmlns:a16="http://schemas.microsoft.com/office/drawing/2014/main" id="{E46435C6-986C-43C4-84A7-05F6BAAD15D9}"/>
              </a:ext>
            </a:extLst>
          </p:cNvPr>
          <p:cNvSpPr/>
          <p:nvPr/>
        </p:nvSpPr>
        <p:spPr>
          <a:xfrm>
            <a:off x="698988" y="4495679"/>
            <a:ext cx="10794023" cy="8675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9ECE5721-99E6-4069-B3B2-7FAC59504152}"/>
              </a:ext>
            </a:extLst>
          </p:cNvPr>
          <p:cNvSpPr/>
          <p:nvPr/>
        </p:nvSpPr>
        <p:spPr>
          <a:xfrm>
            <a:off x="698988" y="4495679"/>
            <a:ext cx="578827" cy="86750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9157B5F5-681E-4FCA-9623-6F22C6ED65C9}"/>
              </a:ext>
            </a:extLst>
          </p:cNvPr>
          <p:cNvSpPr/>
          <p:nvPr/>
        </p:nvSpPr>
        <p:spPr>
          <a:xfrm>
            <a:off x="1277815" y="4495679"/>
            <a:ext cx="2309447" cy="8675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42883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645C52-0310-4B3D-8D7C-CDBAD0FE1A4E}"/>
              </a:ext>
            </a:extLst>
          </p:cNvPr>
          <p:cNvSpPr>
            <a:spLocks noGrp="1"/>
          </p:cNvSpPr>
          <p:nvPr>
            <p:ph type="title"/>
          </p:nvPr>
        </p:nvSpPr>
        <p:spPr>
          <a:xfrm>
            <a:off x="571500" y="623033"/>
            <a:ext cx="11049000" cy="1325563"/>
          </a:xfrm>
        </p:spPr>
        <p:txBody>
          <a:bodyPr>
            <a:noAutofit/>
          </a:bodyPr>
          <a:lstStyle/>
          <a:p>
            <a:r>
              <a:rPr lang="fi-FI" sz="3200" dirty="0"/>
              <a:t>Useimmin esiin nostetut haasteet: TVS ja arvioinnin vaikeus yleensä (34 kommenttia) </a:t>
            </a:r>
            <a:br>
              <a:rPr lang="fi-FI" sz="3200" dirty="0"/>
            </a:br>
            <a:endParaRPr lang="fi-FI" sz="3200" dirty="0"/>
          </a:p>
        </p:txBody>
      </p:sp>
      <p:sp>
        <p:nvSpPr>
          <p:cNvPr id="3" name="Sisällön paikkamerkki 2">
            <a:extLst>
              <a:ext uri="{FF2B5EF4-FFF2-40B4-BE49-F238E27FC236}">
                <a16:creationId xmlns:a16="http://schemas.microsoft.com/office/drawing/2014/main" id="{B4574149-F5DB-40AE-9A13-ED5F836D4226}"/>
              </a:ext>
            </a:extLst>
          </p:cNvPr>
          <p:cNvSpPr>
            <a:spLocks noGrp="1"/>
          </p:cNvSpPr>
          <p:nvPr>
            <p:ph idx="1"/>
          </p:nvPr>
        </p:nvSpPr>
        <p:spPr>
          <a:xfrm>
            <a:off x="571500" y="1787585"/>
            <a:ext cx="11049000" cy="4142582"/>
          </a:xfrm>
        </p:spPr>
        <p:txBody>
          <a:bodyPr>
            <a:normAutofit fontScale="92500" lnSpcReduction="10000"/>
          </a:bodyPr>
          <a:lstStyle/>
          <a:p>
            <a:pPr marL="0" indent="0">
              <a:buNone/>
            </a:pPr>
            <a:r>
              <a:rPr lang="fi-FI" sz="1800" i="1" dirty="0"/>
              <a:t>”</a:t>
            </a:r>
            <a:r>
              <a:rPr lang="fi-FI" sz="1800" i="1" dirty="0" err="1"/>
              <a:t>Ay-TVS:ssä</a:t>
            </a:r>
            <a:r>
              <a:rPr lang="fi-FI" sz="1800" i="1" dirty="0"/>
              <a:t> on hankalia kohtia, jotka on hyvin tulkinnanvaraisia; miltä osin tehdään henkilöstöhallintoa, miltä osin taloushallintoa. Mikä katsotaan edunvalvonnaksi, kun organisaatioittain roolit vaihtelevat. Osa vastauksista jää tulkinnanvaraisiksi ja ovat aivan turhia kysymyksiä.”</a:t>
            </a:r>
          </a:p>
          <a:p>
            <a:pPr marL="0" indent="0">
              <a:buNone/>
            </a:pPr>
            <a:r>
              <a:rPr lang="fi-FI" sz="1800" i="1" dirty="0"/>
              <a:t>”Yleisavustusten TVS oli kymmenen vuoden työurallani kaikista työläin. Etukäteen ei tiennyt mitä tietoa odotetaan, lomakkeen rakenne oli huono ja näkökulmia oli aivan liikaa. Osa näkökulmista oli myös järjettömän tuntuisia. Esim. kuka kerää yhteistyökumppaneilta tietoa kaikista yhdistyksen osa-alueista ja kuka ehtii tutustua toisen järjestön toimintaan niin, että pystyisi niitä arvioimaan.”</a:t>
            </a:r>
          </a:p>
          <a:p>
            <a:pPr marL="0" indent="0">
              <a:buNone/>
            </a:pPr>
            <a:r>
              <a:rPr lang="fi-FI" sz="1800" i="1" dirty="0"/>
              <a:t>”</a:t>
            </a:r>
            <a:r>
              <a:rPr lang="fi-FI" sz="1800" i="1" dirty="0" err="1"/>
              <a:t>TVS:t</a:t>
            </a:r>
            <a:r>
              <a:rPr lang="fi-FI" sz="1800" i="1" dirty="0"/>
              <a:t> aiheuttavat nykymuodossaan liikaa hallinnollista työtä ja keskittyvät liikaa vaikutusten osoittamiseen, mikä on järjestötoiminnassa ja ihmisten kanssa toimittaessa liian vaativaa. </a:t>
            </a:r>
            <a:r>
              <a:rPr lang="fi-FI" sz="1800" i="1" dirty="0" err="1"/>
              <a:t>STEAn</a:t>
            </a:r>
            <a:r>
              <a:rPr lang="fi-FI" sz="1800" i="1" dirty="0"/>
              <a:t> vaatima arviointi on ammattimaistunut ja kannustaa ulkoisen arvioinnin hyödyntämiseen, mikä lisää hallinnollisia kustannuksia. </a:t>
            </a:r>
            <a:r>
              <a:rPr lang="fi-FI" sz="1800" i="1" dirty="0" err="1"/>
              <a:t>TVS:n</a:t>
            </a:r>
            <a:r>
              <a:rPr lang="fi-FI" sz="1800" i="1" dirty="0"/>
              <a:t> tulokset ovat sitä parempia, mitä ammattimaisempaa arviointia on toteutettu, mikä vääristää järjestöjen välistä vertailua, jota STEA </a:t>
            </a:r>
            <a:r>
              <a:rPr lang="fi-FI" sz="1800" i="1" dirty="0" err="1"/>
              <a:t>TVS:ien</a:t>
            </a:r>
            <a:r>
              <a:rPr lang="fi-FI" sz="1800" i="1" dirty="0"/>
              <a:t> pisteyttämisessä tekee. ”</a:t>
            </a:r>
          </a:p>
          <a:p>
            <a:pPr marL="0" indent="0">
              <a:buNone/>
            </a:pPr>
            <a:r>
              <a:rPr lang="fi-FI" sz="1800" i="1" dirty="0"/>
              <a:t>”Palaute </a:t>
            </a:r>
            <a:r>
              <a:rPr lang="fi-FI" sz="1800" i="1" dirty="0" err="1"/>
              <a:t>TVS:stä</a:t>
            </a:r>
            <a:r>
              <a:rPr lang="fi-FI" sz="1800" i="1" dirty="0"/>
              <a:t> olisi ollut hyvä saada, varsinkin kun alun perin luvattiin, pettymys.”</a:t>
            </a:r>
          </a:p>
          <a:p>
            <a:pPr marL="0" indent="0">
              <a:buNone/>
            </a:pPr>
            <a:r>
              <a:rPr lang="fi-FI" sz="1800" i="1" dirty="0"/>
              <a:t>”Tavoitteiden ja mittarien vaatimus on todella hankala. On todella ongelmallista, että </a:t>
            </a:r>
            <a:r>
              <a:rPr lang="fi-FI" sz="1800" i="1" dirty="0" err="1"/>
              <a:t>Steaa</a:t>
            </a:r>
            <a:r>
              <a:rPr lang="fi-FI" sz="1800" i="1" dirty="0"/>
              <a:t> kiinnostaa erityisesti yksittäisen ihmisen tilanteen paraneminen, vaikka monet sen rahoittamat järjestöt (ml. meidän järjestömme) pyrkii yhteiskunnalliseen muutokseen, jonka vaikutukset yksittäisen ihmisen elämään ovat hyvin vaikeasti selvitettävissä ja todennettavissa. Ne vaikutukset ovat myös todella, todella hitaita.”</a:t>
            </a:r>
          </a:p>
          <a:p>
            <a:pPr marL="0" indent="0">
              <a:buNone/>
            </a:pPr>
            <a:endParaRPr lang="fi-FI" sz="1800" i="1" dirty="0"/>
          </a:p>
        </p:txBody>
      </p:sp>
    </p:spTree>
    <p:extLst>
      <p:ext uri="{BB962C8B-B14F-4D97-AF65-F5344CB8AC3E}">
        <p14:creationId xmlns:p14="http://schemas.microsoft.com/office/powerpoint/2010/main" val="3851005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645C52-0310-4B3D-8D7C-CDBAD0FE1A4E}"/>
              </a:ext>
            </a:extLst>
          </p:cNvPr>
          <p:cNvSpPr>
            <a:spLocks noGrp="1"/>
          </p:cNvSpPr>
          <p:nvPr>
            <p:ph type="title"/>
          </p:nvPr>
        </p:nvSpPr>
        <p:spPr>
          <a:xfrm>
            <a:off x="495300" y="787156"/>
            <a:ext cx="11049000" cy="1325563"/>
          </a:xfrm>
        </p:spPr>
        <p:txBody>
          <a:bodyPr>
            <a:noAutofit/>
          </a:bodyPr>
          <a:lstStyle/>
          <a:p>
            <a:r>
              <a:rPr lang="fi-FI" sz="3200" dirty="0"/>
              <a:t>Useimmin esiin nostetut haasteet: Jäykät lomakkeet ja päällekkäinen työ (29 kommenttia) </a:t>
            </a:r>
            <a:br>
              <a:rPr lang="fi-FI" sz="3200" dirty="0"/>
            </a:br>
            <a:endParaRPr lang="fi-FI" sz="3200" dirty="0"/>
          </a:p>
        </p:txBody>
      </p:sp>
      <p:sp>
        <p:nvSpPr>
          <p:cNvPr id="3" name="Sisällön paikkamerkki 2">
            <a:extLst>
              <a:ext uri="{FF2B5EF4-FFF2-40B4-BE49-F238E27FC236}">
                <a16:creationId xmlns:a16="http://schemas.microsoft.com/office/drawing/2014/main" id="{B4574149-F5DB-40AE-9A13-ED5F836D4226}"/>
              </a:ext>
            </a:extLst>
          </p:cNvPr>
          <p:cNvSpPr>
            <a:spLocks noGrp="1"/>
          </p:cNvSpPr>
          <p:nvPr>
            <p:ph idx="1"/>
          </p:nvPr>
        </p:nvSpPr>
        <p:spPr>
          <a:xfrm>
            <a:off x="571500" y="1928262"/>
            <a:ext cx="11049000" cy="4142582"/>
          </a:xfrm>
        </p:spPr>
        <p:txBody>
          <a:bodyPr>
            <a:normAutofit/>
          </a:bodyPr>
          <a:lstStyle/>
          <a:p>
            <a:pPr marL="0" indent="0">
              <a:buNone/>
            </a:pPr>
            <a:r>
              <a:rPr lang="fi-FI" sz="1800" i="1" dirty="0"/>
              <a:t>”Raskas hakulomake, jota on vaikea yhdistää muuhun toiminnansuunnitteluun. Nyt tehdään kahta asiakirjaa päällekkäin.”</a:t>
            </a:r>
          </a:p>
          <a:p>
            <a:pPr marL="0" indent="0">
              <a:buNone/>
            </a:pPr>
            <a:r>
              <a:rPr lang="fi-FI" sz="1800" i="1" dirty="0"/>
              <a:t>”Samojen asioiden raportointi joka vuosi ei anna periaatteessa mitään järjestölle (eikä varmaan rahoittajallekaan).”</a:t>
            </a:r>
          </a:p>
          <a:p>
            <a:pPr marL="0" indent="0">
              <a:buNone/>
            </a:pPr>
            <a:r>
              <a:rPr lang="fi-FI" sz="1800" i="1" dirty="0"/>
              <a:t>”Lomakkeet liian laajoja ja liikaa eri näkökulmia sisältäviä. Mielestäni haku, raportointi ja varsinkin vaikuttavuuden arviointi tulisi olla suhteessa avustuksen kokoon. Ei voi syntyä hyvää lopputulosta kaikkien kannalta jos yritetään samalla lomakkeelle arvioida miljoona-avustuksia ja kymmenien tuhansien avustuksia.”</a:t>
            </a:r>
          </a:p>
          <a:p>
            <a:pPr marL="0" indent="0">
              <a:buNone/>
            </a:pPr>
            <a:r>
              <a:rPr lang="fi-FI" sz="1800" i="1" dirty="0"/>
              <a:t>”Lomakkeiden rajattu merkkimäärä hankaloittaa ja hidastaa työtä: isoilla järjestöillä sisältö ei mahdu rajattuun merkkimäärään, joten tekstiä joutuu muokkaamaan ja karsimaan moneen kertaan, käyttämään lyhenteitä jne.”</a:t>
            </a:r>
          </a:p>
        </p:txBody>
      </p:sp>
    </p:spTree>
    <p:extLst>
      <p:ext uri="{BB962C8B-B14F-4D97-AF65-F5344CB8AC3E}">
        <p14:creationId xmlns:p14="http://schemas.microsoft.com/office/powerpoint/2010/main" val="58675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645C52-0310-4B3D-8D7C-CDBAD0FE1A4E}"/>
              </a:ext>
            </a:extLst>
          </p:cNvPr>
          <p:cNvSpPr>
            <a:spLocks noGrp="1"/>
          </p:cNvSpPr>
          <p:nvPr>
            <p:ph type="title"/>
          </p:nvPr>
        </p:nvSpPr>
        <p:spPr>
          <a:xfrm>
            <a:off x="495300" y="787156"/>
            <a:ext cx="11049000" cy="1325563"/>
          </a:xfrm>
        </p:spPr>
        <p:txBody>
          <a:bodyPr>
            <a:noAutofit/>
          </a:bodyPr>
          <a:lstStyle/>
          <a:p>
            <a:r>
              <a:rPr lang="fi-FI" sz="3200" dirty="0"/>
              <a:t>Useimmin esiin nostetut haasteet: Liika yksityiskohtaisuus ja lisätietopyynnöt  (25 kommenttia) </a:t>
            </a:r>
            <a:br>
              <a:rPr lang="fi-FI" sz="3200" dirty="0"/>
            </a:br>
            <a:endParaRPr lang="fi-FI" sz="3200" dirty="0"/>
          </a:p>
        </p:txBody>
      </p:sp>
      <p:sp>
        <p:nvSpPr>
          <p:cNvPr id="3" name="Sisällön paikkamerkki 2">
            <a:extLst>
              <a:ext uri="{FF2B5EF4-FFF2-40B4-BE49-F238E27FC236}">
                <a16:creationId xmlns:a16="http://schemas.microsoft.com/office/drawing/2014/main" id="{B4574149-F5DB-40AE-9A13-ED5F836D4226}"/>
              </a:ext>
            </a:extLst>
          </p:cNvPr>
          <p:cNvSpPr>
            <a:spLocks noGrp="1"/>
          </p:cNvSpPr>
          <p:nvPr>
            <p:ph idx="1"/>
          </p:nvPr>
        </p:nvSpPr>
        <p:spPr>
          <a:xfrm>
            <a:off x="571500" y="1817869"/>
            <a:ext cx="11049000" cy="4142582"/>
          </a:xfrm>
        </p:spPr>
        <p:txBody>
          <a:bodyPr>
            <a:normAutofit/>
          </a:bodyPr>
          <a:lstStyle/>
          <a:p>
            <a:pPr marL="0" indent="0">
              <a:buNone/>
            </a:pPr>
            <a:r>
              <a:rPr lang="fi-FI" sz="1600" i="1" dirty="0"/>
              <a:t>”Työajan seurannan tarkkuus on suurta hallinnollista työtä vaativa. Eri rahoituksille kohdistuva työaika tai esim. vuokrakulujen jakaminen henkilöille ja neliöperusteisesti on myös hyvin raskas ylläpidettävä prosessi ja seuranta.”</a:t>
            </a:r>
          </a:p>
          <a:p>
            <a:pPr marL="0" indent="0">
              <a:buNone/>
            </a:pPr>
            <a:r>
              <a:rPr lang="fi-FI" sz="1600" i="1" dirty="0"/>
              <a:t>”Hakemukselle kuvattavat hankinnat tuntuu työläältä prosessilta.”</a:t>
            </a:r>
          </a:p>
          <a:p>
            <a:pPr marL="0" indent="0">
              <a:buNone/>
            </a:pPr>
            <a:r>
              <a:rPr lang="fi-FI" sz="1600" i="1" dirty="0"/>
              <a:t>”Yksittäisten kuittien pyytäminen jäsenjärjestöavustukseen jäsenjärjestöiltä pitkin vuotta. Jäsenjärjestöt toimittivat jopa yksittäisiä puhelinlaskuja ja niistä aiheutuva työ vie käsittämättömän paljon aikaa ja uuvuttaa, kun ei muutenkaan ole riittävästi työn tekijöitä.”</a:t>
            </a:r>
          </a:p>
          <a:p>
            <a:pPr marL="0" indent="0">
              <a:buNone/>
            </a:pPr>
            <a:r>
              <a:rPr lang="fi-FI" sz="1600" i="1" dirty="0"/>
              <a:t>”Yksityiskohtainen </a:t>
            </a:r>
            <a:r>
              <a:rPr lang="fi-FI" sz="1600" i="1" dirty="0" err="1"/>
              <a:t>kuluerittäinen</a:t>
            </a:r>
            <a:r>
              <a:rPr lang="fi-FI" sz="1600" i="1" dirty="0"/>
              <a:t> tarkastelu esim. jonkin matkan toteutumisen/toteutumattomuuden osalta.”</a:t>
            </a:r>
          </a:p>
          <a:p>
            <a:pPr marL="0" indent="0">
              <a:buNone/>
            </a:pPr>
            <a:r>
              <a:rPr lang="fi-FI" sz="1600" i="1" dirty="0"/>
              <a:t>”</a:t>
            </a:r>
            <a:r>
              <a:rPr lang="fi-FI" sz="1600" i="1" dirty="0" err="1"/>
              <a:t>STEAn</a:t>
            </a:r>
            <a:r>
              <a:rPr lang="fi-FI" sz="1600" i="1" dirty="0"/>
              <a:t> pyytämät tarkennukset esim. henkilösivukulujen osuudesta tai muista budjetin eristä, joissa kyse kokonaisuuteen nähden melko pienistä summista. </a:t>
            </a:r>
            <a:r>
              <a:rPr lang="fi-FI" sz="1600" i="1" dirty="0" err="1"/>
              <a:t>STEAlla</a:t>
            </a:r>
            <a:r>
              <a:rPr lang="fi-FI" sz="1600" i="1" dirty="0"/>
              <a:t> oma laskentaperiaate esim. lakisääteisissä sivukuluissa 18 % + 5 %, joka ei ole aivan tarkka, mutta jos käyttää hieman poikkeavia prosentteja, tulee heti selvityspyyntö. Myös muiden budjettierien selvittäminen esim. jäsenjärjestöavustusten osalta on turhauttavaa, koska hakemusvaiheessa budjetti on talousarvio ja käyttökohteet/toiminnot tarkentuvat jäsenyhdistysten kohdalla usein vasta toimintavuonna. Lisätietopyynnöt tuntuvat välillä sellaisilta vähäpätöisiltä tarkennuksilta, mutta työllistävät yllättävän paljon. Käytin juuri toista tuntia aikaa sellaisen vastaamiseen, eikä selvityksessäni ollut mitään sellaista oleellista, minkä en olisi avannut jo hakulomakkeessa.”</a:t>
            </a:r>
          </a:p>
          <a:p>
            <a:pPr marL="0" indent="0">
              <a:buNone/>
            </a:pPr>
            <a:endParaRPr lang="fi-FI" sz="1800" i="1" dirty="0"/>
          </a:p>
        </p:txBody>
      </p:sp>
    </p:spTree>
    <p:extLst>
      <p:ext uri="{BB962C8B-B14F-4D97-AF65-F5344CB8AC3E}">
        <p14:creationId xmlns:p14="http://schemas.microsoft.com/office/powerpoint/2010/main" val="428414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9283137-28A3-4D21-8990-DE1C5B255926}"/>
              </a:ext>
            </a:extLst>
          </p:cNvPr>
          <p:cNvSpPr>
            <a:spLocks noGrp="1"/>
          </p:cNvSpPr>
          <p:nvPr>
            <p:ph type="title"/>
          </p:nvPr>
        </p:nvSpPr>
        <p:spPr/>
        <p:txBody>
          <a:bodyPr/>
          <a:lstStyle/>
          <a:p>
            <a:r>
              <a:rPr lang="fi-FI" dirty="0"/>
              <a:t>Keskimääräinen vastaajaprofiili</a:t>
            </a:r>
          </a:p>
        </p:txBody>
      </p:sp>
      <p:sp>
        <p:nvSpPr>
          <p:cNvPr id="3" name="Sisällön paikkamerkki 2">
            <a:extLst>
              <a:ext uri="{FF2B5EF4-FFF2-40B4-BE49-F238E27FC236}">
                <a16:creationId xmlns:a16="http://schemas.microsoft.com/office/drawing/2014/main" id="{D101EB8F-7511-4999-A200-988E39FFDD70}"/>
              </a:ext>
            </a:extLst>
          </p:cNvPr>
          <p:cNvSpPr>
            <a:spLocks noGrp="1"/>
          </p:cNvSpPr>
          <p:nvPr>
            <p:ph idx="1"/>
          </p:nvPr>
        </p:nvSpPr>
        <p:spPr/>
        <p:txBody>
          <a:bodyPr>
            <a:normAutofit/>
          </a:bodyPr>
          <a:lstStyle/>
          <a:p>
            <a:r>
              <a:rPr lang="fi-FI" sz="2400" dirty="0"/>
              <a:t>Järjestön </a:t>
            </a:r>
            <a:r>
              <a:rPr lang="fi-FI" sz="2400" dirty="0" err="1"/>
              <a:t>STEAn</a:t>
            </a:r>
            <a:r>
              <a:rPr lang="fi-FI" sz="2400" dirty="0"/>
              <a:t> avustusten kokonaissumma 105 000 euroa</a:t>
            </a:r>
          </a:p>
          <a:p>
            <a:r>
              <a:rPr lang="fi-FI" sz="2400" dirty="0"/>
              <a:t>Järjestöllä neljä STEA avustuskohdetta</a:t>
            </a:r>
          </a:p>
          <a:p>
            <a:r>
              <a:rPr lang="fi-FI" sz="2400" dirty="0"/>
              <a:t>Järjestö kattaa kokonaistuotoista 67% </a:t>
            </a:r>
            <a:r>
              <a:rPr lang="fi-FI" sz="2400" dirty="0" err="1"/>
              <a:t>STEAn</a:t>
            </a:r>
            <a:r>
              <a:rPr lang="fi-FI" sz="2400" dirty="0"/>
              <a:t> avustuksilla </a:t>
            </a:r>
          </a:p>
          <a:p>
            <a:r>
              <a:rPr lang="fi-FI" sz="2400" dirty="0"/>
              <a:t>Järjestöllä 9,5 henkilötyövuotta (mediaani), joista kattaa 7,5 henkilötyövuotta </a:t>
            </a:r>
            <a:r>
              <a:rPr lang="fi-FI" sz="2400" dirty="0" err="1"/>
              <a:t>STEAn</a:t>
            </a:r>
            <a:r>
              <a:rPr lang="fi-FI" sz="2400" dirty="0"/>
              <a:t> avustuksilla (mediaani) </a:t>
            </a:r>
          </a:p>
          <a:p>
            <a:r>
              <a:rPr lang="fi-FI" sz="2400" dirty="0"/>
              <a:t>Järjestön työntekijöistä 5-7 osallistuu </a:t>
            </a:r>
            <a:r>
              <a:rPr lang="fi-FI" sz="2400" dirty="0" err="1"/>
              <a:t>STEAn</a:t>
            </a:r>
            <a:r>
              <a:rPr lang="fi-FI" sz="2400" dirty="0"/>
              <a:t> avustusten hakemiseen, raportointiin ja valvontaan liittyviin tehtäviin</a:t>
            </a:r>
          </a:p>
          <a:p>
            <a:r>
              <a:rPr lang="fi-FI" sz="2400" dirty="0" err="1"/>
              <a:t>STEAn</a:t>
            </a:r>
            <a:r>
              <a:rPr lang="fi-FI" sz="2400" dirty="0"/>
              <a:t> avustusten hakemiseen, raportointiin ja valvontaan liittyviin tehtäviin kohdistuu 1-2 henkilötyökuukautta vuosittain</a:t>
            </a:r>
          </a:p>
          <a:p>
            <a:endParaRPr lang="fi-FI" sz="2400" dirty="0"/>
          </a:p>
          <a:p>
            <a:endParaRPr lang="fi-FI" sz="2400" dirty="0"/>
          </a:p>
          <a:p>
            <a:endParaRPr lang="fi-FI" sz="2400" dirty="0"/>
          </a:p>
        </p:txBody>
      </p:sp>
    </p:spTree>
    <p:extLst>
      <p:ext uri="{BB962C8B-B14F-4D97-AF65-F5344CB8AC3E}">
        <p14:creationId xmlns:p14="http://schemas.microsoft.com/office/powerpoint/2010/main" val="58212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645C52-0310-4B3D-8D7C-CDBAD0FE1A4E}"/>
              </a:ext>
            </a:extLst>
          </p:cNvPr>
          <p:cNvSpPr>
            <a:spLocks noGrp="1"/>
          </p:cNvSpPr>
          <p:nvPr>
            <p:ph type="title"/>
          </p:nvPr>
        </p:nvSpPr>
        <p:spPr>
          <a:xfrm>
            <a:off x="495300" y="457749"/>
            <a:ext cx="11049000" cy="1325563"/>
          </a:xfrm>
        </p:spPr>
        <p:txBody>
          <a:bodyPr>
            <a:noAutofit/>
          </a:bodyPr>
          <a:lstStyle/>
          <a:p>
            <a:r>
              <a:rPr lang="fi-FI" sz="3200" dirty="0"/>
              <a:t>Muita esiin nostettuja asioita</a:t>
            </a:r>
          </a:p>
        </p:txBody>
      </p:sp>
      <p:sp>
        <p:nvSpPr>
          <p:cNvPr id="3" name="Sisällön paikkamerkki 2">
            <a:extLst>
              <a:ext uri="{FF2B5EF4-FFF2-40B4-BE49-F238E27FC236}">
                <a16:creationId xmlns:a16="http://schemas.microsoft.com/office/drawing/2014/main" id="{B4574149-F5DB-40AE-9A13-ED5F836D4226}"/>
              </a:ext>
            </a:extLst>
          </p:cNvPr>
          <p:cNvSpPr>
            <a:spLocks noGrp="1"/>
          </p:cNvSpPr>
          <p:nvPr>
            <p:ph idx="1"/>
          </p:nvPr>
        </p:nvSpPr>
        <p:spPr>
          <a:xfrm>
            <a:off x="647700" y="1649779"/>
            <a:ext cx="11049000" cy="4142582"/>
          </a:xfrm>
        </p:spPr>
        <p:txBody>
          <a:bodyPr>
            <a:normAutofit/>
          </a:bodyPr>
          <a:lstStyle/>
          <a:p>
            <a:pPr>
              <a:buFont typeface="Arial" panose="020B0604020202020204" pitchFamily="34" charset="0"/>
              <a:buChar char="•"/>
            </a:pPr>
            <a:r>
              <a:rPr lang="fi-FI" sz="1800" dirty="0"/>
              <a:t>Hakemusaikataulu ja prosessi vaikeuttaa toiminnan ja henkilöstöhallinnon suunnitelmallisuutta eikä toisaalta mahdollista nopeaa reagointia ajankohtaisiin haasteisiin(8)</a:t>
            </a:r>
          </a:p>
          <a:p>
            <a:pPr>
              <a:buFont typeface="Arial" panose="020B0604020202020204" pitchFamily="34" charset="0"/>
              <a:buChar char="•"/>
            </a:pPr>
            <a:r>
              <a:rPr lang="fi-FI" sz="1800" dirty="0"/>
              <a:t>Järjestelmä on kohtuuton pienille järjestöille (6)</a:t>
            </a:r>
          </a:p>
          <a:p>
            <a:pPr>
              <a:buFont typeface="Arial" panose="020B0604020202020204" pitchFamily="34" charset="0"/>
              <a:buChar char="•"/>
            </a:pPr>
            <a:r>
              <a:rPr lang="fi-FI" sz="1800" dirty="0"/>
              <a:t>Ohjeistus on ennakoimatonta tai ristiriitaista (6) </a:t>
            </a:r>
          </a:p>
          <a:p>
            <a:pPr>
              <a:buFont typeface="Arial" panose="020B0604020202020204" pitchFamily="34" charset="0"/>
              <a:buChar char="•"/>
            </a:pPr>
            <a:r>
              <a:rPr lang="fi-FI" sz="1800" dirty="0" err="1"/>
              <a:t>STEAn</a:t>
            </a:r>
            <a:r>
              <a:rPr lang="fi-FI" sz="1800" dirty="0"/>
              <a:t> talousarviokaava ja järjestön kirjanpito eivät sovi yhteen (5)</a:t>
            </a:r>
          </a:p>
          <a:p>
            <a:pPr>
              <a:buFont typeface="Arial" panose="020B0604020202020204" pitchFamily="34" charset="0"/>
              <a:buChar char="•"/>
            </a:pPr>
            <a:r>
              <a:rPr lang="fi-FI" sz="1800" dirty="0"/>
              <a:t>Avustusvalmistelijat eivät tunne järjestöjen toimintaa, yhteistyö keskittyy virheiden etsintään ja henkilöstö vaihtuu liian usein (5)</a:t>
            </a:r>
          </a:p>
          <a:p>
            <a:pPr>
              <a:buFont typeface="Arial" panose="020B0604020202020204" pitchFamily="34" charset="0"/>
              <a:buChar char="•"/>
            </a:pPr>
            <a:r>
              <a:rPr lang="fi-FI" sz="1800" dirty="0"/>
              <a:t>AUP raportointi on raskasta eikä palvele järjestöä (3) </a:t>
            </a:r>
          </a:p>
          <a:p>
            <a:pPr>
              <a:buFont typeface="Arial" panose="020B0604020202020204" pitchFamily="34" charset="0"/>
              <a:buChar char="•"/>
            </a:pPr>
            <a:r>
              <a:rPr lang="fi-FI" sz="1800" dirty="0"/>
              <a:t>Sähköinen järjestelmä (1) </a:t>
            </a:r>
          </a:p>
          <a:p>
            <a:pPr>
              <a:buFont typeface="Arial" panose="020B0604020202020204" pitchFamily="34" charset="0"/>
              <a:buChar char="•"/>
            </a:pPr>
            <a:r>
              <a:rPr lang="fi-FI" sz="1800" dirty="0"/>
              <a:t>Siirtyvät avustukset (1) </a:t>
            </a:r>
          </a:p>
          <a:p>
            <a:pPr>
              <a:buFont typeface="Arial" panose="020B0604020202020204" pitchFamily="34" charset="0"/>
              <a:buChar char="•"/>
            </a:pPr>
            <a:endParaRPr lang="fi-FI" sz="1800" dirty="0"/>
          </a:p>
          <a:p>
            <a:pPr>
              <a:buFont typeface="Arial" panose="020B0604020202020204" pitchFamily="34" charset="0"/>
              <a:buChar char="•"/>
            </a:pPr>
            <a:endParaRPr lang="fi-FI" sz="1800" dirty="0"/>
          </a:p>
          <a:p>
            <a:pPr>
              <a:buFont typeface="Arial" panose="020B0604020202020204" pitchFamily="34" charset="0"/>
              <a:buChar char="•"/>
            </a:pPr>
            <a:endParaRPr lang="fi-FI" sz="1800" dirty="0"/>
          </a:p>
        </p:txBody>
      </p:sp>
    </p:spTree>
    <p:extLst>
      <p:ext uri="{BB962C8B-B14F-4D97-AF65-F5344CB8AC3E}">
        <p14:creationId xmlns:p14="http://schemas.microsoft.com/office/powerpoint/2010/main" val="3558932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497B73-E7B4-4816-933C-CA123FB33118}"/>
              </a:ext>
            </a:extLst>
          </p:cNvPr>
          <p:cNvSpPr>
            <a:spLocks noGrp="1"/>
          </p:cNvSpPr>
          <p:nvPr>
            <p:ph type="title"/>
          </p:nvPr>
        </p:nvSpPr>
        <p:spPr/>
        <p:txBody>
          <a:bodyPr/>
          <a:lstStyle/>
          <a:p>
            <a:r>
              <a:rPr lang="fi-FI" dirty="0"/>
              <a:t>Kehittämisehdotukset</a:t>
            </a:r>
          </a:p>
        </p:txBody>
      </p:sp>
      <p:sp>
        <p:nvSpPr>
          <p:cNvPr id="3" name="Sisällön paikkamerkki 2">
            <a:extLst>
              <a:ext uri="{FF2B5EF4-FFF2-40B4-BE49-F238E27FC236}">
                <a16:creationId xmlns:a16="http://schemas.microsoft.com/office/drawing/2014/main" id="{7BAB0299-A6F8-46A2-81C0-DEAE99201125}"/>
              </a:ext>
            </a:extLst>
          </p:cNvPr>
          <p:cNvSpPr>
            <a:spLocks noGrp="1"/>
          </p:cNvSpPr>
          <p:nvPr>
            <p:ph sz="half" idx="1"/>
          </p:nvPr>
        </p:nvSpPr>
        <p:spPr>
          <a:xfrm>
            <a:off x="495300" y="1849071"/>
            <a:ext cx="5524500" cy="4132263"/>
          </a:xfrm>
        </p:spPr>
        <p:txBody>
          <a:bodyPr>
            <a:normAutofit fontScale="62500" lnSpcReduction="20000"/>
          </a:bodyPr>
          <a:lstStyle/>
          <a:p>
            <a:r>
              <a:rPr lang="fi-FI" sz="2600" dirty="0"/>
              <a:t>Jatkuva haku </a:t>
            </a:r>
          </a:p>
          <a:p>
            <a:r>
              <a:rPr lang="fi-FI" sz="2600" dirty="0"/>
              <a:t>Avustukset kerralla 2-3 vuodeksi</a:t>
            </a:r>
          </a:p>
          <a:p>
            <a:r>
              <a:rPr lang="fi-FI" sz="2600" dirty="0"/>
              <a:t>Kaikille määrämuotoinen tilinpäätös</a:t>
            </a:r>
          </a:p>
          <a:p>
            <a:r>
              <a:rPr lang="fi-FI" sz="2600" dirty="0"/>
              <a:t>Lyhyempi vuosiselvitys</a:t>
            </a:r>
          </a:p>
          <a:p>
            <a:r>
              <a:rPr lang="fi-FI" sz="2600" dirty="0"/>
              <a:t>Kevyt laatuseuranta raskaan </a:t>
            </a:r>
            <a:r>
              <a:rPr lang="fi-FI" sz="2600" dirty="0" err="1"/>
              <a:t>TVS:n</a:t>
            </a:r>
            <a:r>
              <a:rPr lang="fi-FI" sz="2600" dirty="0"/>
              <a:t> sijaan</a:t>
            </a:r>
          </a:p>
          <a:p>
            <a:r>
              <a:rPr lang="fi-FI" sz="2600" dirty="0"/>
              <a:t>Haku ja raportointi suhteessa avustuksen kokoon</a:t>
            </a:r>
          </a:p>
          <a:p>
            <a:r>
              <a:rPr lang="fi-FI" sz="2600" dirty="0"/>
              <a:t>Lomakkeiden merkkimäärän varioiminen hakijan koon mukaan</a:t>
            </a:r>
          </a:p>
          <a:p>
            <a:r>
              <a:rPr lang="fi-FI" sz="2600" dirty="0"/>
              <a:t>Yhteistyökumppanit voisivat näkyä valmiiksi täytetyssä lomakkeessa</a:t>
            </a:r>
          </a:p>
          <a:p>
            <a:r>
              <a:rPr lang="fi-FI" sz="2600" dirty="0"/>
              <a:t>Enemmän käyttäjäoikeusluokkia sähköiseen järjestelmään</a:t>
            </a:r>
          </a:p>
          <a:p>
            <a:r>
              <a:rPr lang="fi-FI" sz="2600" dirty="0"/>
              <a:t>TVS kahden vuoden välein (yhden vuoden tiedot)</a:t>
            </a:r>
          </a:p>
          <a:p>
            <a:endParaRPr lang="fi-FI" sz="1600" dirty="0"/>
          </a:p>
          <a:p>
            <a:endParaRPr lang="fi-FI" sz="1600" dirty="0"/>
          </a:p>
          <a:p>
            <a:endParaRPr lang="fi-FI" dirty="0"/>
          </a:p>
        </p:txBody>
      </p:sp>
      <p:sp>
        <p:nvSpPr>
          <p:cNvPr id="5" name="Sisällön paikkamerkki 4">
            <a:extLst>
              <a:ext uri="{FF2B5EF4-FFF2-40B4-BE49-F238E27FC236}">
                <a16:creationId xmlns:a16="http://schemas.microsoft.com/office/drawing/2014/main" id="{8E909C52-936F-4A8C-B019-87632F6050AC}"/>
              </a:ext>
            </a:extLst>
          </p:cNvPr>
          <p:cNvSpPr>
            <a:spLocks noGrp="1"/>
          </p:cNvSpPr>
          <p:nvPr>
            <p:ph sz="half" idx="2"/>
          </p:nvPr>
        </p:nvSpPr>
        <p:spPr>
          <a:xfrm>
            <a:off x="6172200" y="1734404"/>
            <a:ext cx="5372100" cy="4132263"/>
          </a:xfrm>
        </p:spPr>
        <p:txBody>
          <a:bodyPr>
            <a:normAutofit fontScale="62500" lnSpcReduction="20000"/>
          </a:bodyPr>
          <a:lstStyle/>
          <a:p>
            <a:r>
              <a:rPr lang="fi-FI" sz="2600" dirty="0"/>
              <a:t>Rahoitus kannustamaan myös muiden rahoituslähteiden käyttöä</a:t>
            </a:r>
          </a:p>
          <a:p>
            <a:r>
              <a:rPr lang="fi-FI" sz="2600" dirty="0"/>
              <a:t>Avustushakemuksen tekeminen uusiksi vain siltä osin kuin siihen tulee muutoksia</a:t>
            </a:r>
          </a:p>
          <a:p>
            <a:r>
              <a:rPr lang="fi-FI" sz="2600" dirty="0"/>
              <a:t>Enemmän keskustelua </a:t>
            </a:r>
            <a:r>
              <a:rPr lang="fi-FI" sz="2600" dirty="0" err="1"/>
              <a:t>STEAlaisten</a:t>
            </a:r>
            <a:r>
              <a:rPr lang="fi-FI" sz="2600" dirty="0"/>
              <a:t> kanssa</a:t>
            </a:r>
          </a:p>
          <a:p>
            <a:r>
              <a:rPr lang="fi-FI" sz="2600" dirty="0"/>
              <a:t>Hankkeen väliraportti jo toisen vuoden puolivälissä</a:t>
            </a:r>
          </a:p>
          <a:p>
            <a:r>
              <a:rPr lang="fi-FI" sz="2600" dirty="0"/>
              <a:t>Suunnitteluavustus hyville projektiaihioille</a:t>
            </a:r>
          </a:p>
          <a:p>
            <a:r>
              <a:rPr lang="fi-FI" sz="2600" dirty="0"/>
              <a:t>Kehittämishankkeet voisivat olla 1+3 vuotta, jolloin tarvearviointi ja toiminnansuunnittelu tehtäisiin ensimmäisenä vuonna</a:t>
            </a:r>
          </a:p>
          <a:p>
            <a:r>
              <a:rPr lang="fi-FI" sz="2600" dirty="0"/>
              <a:t>Järjestön omat dokumentit raporttina pitäisi riittää</a:t>
            </a:r>
          </a:p>
          <a:p>
            <a:r>
              <a:rPr lang="fi-FI" sz="2600" dirty="0"/>
              <a:t>Seurantakyselyitä eri tahoille pitäisi vähentää</a:t>
            </a:r>
          </a:p>
          <a:p>
            <a:r>
              <a:rPr lang="fi-FI" sz="2600" dirty="0"/>
              <a:t>Riittävä mahdollisuus muuttaa toimintaa vuoden/hankkeen aikana</a:t>
            </a:r>
          </a:p>
          <a:p>
            <a:endParaRPr lang="fi-FI" sz="2600" dirty="0"/>
          </a:p>
          <a:p>
            <a:endParaRPr lang="fi-FI" dirty="0"/>
          </a:p>
          <a:p>
            <a:endParaRPr lang="fi-FI" dirty="0"/>
          </a:p>
        </p:txBody>
      </p:sp>
    </p:spTree>
    <p:extLst>
      <p:ext uri="{BB962C8B-B14F-4D97-AF65-F5344CB8AC3E}">
        <p14:creationId xmlns:p14="http://schemas.microsoft.com/office/powerpoint/2010/main" val="3460329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4E7DF-154D-4252-BDF8-75342B49AAD7}"/>
              </a:ext>
            </a:extLst>
          </p:cNvPr>
          <p:cNvSpPr txBox="1">
            <a:spLocks/>
          </p:cNvSpPr>
          <p:nvPr/>
        </p:nvSpPr>
        <p:spPr>
          <a:xfrm>
            <a:off x="538162" y="2128104"/>
            <a:ext cx="11115675" cy="14906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bg1"/>
                </a:solidFill>
                <a:latin typeface="+mn-lt"/>
                <a:ea typeface="+mj-ea"/>
                <a:cs typeface="+mj-cs"/>
              </a:defRPr>
            </a:lvl1pPr>
          </a:lstStyle>
          <a:p>
            <a:r>
              <a:rPr lang="fi-FI" sz="4000" dirty="0"/>
              <a:t>Jos </a:t>
            </a:r>
            <a:r>
              <a:rPr lang="fi-FI" sz="4000" dirty="0" err="1"/>
              <a:t>STEAn</a:t>
            </a:r>
            <a:r>
              <a:rPr lang="fi-FI" sz="4000" dirty="0"/>
              <a:t> avustusten hakemiseen, raportointiin ja valvontaan kohdistuva työpanos olisi pienempi, mihin toimintaan kohdentaisit työpanoksen? (kaikkiaan 145 kommenttia)</a:t>
            </a:r>
          </a:p>
        </p:txBody>
      </p:sp>
    </p:spTree>
    <p:extLst>
      <p:ext uri="{BB962C8B-B14F-4D97-AF65-F5344CB8AC3E}">
        <p14:creationId xmlns:p14="http://schemas.microsoft.com/office/powerpoint/2010/main" val="2259187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807F5F-2BEA-4529-B012-9F1B704D1DCD}"/>
              </a:ext>
            </a:extLst>
          </p:cNvPr>
          <p:cNvSpPr>
            <a:spLocks noGrp="1"/>
          </p:cNvSpPr>
          <p:nvPr>
            <p:ph type="title"/>
          </p:nvPr>
        </p:nvSpPr>
        <p:spPr/>
        <p:txBody>
          <a:bodyPr>
            <a:normAutofit/>
          </a:bodyPr>
          <a:lstStyle/>
          <a:p>
            <a:r>
              <a:rPr lang="fi-FI" sz="4000" dirty="0"/>
              <a:t>Työpanosta ei ole tarvetta pienentää </a:t>
            </a:r>
            <a:br>
              <a:rPr lang="fi-FI" sz="4000" dirty="0"/>
            </a:br>
            <a:r>
              <a:rPr lang="fi-FI" sz="4000" dirty="0"/>
              <a:t>(2 kommenttia) </a:t>
            </a:r>
          </a:p>
        </p:txBody>
      </p:sp>
      <p:sp>
        <p:nvSpPr>
          <p:cNvPr id="3" name="Sisällön paikkamerkki 2">
            <a:extLst>
              <a:ext uri="{FF2B5EF4-FFF2-40B4-BE49-F238E27FC236}">
                <a16:creationId xmlns:a16="http://schemas.microsoft.com/office/drawing/2014/main" id="{DFBD983E-ABA3-4141-8B57-D779652ECA8B}"/>
              </a:ext>
            </a:extLst>
          </p:cNvPr>
          <p:cNvSpPr>
            <a:spLocks noGrp="1"/>
          </p:cNvSpPr>
          <p:nvPr>
            <p:ph idx="1"/>
          </p:nvPr>
        </p:nvSpPr>
        <p:spPr/>
        <p:txBody>
          <a:bodyPr>
            <a:normAutofit/>
          </a:bodyPr>
          <a:lstStyle/>
          <a:p>
            <a:r>
              <a:rPr lang="fi-FI" sz="2400" i="1" dirty="0"/>
              <a:t>”En näe niinkään työpanoksen suuruutta ongelmana. Hakemisen, raportoinnin ja valvonnan laatua parantamalla samalla työpanoksella voisi saada enemmän järjestöjä hyödyttävää tuotosta, jolloin raportointi ei turhauttaisi yhtä paljon kuin nyt. Jos taas raportoinnin laadullista kehittämistä ei tehdä, tulisi raportointia yksinkertaistaa niin, että työaikaa vapautuisi kehittämistoimintaan ja strategiseen suunnitteluun, jotka jäävät usein jalkoihin operatiivisten asioiden painaessa päälle.”</a:t>
            </a:r>
          </a:p>
          <a:p>
            <a:r>
              <a:rPr lang="fi-FI" sz="2400" i="1" dirty="0"/>
              <a:t>”STEA-avustusten haku, raportointi ja valvonta on edelleen niin kevyttä työmäärältään, etten koe että sitä määrää kannattaa pyrkiä pienentämään. Sen sijaan koen, että tarvittaisiin luottamusta ja yhteistä halua.” </a:t>
            </a:r>
          </a:p>
        </p:txBody>
      </p:sp>
    </p:spTree>
    <p:extLst>
      <p:ext uri="{BB962C8B-B14F-4D97-AF65-F5344CB8AC3E}">
        <p14:creationId xmlns:p14="http://schemas.microsoft.com/office/powerpoint/2010/main" val="4066790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07F67E-EE49-4EBE-ACED-CA757FCD81B8}"/>
              </a:ext>
            </a:extLst>
          </p:cNvPr>
          <p:cNvSpPr>
            <a:spLocks noGrp="1"/>
          </p:cNvSpPr>
          <p:nvPr>
            <p:ph type="title"/>
          </p:nvPr>
        </p:nvSpPr>
        <p:spPr/>
        <p:txBody>
          <a:bodyPr/>
          <a:lstStyle/>
          <a:p>
            <a:r>
              <a:rPr lang="fi-FI" dirty="0"/>
              <a:t>Yleisesti järjestön perustehtävään ja järjestön toiminnan kehittämiseen (61 kommenttia)</a:t>
            </a:r>
          </a:p>
        </p:txBody>
      </p:sp>
      <p:sp>
        <p:nvSpPr>
          <p:cNvPr id="3" name="Sisällön paikkamerkki 2">
            <a:extLst>
              <a:ext uri="{FF2B5EF4-FFF2-40B4-BE49-F238E27FC236}">
                <a16:creationId xmlns:a16="http://schemas.microsoft.com/office/drawing/2014/main" id="{D473577E-2B23-4F20-9D87-A96C5D9E522B}"/>
              </a:ext>
            </a:extLst>
          </p:cNvPr>
          <p:cNvSpPr>
            <a:spLocks noGrp="1"/>
          </p:cNvSpPr>
          <p:nvPr>
            <p:ph idx="1"/>
          </p:nvPr>
        </p:nvSpPr>
        <p:spPr/>
        <p:txBody>
          <a:bodyPr>
            <a:normAutofit fontScale="92500" lnSpcReduction="10000"/>
          </a:bodyPr>
          <a:lstStyle/>
          <a:p>
            <a:r>
              <a:rPr lang="fi-FI" i="1" dirty="0"/>
              <a:t>”</a:t>
            </a:r>
            <a:r>
              <a:rPr lang="fi-FI" sz="2600" i="1" dirty="0"/>
              <a:t>Työaika käytettäisiin substanssityöhön, ja työn kehittämiseen.”</a:t>
            </a:r>
          </a:p>
          <a:p>
            <a:r>
              <a:rPr lang="fi-FI" sz="2600" i="1" dirty="0"/>
              <a:t>”Kehittämistoimintaan, uusiin innovaatioihin ja kokeiluihin sekä järjestön hallinnon parempaan hoitamiseen.”</a:t>
            </a:r>
          </a:p>
          <a:p>
            <a:r>
              <a:rPr lang="fi-FI" sz="2600" i="1" dirty="0"/>
              <a:t>”Haluisin voida keskittyä enemmän toiminnan suunnitteluun ja aitoon arviointiin, joka kehittäisi toimintaa. Tekisimme siis samoja asioita, mutta enemmän järjestölähtöisesti. Voisin myös tukea paremmin työntekijöitä heidän omissa tehtävissään.”</a:t>
            </a:r>
          </a:p>
          <a:p>
            <a:r>
              <a:rPr lang="fi-FI" sz="2600" i="1" dirty="0"/>
              <a:t>”Järjestön perustyöhön, siihen miksi olemme olemassa. Johtamiseen. Pienessä järjestössä </a:t>
            </a:r>
            <a:r>
              <a:rPr lang="fi-FI" sz="2600" i="1" dirty="0" err="1"/>
              <a:t>STEAn</a:t>
            </a:r>
            <a:r>
              <a:rPr lang="fi-FI" sz="2600" i="1" dirty="0"/>
              <a:t> raportoinnit vie johtajalta kohtuuttomasti panosta, työntekijät joutuu pärjäilemään miten parhaiten taitaa.”</a:t>
            </a:r>
          </a:p>
          <a:p>
            <a:r>
              <a:rPr lang="fi-FI" sz="2600" i="1" dirty="0"/>
              <a:t>”Sisältöön, kontakteihin jäseniin,  liikkuisin enemmän yhdistyksissä. ”</a:t>
            </a:r>
          </a:p>
          <a:p>
            <a:endParaRPr lang="fi-FI" i="1" dirty="0"/>
          </a:p>
        </p:txBody>
      </p:sp>
    </p:spTree>
    <p:extLst>
      <p:ext uri="{BB962C8B-B14F-4D97-AF65-F5344CB8AC3E}">
        <p14:creationId xmlns:p14="http://schemas.microsoft.com/office/powerpoint/2010/main" val="327120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532C64-EAAA-4D43-B2E2-52C54EBE46FB}"/>
              </a:ext>
            </a:extLst>
          </p:cNvPr>
          <p:cNvSpPr>
            <a:spLocks noGrp="1"/>
          </p:cNvSpPr>
          <p:nvPr>
            <p:ph type="title"/>
          </p:nvPr>
        </p:nvSpPr>
        <p:spPr/>
        <p:txBody>
          <a:bodyPr/>
          <a:lstStyle/>
          <a:p>
            <a:r>
              <a:rPr lang="fi-FI" dirty="0"/>
              <a:t>Eriteltyjä osa-alueita, joihin säästynyt työaika kohdentuisi</a:t>
            </a:r>
          </a:p>
        </p:txBody>
      </p:sp>
      <p:sp>
        <p:nvSpPr>
          <p:cNvPr id="3" name="Sisällön paikkamerkki 2">
            <a:extLst>
              <a:ext uri="{FF2B5EF4-FFF2-40B4-BE49-F238E27FC236}">
                <a16:creationId xmlns:a16="http://schemas.microsoft.com/office/drawing/2014/main" id="{535B2BAD-8326-44D2-B19E-81426AFA4D1E}"/>
              </a:ext>
            </a:extLst>
          </p:cNvPr>
          <p:cNvSpPr>
            <a:spLocks noGrp="1"/>
          </p:cNvSpPr>
          <p:nvPr>
            <p:ph idx="1"/>
          </p:nvPr>
        </p:nvSpPr>
        <p:spPr/>
        <p:txBody>
          <a:bodyPr>
            <a:normAutofit/>
          </a:bodyPr>
          <a:lstStyle/>
          <a:p>
            <a:r>
              <a:rPr lang="fi-FI" sz="2400" dirty="0"/>
              <a:t>Asiakastyö, vapaaehtoisten tuki, jäsenien palveleminen (23 kommenttia) </a:t>
            </a:r>
          </a:p>
          <a:p>
            <a:r>
              <a:rPr lang="fi-FI" sz="2400" dirty="0"/>
              <a:t>Edunvalvonta ja vaikuttamistyö (18 kommenttia)</a:t>
            </a:r>
          </a:p>
          <a:p>
            <a:r>
              <a:rPr lang="fi-FI" sz="2400" dirty="0"/>
              <a:t>Järjestön hallinnon, erityisesti henkilöstöhallinnon, johtamisen ja työhyvinvoinnin kehittäminen (15 kommenttia)</a:t>
            </a:r>
          </a:p>
          <a:p>
            <a:r>
              <a:rPr lang="fi-FI" sz="2400" dirty="0"/>
              <a:t>Uusien rahoituskanavien hakeminen ja varainhankinta (8 kommenttia)</a:t>
            </a:r>
          </a:p>
          <a:p>
            <a:r>
              <a:rPr lang="fi-FI" sz="2400" dirty="0"/>
              <a:t>Verkostojen, sidosryhmäsuhteiden ja kumppanuuksien kehittäminen </a:t>
            </a:r>
            <a:br>
              <a:rPr lang="fi-FI" sz="2400" dirty="0"/>
            </a:br>
            <a:r>
              <a:rPr lang="fi-FI" sz="2400" dirty="0"/>
              <a:t>(8 kommenttia) </a:t>
            </a:r>
          </a:p>
          <a:p>
            <a:r>
              <a:rPr lang="fi-FI" sz="2400" dirty="0"/>
              <a:t>Uusien ideoiden ja uuden toiminnan luovempi kehittely (7 kommenttia)  </a:t>
            </a:r>
          </a:p>
        </p:txBody>
      </p:sp>
    </p:spTree>
    <p:extLst>
      <p:ext uri="{BB962C8B-B14F-4D97-AF65-F5344CB8AC3E}">
        <p14:creationId xmlns:p14="http://schemas.microsoft.com/office/powerpoint/2010/main" val="2724226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1E5625-0B24-48D3-AFB4-46CE6339B915}"/>
              </a:ext>
            </a:extLst>
          </p:cNvPr>
          <p:cNvSpPr>
            <a:spLocks noGrp="1"/>
          </p:cNvSpPr>
          <p:nvPr>
            <p:ph type="title"/>
          </p:nvPr>
        </p:nvSpPr>
        <p:spPr/>
        <p:txBody>
          <a:bodyPr>
            <a:noAutofit/>
          </a:bodyPr>
          <a:lstStyle/>
          <a:p>
            <a:r>
              <a:rPr lang="fi-FI" sz="3200" dirty="0"/>
              <a:t>Miten </a:t>
            </a:r>
            <a:r>
              <a:rPr lang="fi-FI" sz="3200" dirty="0" err="1"/>
              <a:t>STEAn</a:t>
            </a:r>
            <a:r>
              <a:rPr lang="fi-FI" sz="3200" dirty="0"/>
              <a:t> avustusten hakemiseen, raportointiin ja valvontaan tarvittava työpanos on arviosi mukaan muuttunut kolmen viime vuoden aikana? (n=96)</a:t>
            </a:r>
          </a:p>
        </p:txBody>
      </p:sp>
      <p:pic>
        <p:nvPicPr>
          <p:cNvPr id="4" name="Kuva 3">
            <a:extLst>
              <a:ext uri="{FF2B5EF4-FFF2-40B4-BE49-F238E27FC236}">
                <a16:creationId xmlns:a16="http://schemas.microsoft.com/office/drawing/2014/main" id="{EB25CAAE-BCCD-4A48-A840-8FCC2FEDE00C}"/>
              </a:ext>
            </a:extLst>
          </p:cNvPr>
          <p:cNvPicPr/>
          <p:nvPr/>
        </p:nvPicPr>
        <p:blipFill>
          <a:blip r:embed="rId2"/>
          <a:stretch>
            <a:fillRect/>
          </a:stretch>
        </p:blipFill>
        <p:spPr>
          <a:xfrm>
            <a:off x="2920510" y="1892545"/>
            <a:ext cx="8333643" cy="4015886"/>
          </a:xfrm>
          <a:prstGeom prst="rect">
            <a:avLst/>
          </a:prstGeom>
        </p:spPr>
      </p:pic>
    </p:spTree>
    <p:extLst>
      <p:ext uri="{BB962C8B-B14F-4D97-AF65-F5344CB8AC3E}">
        <p14:creationId xmlns:p14="http://schemas.microsoft.com/office/powerpoint/2010/main" val="168217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ulukko 2">
            <a:extLst>
              <a:ext uri="{FF2B5EF4-FFF2-40B4-BE49-F238E27FC236}">
                <a16:creationId xmlns:a16="http://schemas.microsoft.com/office/drawing/2014/main" id="{934941F1-BC85-40C4-A42B-480026B35F8C}"/>
              </a:ext>
            </a:extLst>
          </p:cNvPr>
          <p:cNvGraphicFramePr>
            <a:graphicFrameLocks noGrp="1"/>
          </p:cNvGraphicFramePr>
          <p:nvPr>
            <p:extLst>
              <p:ext uri="{D42A27DB-BD31-4B8C-83A1-F6EECF244321}">
                <p14:modId xmlns:p14="http://schemas.microsoft.com/office/powerpoint/2010/main" val="3856756802"/>
              </p:ext>
            </p:extLst>
          </p:nvPr>
        </p:nvGraphicFramePr>
        <p:xfrm>
          <a:off x="561239" y="1087682"/>
          <a:ext cx="11049003" cy="508000"/>
        </p:xfrm>
        <a:graphic>
          <a:graphicData uri="http://schemas.openxmlformats.org/drawingml/2006/table">
            <a:tbl>
              <a:tblPr firstRow="1" firstCol="1" bandRow="1">
                <a:tableStyleId>{5C22544A-7EE6-4342-B048-85BDC9FD1C3A}</a:tableStyleId>
              </a:tblPr>
              <a:tblGrid>
                <a:gridCol w="1578429">
                  <a:extLst>
                    <a:ext uri="{9D8B030D-6E8A-4147-A177-3AD203B41FA5}">
                      <a16:colId xmlns:a16="http://schemas.microsoft.com/office/drawing/2014/main" val="2635534138"/>
                    </a:ext>
                  </a:extLst>
                </a:gridCol>
                <a:gridCol w="1578429">
                  <a:extLst>
                    <a:ext uri="{9D8B030D-6E8A-4147-A177-3AD203B41FA5}">
                      <a16:colId xmlns:a16="http://schemas.microsoft.com/office/drawing/2014/main" val="3128288686"/>
                    </a:ext>
                  </a:extLst>
                </a:gridCol>
                <a:gridCol w="1578429">
                  <a:extLst>
                    <a:ext uri="{9D8B030D-6E8A-4147-A177-3AD203B41FA5}">
                      <a16:colId xmlns:a16="http://schemas.microsoft.com/office/drawing/2014/main" val="2406126759"/>
                    </a:ext>
                  </a:extLst>
                </a:gridCol>
                <a:gridCol w="1578429">
                  <a:extLst>
                    <a:ext uri="{9D8B030D-6E8A-4147-A177-3AD203B41FA5}">
                      <a16:colId xmlns:a16="http://schemas.microsoft.com/office/drawing/2014/main" val="740935355"/>
                    </a:ext>
                  </a:extLst>
                </a:gridCol>
                <a:gridCol w="1578429">
                  <a:extLst>
                    <a:ext uri="{9D8B030D-6E8A-4147-A177-3AD203B41FA5}">
                      <a16:colId xmlns:a16="http://schemas.microsoft.com/office/drawing/2014/main" val="4061857260"/>
                    </a:ext>
                  </a:extLst>
                </a:gridCol>
                <a:gridCol w="1578429">
                  <a:extLst>
                    <a:ext uri="{9D8B030D-6E8A-4147-A177-3AD203B41FA5}">
                      <a16:colId xmlns:a16="http://schemas.microsoft.com/office/drawing/2014/main" val="464314607"/>
                    </a:ext>
                  </a:extLst>
                </a:gridCol>
                <a:gridCol w="1578429">
                  <a:extLst>
                    <a:ext uri="{9D8B030D-6E8A-4147-A177-3AD203B41FA5}">
                      <a16:colId xmlns:a16="http://schemas.microsoft.com/office/drawing/2014/main" val="3293417754"/>
                    </a:ext>
                  </a:extLst>
                </a:gridCol>
              </a:tblGrid>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Minimiarvo</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Maksimiarvo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Mediaani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Summa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Keskihajonta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68020088"/>
                  </a:ext>
                </a:extLst>
              </a:tr>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100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67,3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75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6595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28,81</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38495226"/>
                  </a:ext>
                </a:extLst>
              </a:tr>
            </a:tbl>
          </a:graphicData>
        </a:graphic>
      </p:graphicFrame>
      <p:sp>
        <p:nvSpPr>
          <p:cNvPr id="4" name="Suorakulmio 3">
            <a:extLst>
              <a:ext uri="{FF2B5EF4-FFF2-40B4-BE49-F238E27FC236}">
                <a16:creationId xmlns:a16="http://schemas.microsoft.com/office/drawing/2014/main" id="{7344FE2D-6B66-47C6-BF3C-7C2190055B53}"/>
              </a:ext>
            </a:extLst>
          </p:cNvPr>
          <p:cNvSpPr/>
          <p:nvPr/>
        </p:nvSpPr>
        <p:spPr>
          <a:xfrm>
            <a:off x="495297" y="585374"/>
            <a:ext cx="11180888" cy="369332"/>
          </a:xfrm>
          <a:prstGeom prst="rect">
            <a:avLst/>
          </a:prstGeom>
        </p:spPr>
        <p:txBody>
          <a:bodyPr wrap="square">
            <a:spAutoFit/>
          </a:bodyPr>
          <a:lstStyle/>
          <a:p>
            <a:pPr>
              <a:spcAft>
                <a:spcPts val="0"/>
              </a:spcAft>
            </a:pPr>
            <a:r>
              <a:rPr lang="fi-FI" b="1" dirty="0">
                <a:solidFill>
                  <a:srgbClr val="333333"/>
                </a:solidFill>
                <a:latin typeface="Arial" panose="020B0604020202020204" pitchFamily="34" charset="0"/>
                <a:ea typeface="Arial" panose="020B0604020202020204" pitchFamily="34" charset="0"/>
              </a:rPr>
              <a:t>Kuinka suuri prosenttiosuus järjestönne kokonaistuotosta katetaan </a:t>
            </a:r>
            <a:r>
              <a:rPr lang="fi-FI" b="1" dirty="0" err="1">
                <a:solidFill>
                  <a:srgbClr val="333333"/>
                </a:solidFill>
                <a:latin typeface="Arial" panose="020B0604020202020204" pitchFamily="34" charset="0"/>
                <a:ea typeface="Arial" panose="020B0604020202020204" pitchFamily="34" charset="0"/>
              </a:rPr>
              <a:t>STEAn</a:t>
            </a:r>
            <a:r>
              <a:rPr lang="fi-FI" b="1" dirty="0">
                <a:solidFill>
                  <a:srgbClr val="333333"/>
                </a:solidFill>
                <a:latin typeface="Arial" panose="020B0604020202020204" pitchFamily="34" charset="0"/>
                <a:ea typeface="Arial" panose="020B0604020202020204" pitchFamily="34" charset="0"/>
              </a:rPr>
              <a:t> avustuksilla? (n=98)</a:t>
            </a:r>
            <a:endParaRPr lang="fi-FI" sz="2000" dirty="0">
              <a:effectLst/>
              <a:latin typeface="Times New Roman" panose="02020603050405020304" pitchFamily="18" charset="0"/>
              <a:ea typeface="Times New Roman" panose="02020603050405020304" pitchFamily="18" charset="0"/>
            </a:endParaRPr>
          </a:p>
        </p:txBody>
      </p:sp>
      <p:sp>
        <p:nvSpPr>
          <p:cNvPr id="5" name="Suorakulmio 4">
            <a:extLst>
              <a:ext uri="{FF2B5EF4-FFF2-40B4-BE49-F238E27FC236}">
                <a16:creationId xmlns:a16="http://schemas.microsoft.com/office/drawing/2014/main" id="{3BBD9DA6-51CA-4E48-B24E-CBA0B1373AD8}"/>
              </a:ext>
            </a:extLst>
          </p:cNvPr>
          <p:cNvSpPr/>
          <p:nvPr/>
        </p:nvSpPr>
        <p:spPr>
          <a:xfrm>
            <a:off x="495297" y="1849288"/>
            <a:ext cx="6872394" cy="369332"/>
          </a:xfrm>
          <a:prstGeom prst="rect">
            <a:avLst/>
          </a:prstGeom>
        </p:spPr>
        <p:txBody>
          <a:bodyPr wrap="none">
            <a:spAutoFit/>
          </a:bodyPr>
          <a:lstStyle/>
          <a:p>
            <a:pPr>
              <a:spcAft>
                <a:spcPts val="0"/>
              </a:spcAft>
            </a:pPr>
            <a:r>
              <a:rPr lang="fi-FI" b="1" dirty="0">
                <a:solidFill>
                  <a:srgbClr val="333333"/>
                </a:solidFill>
                <a:latin typeface="Arial" panose="020B0604020202020204" pitchFamily="34" charset="0"/>
                <a:ea typeface="Arial" panose="020B0604020202020204" pitchFamily="34" charset="0"/>
              </a:rPr>
              <a:t>Järjestönne henkilötyövuodet yhteensä vuonna 2018? (n=98)</a:t>
            </a:r>
            <a:endParaRPr lang="fi-FI" sz="2000" dirty="0">
              <a:effectLst/>
              <a:latin typeface="Times New Roman" panose="02020603050405020304" pitchFamily="18" charset="0"/>
              <a:ea typeface="Times New Roman" panose="02020603050405020304" pitchFamily="18" charset="0"/>
            </a:endParaRPr>
          </a:p>
        </p:txBody>
      </p:sp>
      <p:graphicFrame>
        <p:nvGraphicFramePr>
          <p:cNvPr id="6" name="Taulukko 5">
            <a:extLst>
              <a:ext uri="{FF2B5EF4-FFF2-40B4-BE49-F238E27FC236}">
                <a16:creationId xmlns:a16="http://schemas.microsoft.com/office/drawing/2014/main" id="{6F396751-9E1F-4DAF-B430-A1C22B28DD2C}"/>
              </a:ext>
            </a:extLst>
          </p:cNvPr>
          <p:cNvGraphicFramePr>
            <a:graphicFrameLocks noGrp="1"/>
          </p:cNvGraphicFramePr>
          <p:nvPr>
            <p:extLst>
              <p:ext uri="{D42A27DB-BD31-4B8C-83A1-F6EECF244321}">
                <p14:modId xmlns:p14="http://schemas.microsoft.com/office/powerpoint/2010/main" val="766818253"/>
              </p:ext>
            </p:extLst>
          </p:nvPr>
        </p:nvGraphicFramePr>
        <p:xfrm>
          <a:off x="561239" y="2330327"/>
          <a:ext cx="11049003" cy="508000"/>
        </p:xfrm>
        <a:graphic>
          <a:graphicData uri="http://schemas.openxmlformats.org/drawingml/2006/table">
            <a:tbl>
              <a:tblPr firstRow="1" firstCol="1" bandRow="1">
                <a:tableStyleId>{5C22544A-7EE6-4342-B048-85BDC9FD1C3A}</a:tableStyleId>
              </a:tblPr>
              <a:tblGrid>
                <a:gridCol w="1578429">
                  <a:extLst>
                    <a:ext uri="{9D8B030D-6E8A-4147-A177-3AD203B41FA5}">
                      <a16:colId xmlns:a16="http://schemas.microsoft.com/office/drawing/2014/main" val="821749330"/>
                    </a:ext>
                  </a:extLst>
                </a:gridCol>
                <a:gridCol w="1578429">
                  <a:extLst>
                    <a:ext uri="{9D8B030D-6E8A-4147-A177-3AD203B41FA5}">
                      <a16:colId xmlns:a16="http://schemas.microsoft.com/office/drawing/2014/main" val="1857828581"/>
                    </a:ext>
                  </a:extLst>
                </a:gridCol>
                <a:gridCol w="1578429">
                  <a:extLst>
                    <a:ext uri="{9D8B030D-6E8A-4147-A177-3AD203B41FA5}">
                      <a16:colId xmlns:a16="http://schemas.microsoft.com/office/drawing/2014/main" val="64818154"/>
                    </a:ext>
                  </a:extLst>
                </a:gridCol>
                <a:gridCol w="1578429">
                  <a:extLst>
                    <a:ext uri="{9D8B030D-6E8A-4147-A177-3AD203B41FA5}">
                      <a16:colId xmlns:a16="http://schemas.microsoft.com/office/drawing/2014/main" val="1609435192"/>
                    </a:ext>
                  </a:extLst>
                </a:gridCol>
                <a:gridCol w="1578429">
                  <a:extLst>
                    <a:ext uri="{9D8B030D-6E8A-4147-A177-3AD203B41FA5}">
                      <a16:colId xmlns:a16="http://schemas.microsoft.com/office/drawing/2014/main" val="2101696222"/>
                    </a:ext>
                  </a:extLst>
                </a:gridCol>
                <a:gridCol w="1578429">
                  <a:extLst>
                    <a:ext uri="{9D8B030D-6E8A-4147-A177-3AD203B41FA5}">
                      <a16:colId xmlns:a16="http://schemas.microsoft.com/office/drawing/2014/main" val="2237584292"/>
                    </a:ext>
                  </a:extLst>
                </a:gridCol>
                <a:gridCol w="1578429">
                  <a:extLst>
                    <a:ext uri="{9D8B030D-6E8A-4147-A177-3AD203B41FA5}">
                      <a16:colId xmlns:a16="http://schemas.microsoft.com/office/drawing/2014/main" val="2245589259"/>
                    </a:ext>
                  </a:extLst>
                </a:gridCol>
              </a:tblGrid>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Minimiarvo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Maksimiarvo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Mediaani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Summa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Keskihajonta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01768717"/>
                  </a:ext>
                </a:extLst>
              </a:tr>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850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41,02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9,5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4020,16</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108,51</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19531915"/>
                  </a:ext>
                </a:extLst>
              </a:tr>
            </a:tbl>
          </a:graphicData>
        </a:graphic>
      </p:graphicFrame>
      <p:sp>
        <p:nvSpPr>
          <p:cNvPr id="7" name="Suorakulmio 6">
            <a:extLst>
              <a:ext uri="{FF2B5EF4-FFF2-40B4-BE49-F238E27FC236}">
                <a16:creationId xmlns:a16="http://schemas.microsoft.com/office/drawing/2014/main" id="{AFA5C169-59FB-43E9-9CDB-76DB8302F5D6}"/>
              </a:ext>
            </a:extLst>
          </p:cNvPr>
          <p:cNvSpPr/>
          <p:nvPr/>
        </p:nvSpPr>
        <p:spPr>
          <a:xfrm>
            <a:off x="521486" y="3105834"/>
            <a:ext cx="11088756" cy="369332"/>
          </a:xfrm>
          <a:prstGeom prst="rect">
            <a:avLst/>
          </a:prstGeom>
        </p:spPr>
        <p:txBody>
          <a:bodyPr wrap="square">
            <a:spAutoFit/>
          </a:bodyPr>
          <a:lstStyle/>
          <a:p>
            <a:pPr>
              <a:spcAft>
                <a:spcPts val="0"/>
              </a:spcAft>
            </a:pPr>
            <a:r>
              <a:rPr lang="fi-FI" b="1" dirty="0">
                <a:solidFill>
                  <a:srgbClr val="333333"/>
                </a:solidFill>
                <a:latin typeface="Arial" panose="020B0604020202020204" pitchFamily="34" charset="0"/>
                <a:ea typeface="Arial" panose="020B0604020202020204" pitchFamily="34" charset="0"/>
              </a:rPr>
              <a:t>Järjestönne henkilötyövuodet, jotka rahoitetaan STEA-avustuksilla vuonna 2018? (n=97)</a:t>
            </a:r>
            <a:endParaRPr lang="fi-FI" sz="2000" dirty="0">
              <a:effectLst/>
              <a:latin typeface="Times New Roman" panose="02020603050405020304" pitchFamily="18" charset="0"/>
              <a:ea typeface="Times New Roman" panose="02020603050405020304" pitchFamily="18" charset="0"/>
            </a:endParaRPr>
          </a:p>
        </p:txBody>
      </p:sp>
      <p:graphicFrame>
        <p:nvGraphicFramePr>
          <p:cNvPr id="8" name="Taulukko 7">
            <a:extLst>
              <a:ext uri="{FF2B5EF4-FFF2-40B4-BE49-F238E27FC236}">
                <a16:creationId xmlns:a16="http://schemas.microsoft.com/office/drawing/2014/main" id="{64D29FB8-CDE9-480F-A413-B37E272A0547}"/>
              </a:ext>
            </a:extLst>
          </p:cNvPr>
          <p:cNvGraphicFramePr>
            <a:graphicFrameLocks noGrp="1"/>
          </p:cNvGraphicFramePr>
          <p:nvPr>
            <p:extLst>
              <p:ext uri="{D42A27DB-BD31-4B8C-83A1-F6EECF244321}">
                <p14:modId xmlns:p14="http://schemas.microsoft.com/office/powerpoint/2010/main" val="3060535648"/>
              </p:ext>
            </p:extLst>
          </p:nvPr>
        </p:nvGraphicFramePr>
        <p:xfrm>
          <a:off x="571498" y="3593855"/>
          <a:ext cx="11049003" cy="508000"/>
        </p:xfrm>
        <a:graphic>
          <a:graphicData uri="http://schemas.openxmlformats.org/drawingml/2006/table">
            <a:tbl>
              <a:tblPr firstRow="1" firstCol="1" bandRow="1">
                <a:tableStyleId>{5C22544A-7EE6-4342-B048-85BDC9FD1C3A}</a:tableStyleId>
              </a:tblPr>
              <a:tblGrid>
                <a:gridCol w="1578429">
                  <a:extLst>
                    <a:ext uri="{9D8B030D-6E8A-4147-A177-3AD203B41FA5}">
                      <a16:colId xmlns:a16="http://schemas.microsoft.com/office/drawing/2014/main" val="1729223458"/>
                    </a:ext>
                  </a:extLst>
                </a:gridCol>
                <a:gridCol w="1578429">
                  <a:extLst>
                    <a:ext uri="{9D8B030D-6E8A-4147-A177-3AD203B41FA5}">
                      <a16:colId xmlns:a16="http://schemas.microsoft.com/office/drawing/2014/main" val="149014587"/>
                    </a:ext>
                  </a:extLst>
                </a:gridCol>
                <a:gridCol w="1578429">
                  <a:extLst>
                    <a:ext uri="{9D8B030D-6E8A-4147-A177-3AD203B41FA5}">
                      <a16:colId xmlns:a16="http://schemas.microsoft.com/office/drawing/2014/main" val="2355891399"/>
                    </a:ext>
                  </a:extLst>
                </a:gridCol>
                <a:gridCol w="1578429">
                  <a:extLst>
                    <a:ext uri="{9D8B030D-6E8A-4147-A177-3AD203B41FA5}">
                      <a16:colId xmlns:a16="http://schemas.microsoft.com/office/drawing/2014/main" val="327962636"/>
                    </a:ext>
                  </a:extLst>
                </a:gridCol>
                <a:gridCol w="1578429">
                  <a:extLst>
                    <a:ext uri="{9D8B030D-6E8A-4147-A177-3AD203B41FA5}">
                      <a16:colId xmlns:a16="http://schemas.microsoft.com/office/drawing/2014/main" val="716709310"/>
                    </a:ext>
                  </a:extLst>
                </a:gridCol>
                <a:gridCol w="1578429">
                  <a:extLst>
                    <a:ext uri="{9D8B030D-6E8A-4147-A177-3AD203B41FA5}">
                      <a16:colId xmlns:a16="http://schemas.microsoft.com/office/drawing/2014/main" val="3870134238"/>
                    </a:ext>
                  </a:extLst>
                </a:gridCol>
                <a:gridCol w="1578429">
                  <a:extLst>
                    <a:ext uri="{9D8B030D-6E8A-4147-A177-3AD203B41FA5}">
                      <a16:colId xmlns:a16="http://schemas.microsoft.com/office/drawing/2014/main" val="3037928186"/>
                    </a:ext>
                  </a:extLst>
                </a:gridCol>
              </a:tblGrid>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Minimiarvo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Maksimiarvo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Mediaani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Summa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Keskihajonta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55601794"/>
                  </a:ext>
                </a:extLst>
              </a:tr>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100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11,95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7,5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1158,83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15,08</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67758420"/>
                  </a:ext>
                </a:extLst>
              </a:tr>
            </a:tbl>
          </a:graphicData>
        </a:graphic>
      </p:graphicFrame>
    </p:spTree>
    <p:extLst>
      <p:ext uri="{BB962C8B-B14F-4D97-AF65-F5344CB8AC3E}">
        <p14:creationId xmlns:p14="http://schemas.microsoft.com/office/powerpoint/2010/main" val="186343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orakulmio 8">
            <a:extLst>
              <a:ext uri="{FF2B5EF4-FFF2-40B4-BE49-F238E27FC236}">
                <a16:creationId xmlns:a16="http://schemas.microsoft.com/office/drawing/2014/main" id="{1A15B926-82C2-4E96-B6E7-0658DBC448B9}"/>
              </a:ext>
            </a:extLst>
          </p:cNvPr>
          <p:cNvSpPr/>
          <p:nvPr/>
        </p:nvSpPr>
        <p:spPr>
          <a:xfrm>
            <a:off x="576628" y="798221"/>
            <a:ext cx="11038744" cy="646331"/>
          </a:xfrm>
          <a:prstGeom prst="rect">
            <a:avLst/>
          </a:prstGeom>
        </p:spPr>
        <p:txBody>
          <a:bodyPr wrap="square">
            <a:spAutoFit/>
          </a:bodyPr>
          <a:lstStyle/>
          <a:p>
            <a:pPr>
              <a:spcAft>
                <a:spcPts val="0"/>
              </a:spcAft>
            </a:pPr>
            <a:r>
              <a:rPr lang="fi-FI" b="1" dirty="0">
                <a:solidFill>
                  <a:srgbClr val="333333"/>
                </a:solidFill>
                <a:latin typeface="Arial" panose="020B0604020202020204" pitchFamily="34" charset="0"/>
                <a:ea typeface="Arial" panose="020B0604020202020204" pitchFamily="34" charset="0"/>
              </a:rPr>
              <a:t>Kuinka moni henkilö osallistuu tänä vuonna järjestössänne </a:t>
            </a:r>
            <a:r>
              <a:rPr lang="fi-FI" b="1" dirty="0" err="1">
                <a:solidFill>
                  <a:srgbClr val="333333"/>
                </a:solidFill>
                <a:latin typeface="Arial" panose="020B0604020202020204" pitchFamily="34" charset="0"/>
                <a:ea typeface="Arial" panose="020B0604020202020204" pitchFamily="34" charset="0"/>
              </a:rPr>
              <a:t>STEAn</a:t>
            </a:r>
            <a:r>
              <a:rPr lang="fi-FI" b="1" dirty="0">
                <a:solidFill>
                  <a:srgbClr val="333333"/>
                </a:solidFill>
                <a:latin typeface="Arial" panose="020B0604020202020204" pitchFamily="34" charset="0"/>
                <a:ea typeface="Arial" panose="020B0604020202020204" pitchFamily="34" charset="0"/>
              </a:rPr>
              <a:t> avustusten hakemiseen, raportointiin ja valvontaan? (n=100)</a:t>
            </a:r>
            <a:endParaRPr lang="fi-FI" sz="2000" dirty="0">
              <a:effectLst/>
              <a:latin typeface="Times New Roman" panose="02020603050405020304" pitchFamily="18" charset="0"/>
              <a:ea typeface="Times New Roman" panose="02020603050405020304" pitchFamily="18" charset="0"/>
            </a:endParaRPr>
          </a:p>
        </p:txBody>
      </p:sp>
      <p:graphicFrame>
        <p:nvGraphicFramePr>
          <p:cNvPr id="10" name="Taulukko 9">
            <a:extLst>
              <a:ext uri="{FF2B5EF4-FFF2-40B4-BE49-F238E27FC236}">
                <a16:creationId xmlns:a16="http://schemas.microsoft.com/office/drawing/2014/main" id="{3B437CC4-5469-4C09-B75C-CC32C17D258F}"/>
              </a:ext>
            </a:extLst>
          </p:cNvPr>
          <p:cNvGraphicFramePr>
            <a:graphicFrameLocks noGrp="1"/>
          </p:cNvGraphicFramePr>
          <p:nvPr>
            <p:extLst>
              <p:ext uri="{D42A27DB-BD31-4B8C-83A1-F6EECF244321}">
                <p14:modId xmlns:p14="http://schemas.microsoft.com/office/powerpoint/2010/main" val="3023585474"/>
              </p:ext>
            </p:extLst>
          </p:nvPr>
        </p:nvGraphicFramePr>
        <p:xfrm>
          <a:off x="627182" y="1576094"/>
          <a:ext cx="11049003" cy="508000"/>
        </p:xfrm>
        <a:graphic>
          <a:graphicData uri="http://schemas.openxmlformats.org/drawingml/2006/table">
            <a:tbl>
              <a:tblPr firstRow="1" firstCol="1" bandRow="1">
                <a:tableStyleId>{5C22544A-7EE6-4342-B048-85BDC9FD1C3A}</a:tableStyleId>
              </a:tblPr>
              <a:tblGrid>
                <a:gridCol w="1578429">
                  <a:extLst>
                    <a:ext uri="{9D8B030D-6E8A-4147-A177-3AD203B41FA5}">
                      <a16:colId xmlns:a16="http://schemas.microsoft.com/office/drawing/2014/main" val="828629172"/>
                    </a:ext>
                  </a:extLst>
                </a:gridCol>
                <a:gridCol w="1578429">
                  <a:extLst>
                    <a:ext uri="{9D8B030D-6E8A-4147-A177-3AD203B41FA5}">
                      <a16:colId xmlns:a16="http://schemas.microsoft.com/office/drawing/2014/main" val="88705398"/>
                    </a:ext>
                  </a:extLst>
                </a:gridCol>
                <a:gridCol w="1578429">
                  <a:extLst>
                    <a:ext uri="{9D8B030D-6E8A-4147-A177-3AD203B41FA5}">
                      <a16:colId xmlns:a16="http://schemas.microsoft.com/office/drawing/2014/main" val="730534228"/>
                    </a:ext>
                  </a:extLst>
                </a:gridCol>
                <a:gridCol w="1578429">
                  <a:extLst>
                    <a:ext uri="{9D8B030D-6E8A-4147-A177-3AD203B41FA5}">
                      <a16:colId xmlns:a16="http://schemas.microsoft.com/office/drawing/2014/main" val="1217229343"/>
                    </a:ext>
                  </a:extLst>
                </a:gridCol>
                <a:gridCol w="1578429">
                  <a:extLst>
                    <a:ext uri="{9D8B030D-6E8A-4147-A177-3AD203B41FA5}">
                      <a16:colId xmlns:a16="http://schemas.microsoft.com/office/drawing/2014/main" val="3118247180"/>
                    </a:ext>
                  </a:extLst>
                </a:gridCol>
                <a:gridCol w="1578429">
                  <a:extLst>
                    <a:ext uri="{9D8B030D-6E8A-4147-A177-3AD203B41FA5}">
                      <a16:colId xmlns:a16="http://schemas.microsoft.com/office/drawing/2014/main" val="1554183561"/>
                    </a:ext>
                  </a:extLst>
                </a:gridCol>
                <a:gridCol w="1578429">
                  <a:extLst>
                    <a:ext uri="{9D8B030D-6E8A-4147-A177-3AD203B41FA5}">
                      <a16:colId xmlns:a16="http://schemas.microsoft.com/office/drawing/2014/main" val="3394782585"/>
                    </a:ext>
                  </a:extLst>
                </a:gridCol>
              </a:tblGrid>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Minimiarvo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Maksimiarvo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Mediaani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Summa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Keskihajonta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08298954"/>
                  </a:ext>
                </a:extLst>
              </a:tr>
              <a:tr h="254000">
                <a:tc>
                  <a:txBody>
                    <a:bodyPr/>
                    <a:lstStyle/>
                    <a:p>
                      <a:pPr algn="ctr">
                        <a:spcAft>
                          <a:spcPts val="0"/>
                        </a:spcAft>
                      </a:pPr>
                      <a:r>
                        <a:rPr lang="fi-FI" sz="1100" dirty="0">
                          <a:effectLst/>
                        </a:rPr>
                        <a:t> </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50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7,08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707,5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7,23</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2753688"/>
                  </a:ext>
                </a:extLst>
              </a:tr>
            </a:tbl>
          </a:graphicData>
        </a:graphic>
      </p:graphicFrame>
      <p:sp>
        <p:nvSpPr>
          <p:cNvPr id="2" name="Suorakulmio 1">
            <a:extLst>
              <a:ext uri="{FF2B5EF4-FFF2-40B4-BE49-F238E27FC236}">
                <a16:creationId xmlns:a16="http://schemas.microsoft.com/office/drawing/2014/main" id="{70CA5121-C849-4A51-9A28-8A8CB9F60C8F}"/>
              </a:ext>
            </a:extLst>
          </p:cNvPr>
          <p:cNvSpPr/>
          <p:nvPr/>
        </p:nvSpPr>
        <p:spPr>
          <a:xfrm>
            <a:off x="627181" y="2418529"/>
            <a:ext cx="11049003" cy="923330"/>
          </a:xfrm>
          <a:prstGeom prst="rect">
            <a:avLst/>
          </a:prstGeom>
        </p:spPr>
        <p:txBody>
          <a:bodyPr wrap="square">
            <a:spAutoFit/>
          </a:bodyPr>
          <a:lstStyle/>
          <a:p>
            <a:pPr>
              <a:spcAft>
                <a:spcPts val="0"/>
              </a:spcAft>
            </a:pPr>
            <a:r>
              <a:rPr lang="fi-FI" b="1" dirty="0">
                <a:solidFill>
                  <a:srgbClr val="333333"/>
                </a:solidFill>
                <a:latin typeface="Arial" panose="020B0604020202020204" pitchFamily="34" charset="0"/>
                <a:ea typeface="Arial" panose="020B0604020202020204" pitchFamily="34" charset="0"/>
              </a:rPr>
              <a:t>Kuinka suuret ovat arviosi mukaan </a:t>
            </a:r>
            <a:r>
              <a:rPr lang="fi-FI" b="1" dirty="0" err="1">
                <a:solidFill>
                  <a:srgbClr val="333333"/>
                </a:solidFill>
                <a:latin typeface="Arial" panose="020B0604020202020204" pitchFamily="34" charset="0"/>
                <a:ea typeface="Arial" panose="020B0604020202020204" pitchFamily="34" charset="0"/>
              </a:rPr>
              <a:t>STEAn</a:t>
            </a:r>
            <a:r>
              <a:rPr lang="fi-FI" b="1" dirty="0">
                <a:solidFill>
                  <a:srgbClr val="333333"/>
                </a:solidFill>
                <a:latin typeface="Arial" panose="020B0604020202020204" pitchFamily="34" charset="0"/>
                <a:ea typeface="Arial" panose="020B0604020202020204" pitchFamily="34" charset="0"/>
              </a:rPr>
              <a:t> avustusten hakemiseen, raportointiin ja valvontaan suoraan kohdistuvat henkilötyövuodet yhteensä järjestössänne tänä vuonna? (arvio kuukausina) (n=94)</a:t>
            </a:r>
            <a:endParaRPr lang="fi-FI" sz="2000" dirty="0">
              <a:effectLst/>
              <a:latin typeface="Times New Roman" panose="02020603050405020304" pitchFamily="18" charset="0"/>
              <a:ea typeface="Times New Roman" panose="02020603050405020304" pitchFamily="18" charset="0"/>
            </a:endParaRPr>
          </a:p>
        </p:txBody>
      </p:sp>
      <p:graphicFrame>
        <p:nvGraphicFramePr>
          <p:cNvPr id="11" name="Taulukko 10">
            <a:extLst>
              <a:ext uri="{FF2B5EF4-FFF2-40B4-BE49-F238E27FC236}">
                <a16:creationId xmlns:a16="http://schemas.microsoft.com/office/drawing/2014/main" id="{FF29A09E-29B3-4242-B241-34179E991B8F}"/>
              </a:ext>
            </a:extLst>
          </p:cNvPr>
          <p:cNvGraphicFramePr>
            <a:graphicFrameLocks noGrp="1"/>
          </p:cNvGraphicFramePr>
          <p:nvPr>
            <p:extLst>
              <p:ext uri="{D42A27DB-BD31-4B8C-83A1-F6EECF244321}">
                <p14:modId xmlns:p14="http://schemas.microsoft.com/office/powerpoint/2010/main" val="3430215269"/>
              </p:ext>
            </p:extLst>
          </p:nvPr>
        </p:nvGraphicFramePr>
        <p:xfrm>
          <a:off x="627182" y="3285141"/>
          <a:ext cx="11049003" cy="508000"/>
        </p:xfrm>
        <a:graphic>
          <a:graphicData uri="http://schemas.openxmlformats.org/drawingml/2006/table">
            <a:tbl>
              <a:tblPr firstRow="1" firstCol="1" bandRow="1">
                <a:tableStyleId>{5C22544A-7EE6-4342-B048-85BDC9FD1C3A}</a:tableStyleId>
              </a:tblPr>
              <a:tblGrid>
                <a:gridCol w="1578429">
                  <a:extLst>
                    <a:ext uri="{9D8B030D-6E8A-4147-A177-3AD203B41FA5}">
                      <a16:colId xmlns:a16="http://schemas.microsoft.com/office/drawing/2014/main" val="2304275396"/>
                    </a:ext>
                  </a:extLst>
                </a:gridCol>
                <a:gridCol w="1578429">
                  <a:extLst>
                    <a:ext uri="{9D8B030D-6E8A-4147-A177-3AD203B41FA5}">
                      <a16:colId xmlns:a16="http://schemas.microsoft.com/office/drawing/2014/main" val="211871547"/>
                    </a:ext>
                  </a:extLst>
                </a:gridCol>
                <a:gridCol w="1578429">
                  <a:extLst>
                    <a:ext uri="{9D8B030D-6E8A-4147-A177-3AD203B41FA5}">
                      <a16:colId xmlns:a16="http://schemas.microsoft.com/office/drawing/2014/main" val="3944990257"/>
                    </a:ext>
                  </a:extLst>
                </a:gridCol>
                <a:gridCol w="1578429">
                  <a:extLst>
                    <a:ext uri="{9D8B030D-6E8A-4147-A177-3AD203B41FA5}">
                      <a16:colId xmlns:a16="http://schemas.microsoft.com/office/drawing/2014/main" val="2779816717"/>
                    </a:ext>
                  </a:extLst>
                </a:gridCol>
                <a:gridCol w="1578429">
                  <a:extLst>
                    <a:ext uri="{9D8B030D-6E8A-4147-A177-3AD203B41FA5}">
                      <a16:colId xmlns:a16="http://schemas.microsoft.com/office/drawing/2014/main" val="284457665"/>
                    </a:ext>
                  </a:extLst>
                </a:gridCol>
                <a:gridCol w="1578429">
                  <a:extLst>
                    <a:ext uri="{9D8B030D-6E8A-4147-A177-3AD203B41FA5}">
                      <a16:colId xmlns:a16="http://schemas.microsoft.com/office/drawing/2014/main" val="135261588"/>
                    </a:ext>
                  </a:extLst>
                </a:gridCol>
                <a:gridCol w="1578429">
                  <a:extLst>
                    <a:ext uri="{9D8B030D-6E8A-4147-A177-3AD203B41FA5}">
                      <a16:colId xmlns:a16="http://schemas.microsoft.com/office/drawing/2014/main" val="1636074010"/>
                    </a:ext>
                  </a:extLst>
                </a:gridCol>
              </a:tblGrid>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Minimiarvo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Maksimiarvo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Keskiarvo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Mediaani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Summa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Keskihajonta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06591394"/>
                  </a:ext>
                </a:extLst>
              </a:tr>
              <a:tr h="254000">
                <a:tc>
                  <a:txBody>
                    <a:bodyPr/>
                    <a:lstStyle/>
                    <a:p>
                      <a:pPr algn="ctr">
                        <a:spcAft>
                          <a:spcPts val="0"/>
                        </a:spcAft>
                      </a:pPr>
                      <a:r>
                        <a:rPr lang="fi-FI" sz="11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0,02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26</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2,18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1</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a:effectLst/>
                        </a:rPr>
                        <a:t>204,53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100" dirty="0">
                          <a:effectLst/>
                        </a:rPr>
                        <a:t>3,43</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10636627"/>
                  </a:ext>
                </a:extLst>
              </a:tr>
            </a:tbl>
          </a:graphicData>
        </a:graphic>
      </p:graphicFrame>
    </p:spTree>
    <p:extLst>
      <p:ext uri="{BB962C8B-B14F-4D97-AF65-F5344CB8AC3E}">
        <p14:creationId xmlns:p14="http://schemas.microsoft.com/office/powerpoint/2010/main" val="134071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95FD0E-8665-40AF-B7F5-3DDDB9A5EA64}"/>
              </a:ext>
            </a:extLst>
          </p:cNvPr>
          <p:cNvSpPr>
            <a:spLocks noGrp="1"/>
          </p:cNvSpPr>
          <p:nvPr>
            <p:ph type="title"/>
          </p:nvPr>
        </p:nvSpPr>
        <p:spPr/>
        <p:txBody>
          <a:bodyPr>
            <a:normAutofit fontScale="90000"/>
          </a:bodyPr>
          <a:lstStyle/>
          <a:p>
            <a:r>
              <a:rPr lang="fi-FI" dirty="0"/>
              <a:t>Ketkä osallistuvat </a:t>
            </a:r>
            <a:r>
              <a:rPr lang="fi-FI" dirty="0" err="1"/>
              <a:t>STEAn</a:t>
            </a:r>
            <a:r>
              <a:rPr lang="fi-FI" dirty="0"/>
              <a:t> avustusten hakemiseen, raportointiin ja valvontaan ? (n=42)</a:t>
            </a:r>
          </a:p>
        </p:txBody>
      </p:sp>
      <p:sp>
        <p:nvSpPr>
          <p:cNvPr id="3" name="Sisällön paikkamerkki 2">
            <a:extLst>
              <a:ext uri="{FF2B5EF4-FFF2-40B4-BE49-F238E27FC236}">
                <a16:creationId xmlns:a16="http://schemas.microsoft.com/office/drawing/2014/main" id="{64B5B4BA-E8A9-473B-A652-A63486B8A645}"/>
              </a:ext>
            </a:extLst>
          </p:cNvPr>
          <p:cNvSpPr>
            <a:spLocks noGrp="1"/>
          </p:cNvSpPr>
          <p:nvPr>
            <p:ph idx="1"/>
          </p:nvPr>
        </p:nvSpPr>
        <p:spPr>
          <a:xfrm>
            <a:off x="495300" y="1966302"/>
            <a:ext cx="11049000" cy="4142582"/>
          </a:xfrm>
        </p:spPr>
        <p:txBody>
          <a:bodyPr/>
          <a:lstStyle/>
          <a:p>
            <a:r>
              <a:rPr lang="fi-FI" dirty="0"/>
              <a:t>Toiminnanjohtaja</a:t>
            </a:r>
          </a:p>
          <a:p>
            <a:r>
              <a:rPr lang="fi-FI" dirty="0"/>
              <a:t>Taloushallinnon henkilöstö</a:t>
            </a:r>
          </a:p>
          <a:p>
            <a:r>
              <a:rPr lang="fi-FI" dirty="0"/>
              <a:t>Puheenjohtaja, hallituksen jäsenet</a:t>
            </a:r>
          </a:p>
          <a:p>
            <a:r>
              <a:rPr lang="fi-FI" dirty="0"/>
              <a:t>Hankkeiden vastuuhenkilöt, projektipäälliköt</a:t>
            </a:r>
          </a:p>
          <a:p>
            <a:r>
              <a:rPr lang="fi-FI" dirty="0"/>
              <a:t>Toimialueiden vastuuhenkilöt, esimiehet, tiimipäälliköt</a:t>
            </a:r>
          </a:p>
          <a:p>
            <a:r>
              <a:rPr lang="fi-FI" dirty="0"/>
              <a:t>Koko henkilöstö osallistuu seurantiedon keräämiseen </a:t>
            </a:r>
          </a:p>
          <a:p>
            <a:endParaRPr lang="fi-FI" dirty="0"/>
          </a:p>
        </p:txBody>
      </p:sp>
    </p:spTree>
    <p:extLst>
      <p:ext uri="{BB962C8B-B14F-4D97-AF65-F5344CB8AC3E}">
        <p14:creationId xmlns:p14="http://schemas.microsoft.com/office/powerpoint/2010/main" val="3822703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DDB05A-9BA4-4A79-863B-797D2892F6F1}"/>
              </a:ext>
            </a:extLst>
          </p:cNvPr>
          <p:cNvSpPr>
            <a:spLocks noGrp="1"/>
          </p:cNvSpPr>
          <p:nvPr>
            <p:ph type="title"/>
          </p:nvPr>
        </p:nvSpPr>
        <p:spPr/>
        <p:txBody>
          <a:bodyPr/>
          <a:lstStyle/>
          <a:p>
            <a:r>
              <a:rPr lang="fi-FI" dirty="0"/>
              <a:t>Avoimia kommentteja henkilötyövuosien arvioinnista (n=64) </a:t>
            </a:r>
          </a:p>
        </p:txBody>
      </p:sp>
      <p:sp>
        <p:nvSpPr>
          <p:cNvPr id="3" name="Sisällön paikkamerkki 2">
            <a:extLst>
              <a:ext uri="{FF2B5EF4-FFF2-40B4-BE49-F238E27FC236}">
                <a16:creationId xmlns:a16="http://schemas.microsoft.com/office/drawing/2014/main" id="{777C8724-29A8-45E6-B718-7DB2841FF03C}"/>
              </a:ext>
            </a:extLst>
          </p:cNvPr>
          <p:cNvSpPr>
            <a:spLocks noGrp="1"/>
          </p:cNvSpPr>
          <p:nvPr>
            <p:ph idx="1"/>
          </p:nvPr>
        </p:nvSpPr>
        <p:spPr>
          <a:xfrm>
            <a:off x="495300" y="1690688"/>
            <a:ext cx="11049000" cy="4142582"/>
          </a:xfrm>
        </p:spPr>
        <p:txBody>
          <a:bodyPr>
            <a:normAutofit fontScale="62500" lnSpcReduction="20000"/>
          </a:bodyPr>
          <a:lstStyle/>
          <a:p>
            <a:r>
              <a:rPr lang="fi-FI" i="1" dirty="0"/>
              <a:t>”Luvut on kirjattu työaikakirjanpitoon, joten nämä ovat tarkat luvut.”</a:t>
            </a:r>
          </a:p>
          <a:p>
            <a:r>
              <a:rPr lang="fi-FI" i="1" dirty="0"/>
              <a:t>”Riippuu ihan kuinka monta uutta hakemusta tekee, huono kysymys eikä vastauksista voi sanoa mitään yleisesti pätevää. Vastaus erilainen eri vuosina.”</a:t>
            </a:r>
          </a:p>
          <a:p>
            <a:r>
              <a:rPr lang="fi-FI" i="1" dirty="0"/>
              <a:t>”Tätä vaikea arvioida tarkasti, koska yhdistystoimintaan tuotetaan joka tapauksessa talousarvio, toimintasuunnitelma, toimintakertomus, tilastointi ja arviointitietoa. Niitä en ole huomioinut vastauksessa.”</a:t>
            </a:r>
          </a:p>
          <a:p>
            <a:r>
              <a:rPr lang="fi-FI" i="1" dirty="0"/>
              <a:t>”Tähän on vaikeata vastata, mutta laskin että noin kuukausi jokaisesta avustuksesta menee suunnitteluun ja raportointiin ja seurantaan.”</a:t>
            </a:r>
          </a:p>
          <a:p>
            <a:r>
              <a:rPr lang="fi-FI" i="1" dirty="0"/>
              <a:t>”Tämä oli vaikea arvioida henkilötyövuosina. Arvioisin, että niinä vuosina, kun tehdään TVS, aikaa kuluu kuukausina kaikkeen yllämainittuun yhteensä 3 kk (työtunteja 90 h) ja niinä vuosina kun ei ole </a:t>
            </a:r>
            <a:r>
              <a:rPr lang="fi-FI" i="1" dirty="0" err="1"/>
              <a:t>TVS:ää</a:t>
            </a:r>
            <a:r>
              <a:rPr lang="fi-FI" i="1" dirty="0"/>
              <a:t> 2 kk.”</a:t>
            </a:r>
          </a:p>
          <a:p>
            <a:r>
              <a:rPr lang="fi-FI" i="1" dirty="0"/>
              <a:t>”Osa </a:t>
            </a:r>
            <a:r>
              <a:rPr lang="fi-FI" i="1" dirty="0" err="1"/>
              <a:t>Stea</a:t>
            </a:r>
            <a:r>
              <a:rPr lang="fi-FI" i="1" dirty="0"/>
              <a:t>-raportointiin käytettävästä työstä ostetaan taloushallinnon palveluja tuottavalta yhtiöltä. Nämä henkilötyövuodet laskettu kokonaissummaan.”</a:t>
            </a:r>
          </a:p>
          <a:p>
            <a:r>
              <a:rPr lang="fi-FI" i="1" dirty="0"/>
              <a:t>”Hieman haasteellista arvioida, koska kohteet ovat aika eri kokoisia. Hakemiseen menee yhdeltä suunnittelijalta riippuen hankkeen koosta 2-3 viikkoa. TVS vie n. 2-3 viikkoa. Seuranta noin viikon. taloushallinnolta taas se vie enemmän kuin hakeminen. Laskin 15 X 5,5 viikkoa ja 6 X 3 viikkoa taloushallinto, päälliköt, jotka eivät pääsääntöisesti saa palkkaansa STEA-avustuksista.”</a:t>
            </a:r>
          </a:p>
          <a:p>
            <a:endParaRPr lang="fi-FI" i="1" dirty="0"/>
          </a:p>
          <a:p>
            <a:endParaRPr lang="fi-FI" i="1" dirty="0"/>
          </a:p>
          <a:p>
            <a:endParaRPr lang="fi-FI" i="1" dirty="0"/>
          </a:p>
          <a:p>
            <a:endParaRPr lang="fi-FI" i="1" dirty="0"/>
          </a:p>
        </p:txBody>
      </p:sp>
    </p:spTree>
    <p:extLst>
      <p:ext uri="{BB962C8B-B14F-4D97-AF65-F5344CB8AC3E}">
        <p14:creationId xmlns:p14="http://schemas.microsoft.com/office/powerpoint/2010/main" val="166712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4E7DF-154D-4252-BDF8-75342B49AAD7}"/>
              </a:ext>
            </a:extLst>
          </p:cNvPr>
          <p:cNvSpPr txBox="1">
            <a:spLocks/>
          </p:cNvSpPr>
          <p:nvPr/>
        </p:nvSpPr>
        <p:spPr>
          <a:xfrm>
            <a:off x="538162" y="2128104"/>
            <a:ext cx="11115675" cy="14906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bg1"/>
                </a:solidFill>
                <a:latin typeface="+mn-lt"/>
                <a:ea typeface="+mj-ea"/>
                <a:cs typeface="+mj-cs"/>
              </a:defRPr>
            </a:lvl1pPr>
          </a:lstStyle>
          <a:p>
            <a:r>
              <a:rPr lang="fi-FI" sz="4000" dirty="0"/>
              <a:t>Mitkä </a:t>
            </a:r>
            <a:r>
              <a:rPr lang="fi-FI" sz="4000" dirty="0" err="1"/>
              <a:t>STEAn</a:t>
            </a:r>
            <a:r>
              <a:rPr lang="fi-FI" sz="4000" dirty="0"/>
              <a:t> käytännöt tukevat mielestäsi järjestön toiminnan kehittämistä tai ovat muuten mielestäsi erityisen perusteltuja? </a:t>
            </a:r>
            <a:br>
              <a:rPr lang="fi-FI" sz="4000" dirty="0"/>
            </a:br>
            <a:endParaRPr lang="fi-FI" sz="4000" dirty="0"/>
          </a:p>
        </p:txBody>
      </p:sp>
    </p:spTree>
    <p:extLst>
      <p:ext uri="{BB962C8B-B14F-4D97-AF65-F5344CB8AC3E}">
        <p14:creationId xmlns:p14="http://schemas.microsoft.com/office/powerpoint/2010/main" val="122604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B6F7-382B-43DE-8D1B-205DE9393CAF}"/>
              </a:ext>
            </a:extLst>
          </p:cNvPr>
          <p:cNvSpPr>
            <a:spLocks noGrp="1"/>
          </p:cNvSpPr>
          <p:nvPr>
            <p:ph type="title"/>
          </p:nvPr>
        </p:nvSpPr>
        <p:spPr/>
        <p:txBody>
          <a:bodyPr/>
          <a:lstStyle/>
          <a:p>
            <a:r>
              <a:rPr lang="fi-FI" dirty="0"/>
              <a:t>Yleiskuva</a:t>
            </a:r>
          </a:p>
        </p:txBody>
      </p:sp>
      <p:sp>
        <p:nvSpPr>
          <p:cNvPr id="3" name="Sisällön paikkamerkki 2">
            <a:extLst>
              <a:ext uri="{FF2B5EF4-FFF2-40B4-BE49-F238E27FC236}">
                <a16:creationId xmlns:a16="http://schemas.microsoft.com/office/drawing/2014/main" id="{E428A6CE-D4EA-41B5-BC04-0BEBA021D3C6}"/>
              </a:ext>
            </a:extLst>
          </p:cNvPr>
          <p:cNvSpPr>
            <a:spLocks noGrp="1"/>
          </p:cNvSpPr>
          <p:nvPr>
            <p:ph idx="1"/>
          </p:nvPr>
        </p:nvSpPr>
        <p:spPr/>
        <p:txBody>
          <a:bodyPr>
            <a:normAutofit/>
          </a:bodyPr>
          <a:lstStyle/>
          <a:p>
            <a:r>
              <a:rPr lang="fi-FI" dirty="0"/>
              <a:t>Kaikkiaan 157 eri sisältöistä kommenttia, joista: </a:t>
            </a:r>
          </a:p>
          <a:p>
            <a:pPr lvl="1"/>
            <a:r>
              <a:rPr lang="fi-FI" dirty="0"/>
              <a:t>4 kielteistä (ei mitään perusteltuja tai myönteisiä käytäntöjä)</a:t>
            </a:r>
          </a:p>
          <a:p>
            <a:pPr lvl="1"/>
            <a:r>
              <a:rPr lang="fi-FI" dirty="0"/>
              <a:t>18 kriittistä (nostetaan esiin yksittäisiä tai yleisiä epäkohtia)</a:t>
            </a:r>
          </a:p>
          <a:p>
            <a:pPr lvl="1"/>
            <a:r>
              <a:rPr lang="fi-FI" dirty="0"/>
              <a:t>50 yleisesti myönteistä (käytännöt tukevat toiminnan kehittämistä, vaikuttavuuden arvioimista ja tulosten näkyväksi tekemistä) </a:t>
            </a:r>
          </a:p>
          <a:p>
            <a:pPr lvl="1"/>
            <a:r>
              <a:rPr lang="fi-FI" dirty="0"/>
              <a:t>Loput erilaisia myönteisiä kommentteja yksittäisistä käytännöistä  </a:t>
            </a:r>
          </a:p>
          <a:p>
            <a:pPr lvl="1"/>
            <a:endParaRPr lang="fi-FI" dirty="0"/>
          </a:p>
          <a:p>
            <a:pPr marL="457200" lvl="1" indent="0">
              <a:buNone/>
            </a:pPr>
            <a:endParaRPr lang="fi-FI"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sz="2000" i="1" dirty="0"/>
          </a:p>
          <a:p>
            <a:pPr marL="0" indent="0">
              <a:buNone/>
            </a:pPr>
            <a:endParaRPr lang="fi-FI" dirty="0"/>
          </a:p>
          <a:p>
            <a:endParaRPr lang="fi-FI" dirty="0"/>
          </a:p>
          <a:p>
            <a:endParaRPr lang="fi-FI" dirty="0"/>
          </a:p>
          <a:p>
            <a:endParaRPr lang="fi-FI" dirty="0"/>
          </a:p>
          <a:p>
            <a:pPr marL="0" indent="0">
              <a:buNone/>
            </a:pPr>
            <a:endParaRPr lang="fi-FI" dirty="0"/>
          </a:p>
          <a:p>
            <a:endParaRPr lang="fi-FI" dirty="0"/>
          </a:p>
        </p:txBody>
      </p:sp>
      <p:sp>
        <p:nvSpPr>
          <p:cNvPr id="4" name="Suorakulmio 3">
            <a:extLst>
              <a:ext uri="{FF2B5EF4-FFF2-40B4-BE49-F238E27FC236}">
                <a16:creationId xmlns:a16="http://schemas.microsoft.com/office/drawing/2014/main" id="{31CE5FE3-C19E-4077-8CD4-DF7375037AE8}"/>
              </a:ext>
            </a:extLst>
          </p:cNvPr>
          <p:cNvSpPr/>
          <p:nvPr/>
        </p:nvSpPr>
        <p:spPr>
          <a:xfrm>
            <a:off x="647699" y="4706694"/>
            <a:ext cx="10794023" cy="86750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8584DCF6-65D4-4F76-9F0D-B52066A67E4D}"/>
              </a:ext>
            </a:extLst>
          </p:cNvPr>
          <p:cNvSpPr/>
          <p:nvPr/>
        </p:nvSpPr>
        <p:spPr>
          <a:xfrm>
            <a:off x="647699" y="4706694"/>
            <a:ext cx="477716" cy="8675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highlight>
                <a:srgbClr val="FF0000"/>
              </a:highlight>
            </a:endParaRPr>
          </a:p>
        </p:txBody>
      </p:sp>
      <p:sp>
        <p:nvSpPr>
          <p:cNvPr id="6" name="Suorakulmio 5">
            <a:extLst>
              <a:ext uri="{FF2B5EF4-FFF2-40B4-BE49-F238E27FC236}">
                <a16:creationId xmlns:a16="http://schemas.microsoft.com/office/drawing/2014/main" id="{D4FBB1EC-7E87-4F55-AC16-4F3B76511257}"/>
              </a:ext>
            </a:extLst>
          </p:cNvPr>
          <p:cNvSpPr/>
          <p:nvPr/>
        </p:nvSpPr>
        <p:spPr>
          <a:xfrm>
            <a:off x="1125415" y="4706694"/>
            <a:ext cx="1289539" cy="8675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370930144"/>
      </p:ext>
    </p:extLst>
  </p:cSld>
  <p:clrMapOvr>
    <a:masterClrMapping/>
  </p:clrMapOvr>
</p:sld>
</file>

<file path=ppt/theme/theme1.xml><?xml version="1.0" encoding="utf-8"?>
<a:theme xmlns:a="http://schemas.openxmlformats.org/drawingml/2006/main" name="5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5557DFFE-26DC-8C49-B65B-754D0E573B39}"/>
    </a:ext>
  </a:ext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CFE0C453-4CDF-5946-84FF-2EA633635486}"/>
    </a:ext>
  </a:extLst>
</a:theme>
</file>

<file path=ppt/theme/theme3.xml><?xml version="1.0" encoding="utf-8"?>
<a:theme xmlns:a="http://schemas.openxmlformats.org/drawingml/2006/main" name="1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4FE083A8-FC63-C447-9290-4848FB43DAD5}"/>
    </a:ext>
  </a:extLst>
</a:theme>
</file>

<file path=ppt/theme/theme4.xml><?xml version="1.0" encoding="utf-8"?>
<a:theme xmlns:a="http://schemas.openxmlformats.org/drawingml/2006/main" name="2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DBECA36D-FE6E-EB4B-B0F7-F93A95FFCA35}"/>
    </a:ext>
  </a:extLst>
</a:theme>
</file>

<file path=ppt/theme/theme5.xml><?xml version="1.0" encoding="utf-8"?>
<a:theme xmlns:a="http://schemas.openxmlformats.org/drawingml/2006/main" name="3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B9797A02-5E57-0B42-89E7-A5442A74241D}"/>
    </a:ext>
  </a:extLst>
</a:theme>
</file>

<file path=ppt/theme/theme6.xml><?xml version="1.0" encoding="utf-8"?>
<a:theme xmlns:a="http://schemas.openxmlformats.org/drawingml/2006/main" name="4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DA0AE7CD-C603-7D43-9854-2A34DBDDED9B}"/>
    </a:ext>
  </a:ext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d0b46ca-5c01-4544-89d5-b6368eed6b2a">
      <UserInfo>
        <DisplayName>Anne Eronen</DisplayName>
        <AccountId>42</AccountId>
        <AccountType/>
      </UserInfo>
      <UserInfo>
        <DisplayName>Juha Peltosalmi</DisplayName>
        <AccountId>59</AccountId>
        <AccountType/>
      </UserInfo>
      <UserInfo>
        <DisplayName>Pia Londén</DisplayName>
        <AccountId>49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D3B85F216ABF37478EF56F42EF145CB6" ma:contentTypeVersion="4" ma:contentTypeDescription="Luo uusi asiakirja." ma:contentTypeScope="" ma:versionID="2c94578af9a18c7a3e2f22faaf8dd84b">
  <xsd:schema xmlns:xsd="http://www.w3.org/2001/XMLSchema" xmlns:xs="http://www.w3.org/2001/XMLSchema" xmlns:p="http://schemas.microsoft.com/office/2006/metadata/properties" xmlns:ns2="4aaaf4ee-93cd-4ebf-8e85-c8a6e1b9e3ba" xmlns:ns3="ad0b46ca-5c01-4544-89d5-b6368eed6b2a" targetNamespace="http://schemas.microsoft.com/office/2006/metadata/properties" ma:root="true" ma:fieldsID="cd31d079e83b70a26f1ebd9c38d04580" ns2:_="" ns3:_="">
    <xsd:import namespace="4aaaf4ee-93cd-4ebf-8e85-c8a6e1b9e3ba"/>
    <xsd:import namespace="ad0b46ca-5c01-4544-89d5-b6368eed6b2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af4ee-93cd-4ebf-8e85-c8a6e1b9e3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0b46ca-5c01-4544-89d5-b6368eed6b2a"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F4BAE5-A2BB-4FBC-97FE-FB023FA29071}">
  <ds:schemaRefs>
    <ds:schemaRef ds:uri="http://purl.org/dc/terms/"/>
    <ds:schemaRef ds:uri="http://purl.org/dc/elements/1.1/"/>
    <ds:schemaRef ds:uri="http://purl.org/dc/dcmitype/"/>
    <ds:schemaRef ds:uri="http://www.w3.org/XML/1998/namespace"/>
    <ds:schemaRef ds:uri="http://schemas.openxmlformats.org/package/2006/metadata/core-properties"/>
    <ds:schemaRef ds:uri="http://schemas.microsoft.com/office/2006/documentManagement/types"/>
    <ds:schemaRef ds:uri="ad0b46ca-5c01-4544-89d5-b6368eed6b2a"/>
    <ds:schemaRef ds:uri="http://schemas.microsoft.com/office/2006/metadata/properties"/>
    <ds:schemaRef ds:uri="http://schemas.microsoft.com/office/infopath/2007/PartnerControls"/>
    <ds:schemaRef ds:uri="4aaaf4ee-93cd-4ebf-8e85-c8a6e1b9e3ba"/>
  </ds:schemaRefs>
</ds:datastoreItem>
</file>

<file path=customXml/itemProps2.xml><?xml version="1.0" encoding="utf-8"?>
<ds:datastoreItem xmlns:ds="http://schemas.openxmlformats.org/officeDocument/2006/customXml" ds:itemID="{248CB131-69FA-47DE-9D4B-B31057C1CD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af4ee-93cd-4ebf-8e85-c8a6e1b9e3ba"/>
    <ds:schemaRef ds:uri="ad0b46ca-5c01-4544-89d5-b6368eed6b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B666E7-E660-4774-B27E-0F12A6CCF4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1645</TotalTime>
  <Words>2041</Words>
  <Application>Microsoft Office PowerPoint</Application>
  <PresentationFormat>Laajakuva</PresentationFormat>
  <Paragraphs>223</Paragraphs>
  <Slides>25</Slides>
  <Notes>0</Notes>
  <HiddenSlides>0</HiddenSlides>
  <MMClips>0</MMClips>
  <ScaleCrop>false</ScaleCrop>
  <HeadingPairs>
    <vt:vector size="6" baseType="variant">
      <vt:variant>
        <vt:lpstr>Käytetyt fontit</vt:lpstr>
      </vt:variant>
      <vt:variant>
        <vt:i4>4</vt:i4>
      </vt:variant>
      <vt:variant>
        <vt:lpstr>Teema</vt:lpstr>
      </vt:variant>
      <vt:variant>
        <vt:i4>6</vt:i4>
      </vt:variant>
      <vt:variant>
        <vt:lpstr>Dian otsikot</vt:lpstr>
      </vt:variant>
      <vt:variant>
        <vt:i4>25</vt:i4>
      </vt:variant>
    </vt:vector>
  </HeadingPairs>
  <TitlesOfParts>
    <vt:vector size="35" baseType="lpstr">
      <vt:lpstr>Arial</vt:lpstr>
      <vt:lpstr>Calibri</vt:lpstr>
      <vt:lpstr>Georgia</vt:lpstr>
      <vt:lpstr>Times New Roman</vt:lpstr>
      <vt:lpstr>5_Mukautettu suunnittelumalli</vt:lpstr>
      <vt:lpstr>Mukautettu suunnittelumalli</vt:lpstr>
      <vt:lpstr>1_Mukautettu suunnittelumalli</vt:lpstr>
      <vt:lpstr>2_Mukautettu suunnittelumalli</vt:lpstr>
      <vt:lpstr>3_Mukautettu suunnittelumalli</vt:lpstr>
      <vt:lpstr>4_Mukautettu suunnittelumalli</vt:lpstr>
      <vt:lpstr>STEA avustuksiin liittyvät hallinnolliset prosessit ja niiden toimivuus  SOSTE minigallup lokakuu 2018, 102 vastaajaa</vt:lpstr>
      <vt:lpstr>Keskimääräinen vastaajaprofiili</vt:lpstr>
      <vt:lpstr>Miten STEAn avustusten hakemiseen, raportointiin ja valvontaan tarvittava työpanos on arviosi mukaan muuttunut kolmen viime vuoden aikana? (n=96)</vt:lpstr>
      <vt:lpstr>PowerPoint-esitys</vt:lpstr>
      <vt:lpstr>PowerPoint-esitys</vt:lpstr>
      <vt:lpstr>Ketkä osallistuvat STEAn avustusten hakemiseen, raportointiin ja valvontaan ? (n=42)</vt:lpstr>
      <vt:lpstr>Avoimia kommentteja henkilötyövuosien arvioinnista (n=64) </vt:lpstr>
      <vt:lpstr>PowerPoint-esitys</vt:lpstr>
      <vt:lpstr>Yleiskuva</vt:lpstr>
      <vt:lpstr>Yleiskuva, suorat lainaukset</vt:lpstr>
      <vt:lpstr>Hakemusvaiheen hyvät käytännöt</vt:lpstr>
      <vt:lpstr>Hakemusvaiheen hyvät käytännöt, suorat lainaukset</vt:lpstr>
      <vt:lpstr>Raportoinnin ja valvonnan hyvät käytännöt</vt:lpstr>
      <vt:lpstr>Raportoinnin ja valvonnan hyvät käytännöt, suorat lainaukset</vt:lpstr>
      <vt:lpstr>PowerPoint-esitys</vt:lpstr>
      <vt:lpstr>Yleiskuva</vt:lpstr>
      <vt:lpstr>Useimmin esiin nostetut haasteet: TVS ja arvioinnin vaikeus yleensä (34 kommenttia)  </vt:lpstr>
      <vt:lpstr>Useimmin esiin nostetut haasteet: Jäykät lomakkeet ja päällekkäinen työ (29 kommenttia)  </vt:lpstr>
      <vt:lpstr>Useimmin esiin nostetut haasteet: Liika yksityiskohtaisuus ja lisätietopyynnöt  (25 kommenttia)  </vt:lpstr>
      <vt:lpstr>Muita esiin nostettuja asioita</vt:lpstr>
      <vt:lpstr>Kehittämisehdotukset</vt:lpstr>
      <vt:lpstr>PowerPoint-esitys</vt:lpstr>
      <vt:lpstr>Työpanosta ei ole tarvetta pienentää  (2 kommenttia) </vt:lpstr>
      <vt:lpstr>Yleisesti järjestön perustehtävään ja järjestön toiminnan kehittämiseen (61 kommenttia)</vt:lpstr>
      <vt:lpstr>Eriteltyjä osa-alueita, joihin säästynyt työaika kohdentuisi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SOSTEn diapohja 2018</dc:title>
  <dc:creator>Jenna Karas</dc:creator>
  <cp:lastModifiedBy>Riitta Kittilä</cp:lastModifiedBy>
  <cp:revision>132</cp:revision>
  <dcterms:created xsi:type="dcterms:W3CDTF">2018-04-13T11:06:48Z</dcterms:created>
  <dcterms:modified xsi:type="dcterms:W3CDTF">2018-11-02T12:07:32Z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0x010100D3B85F216ABF37478EF56F42EF145CB6</vt:lpwstr>
  </property>
</Properties>
</file>