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4"/>
    <p:sldMasterId id="2147483660" r:id="rId5"/>
    <p:sldMasterId id="2147483668" r:id="rId6"/>
    <p:sldMasterId id="2147483676" r:id="rId7"/>
    <p:sldMasterId id="2147483684" r:id="rId8"/>
    <p:sldMasterId id="2147483692" r:id="rId9"/>
  </p:sldMasterIdLst>
  <p:notesMasterIdLst>
    <p:notesMasterId r:id="rId26"/>
  </p:notesMasterIdLst>
  <p:handoutMasterIdLst>
    <p:handoutMasterId r:id="rId27"/>
  </p:handoutMasterIdLst>
  <p:sldIdLst>
    <p:sldId id="286" r:id="rId10"/>
    <p:sldId id="307" r:id="rId11"/>
    <p:sldId id="306" r:id="rId12"/>
    <p:sldId id="308" r:id="rId13"/>
    <p:sldId id="269" r:id="rId14"/>
    <p:sldId id="296" r:id="rId15"/>
    <p:sldId id="298" r:id="rId16"/>
    <p:sldId id="297" r:id="rId17"/>
    <p:sldId id="319" r:id="rId18"/>
    <p:sldId id="300" r:id="rId19"/>
    <p:sldId id="270" r:id="rId20"/>
    <p:sldId id="313" r:id="rId21"/>
    <p:sldId id="295" r:id="rId22"/>
    <p:sldId id="318" r:id="rId23"/>
    <p:sldId id="294" r:id="rId24"/>
    <p:sldId id="293" r:id="rId25"/>
  </p:sldIdLst>
  <p:sldSz cx="12192000" cy="6858000"/>
  <p:notesSz cx="6799263" cy="99298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äivi Nykyri" initials="PN" lastIdx="0" clrIdx="0">
    <p:extLst>
      <p:ext uri="{19B8F6BF-5375-455C-9EA6-DF929625EA0E}">
        <p15:presenceInfo xmlns:p15="http://schemas.microsoft.com/office/powerpoint/2012/main" userId="S-1-5-21-4172844407-3871459828-723544818-11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232"/>
    <a:srgbClr val="E5007D"/>
    <a:srgbClr val="00B7EB"/>
    <a:srgbClr val="FAD214"/>
    <a:srgbClr val="202188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92" autoAdjust="0"/>
    <p:restoredTop sz="94801"/>
  </p:normalViewPr>
  <p:slideViewPr>
    <p:cSldViewPr snapToGrid="0" snapToObjects="1">
      <p:cViewPr varScale="1">
        <p:scale>
          <a:sx n="86" d="100"/>
          <a:sy n="86" d="100"/>
        </p:scale>
        <p:origin x="40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BA2-4E1B-A1B0-1595329A531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BA2-4E1B-A1B0-1595329A531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BA2-4E1B-A1B0-1595329A531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BA2-4E1B-A1B0-1595329A531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BA2-4E1B-A1B0-1595329A531D}"/>
              </c:ext>
            </c:extLst>
          </c:dPt>
          <c:cat>
            <c:strRef>
              <c:f>Taul1!$A$1:$E$1</c:f>
              <c:strCache>
                <c:ptCount val="5"/>
                <c:pt idx="0">
                  <c:v>Alakoulu</c:v>
                </c:pt>
                <c:pt idx="1">
                  <c:v>Yhtenäiskoulu</c:v>
                </c:pt>
                <c:pt idx="3">
                  <c:v>Yläkoulu</c:v>
                </c:pt>
                <c:pt idx="4">
                  <c:v>Lukio</c:v>
                </c:pt>
              </c:strCache>
            </c:strRef>
          </c:cat>
          <c:val>
            <c:numRef>
              <c:f>Taul1!$A$2:$E$2</c:f>
              <c:numCache>
                <c:formatCode>General</c:formatCode>
                <c:ptCount val="5"/>
                <c:pt idx="0">
                  <c:v>9</c:v>
                </c:pt>
                <c:pt idx="1">
                  <c:v>17</c:v>
                </c:pt>
                <c:pt idx="3">
                  <c:v>8</c:v>
                </c:pt>
                <c:pt idx="4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4BA2-4E1B-A1B0-1595329A53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0.51059</cdr:x>
      <cdr:y>0.6051</cdr:y>
    </cdr:from>
    <cdr:to>
      <cdr:x>0.58118</cdr:x>
      <cdr:y>0.70913</cdr:y>
    </cdr:to>
    <cdr:sp macro="" textlink="">
      <cdr:nvSpPr>
        <cdr:cNvPr id="2" name="Tekstiruutu 1"/>
        <cdr:cNvSpPr txBox="1"/>
      </cdr:nvSpPr>
      <cdr:spPr>
        <a:xfrm xmlns:a="http://schemas.openxmlformats.org/drawingml/2006/main">
          <a:off x="4509654" y="2961409"/>
          <a:ext cx="623455" cy="5091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i-FI" sz="1100" dirty="0"/>
        </a:p>
      </cdr:txBody>
    </cdr:sp>
  </cdr:relSizeAnchor>
  <cdr:relSizeAnchor xmlns:cdr="http://schemas.openxmlformats.org/drawingml/2006/chartDrawing">
    <cdr:from>
      <cdr:x>0.46905</cdr:x>
      <cdr:y>0.56196</cdr:y>
    </cdr:from>
    <cdr:to>
      <cdr:x>0.58483</cdr:x>
      <cdr:y>0.83864</cdr:y>
    </cdr:to>
    <cdr:sp macro="" textlink="">
      <cdr:nvSpPr>
        <cdr:cNvPr id="3" name="Tekstiruutu 2"/>
        <cdr:cNvSpPr txBox="1"/>
      </cdr:nvSpPr>
      <cdr:spPr>
        <a:xfrm xmlns:a="http://schemas.openxmlformats.org/drawingml/2006/main" flipH="1">
          <a:off x="5182485" y="2328419"/>
          <a:ext cx="1279301" cy="11463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i-FI" sz="2000" dirty="0"/>
            <a:t>17</a:t>
          </a:r>
        </a:p>
        <a:p xmlns:a="http://schemas.openxmlformats.org/drawingml/2006/main">
          <a:r>
            <a:rPr lang="fi-FI" sz="2000" dirty="0"/>
            <a:t>yhtenäiskoulua</a:t>
          </a:r>
        </a:p>
      </cdr:txBody>
    </cdr:sp>
  </cdr:relSizeAnchor>
  <cdr:relSizeAnchor xmlns:cdr="http://schemas.openxmlformats.org/drawingml/2006/chartDrawing">
    <cdr:from>
      <cdr:x>0.57565</cdr:x>
      <cdr:y>0.29934</cdr:y>
    </cdr:from>
    <cdr:to>
      <cdr:x>0.67918</cdr:x>
      <cdr:y>0.48617</cdr:y>
    </cdr:to>
    <cdr:sp macro="" textlink="">
      <cdr:nvSpPr>
        <cdr:cNvPr id="4" name="Tekstiruutu 3"/>
        <cdr:cNvSpPr txBox="1"/>
      </cdr:nvSpPr>
      <cdr:spPr>
        <a:xfrm xmlns:a="http://schemas.openxmlformats.org/drawingml/2006/main">
          <a:off x="5084311" y="146498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i-FI" sz="1100" dirty="0"/>
        </a:p>
      </cdr:txBody>
    </cdr:sp>
  </cdr:relSizeAnchor>
  <cdr:relSizeAnchor xmlns:cdr="http://schemas.openxmlformats.org/drawingml/2006/chartDrawing">
    <cdr:from>
      <cdr:x>0.51716</cdr:x>
      <cdr:y>0.12828</cdr:y>
    </cdr:from>
    <cdr:to>
      <cdr:x>0.59511</cdr:x>
      <cdr:y>0.45875</cdr:y>
    </cdr:to>
    <cdr:sp macro="" textlink="">
      <cdr:nvSpPr>
        <cdr:cNvPr id="5" name="Tekstiruutu 4"/>
        <cdr:cNvSpPr txBox="1"/>
      </cdr:nvSpPr>
      <cdr:spPr>
        <a:xfrm xmlns:a="http://schemas.openxmlformats.org/drawingml/2006/main">
          <a:off x="5714113" y="531518"/>
          <a:ext cx="861237" cy="13692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i-FI" sz="2000" dirty="0"/>
            <a:t>9</a:t>
          </a:r>
        </a:p>
        <a:p xmlns:a="http://schemas.openxmlformats.org/drawingml/2006/main">
          <a:r>
            <a:rPr lang="fi-FI" sz="2000" dirty="0"/>
            <a:t>alakoulua</a:t>
          </a:r>
        </a:p>
      </cdr:txBody>
    </cdr:sp>
  </cdr:relSizeAnchor>
  <cdr:relSizeAnchor xmlns:cdr="http://schemas.openxmlformats.org/drawingml/2006/chartDrawing">
    <cdr:from>
      <cdr:x>0.43543</cdr:x>
      <cdr:y>0.27569</cdr:y>
    </cdr:from>
    <cdr:to>
      <cdr:x>0.53896</cdr:x>
      <cdr:y>0.46252</cdr:y>
    </cdr:to>
    <cdr:sp macro="" textlink="">
      <cdr:nvSpPr>
        <cdr:cNvPr id="6" name="Tekstiruutu 5"/>
        <cdr:cNvSpPr txBox="1"/>
      </cdr:nvSpPr>
      <cdr:spPr>
        <a:xfrm xmlns:a="http://schemas.openxmlformats.org/drawingml/2006/main">
          <a:off x="3845820" y="13492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i-FI" sz="1100" dirty="0"/>
        </a:p>
      </cdr:txBody>
    </cdr:sp>
  </cdr:relSizeAnchor>
  <cdr:relSizeAnchor xmlns:cdr="http://schemas.openxmlformats.org/drawingml/2006/chartDrawing">
    <cdr:from>
      <cdr:x>0.34123</cdr:x>
      <cdr:y>0.12828</cdr:y>
    </cdr:from>
    <cdr:to>
      <cdr:x>0.47709</cdr:x>
      <cdr:y>0.30447</cdr:y>
    </cdr:to>
    <cdr:sp macro="" textlink="">
      <cdr:nvSpPr>
        <cdr:cNvPr id="7" name="Tekstiruutu 6"/>
        <cdr:cNvSpPr txBox="1"/>
      </cdr:nvSpPr>
      <cdr:spPr>
        <a:xfrm xmlns:a="http://schemas.openxmlformats.org/drawingml/2006/main">
          <a:off x="2244439" y="582312"/>
          <a:ext cx="893618" cy="7997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i-FI" sz="2000" dirty="0"/>
            <a:t>7</a:t>
          </a:r>
        </a:p>
        <a:p xmlns:a="http://schemas.openxmlformats.org/drawingml/2006/main">
          <a:r>
            <a:rPr lang="fi-FI" sz="2000" dirty="0"/>
            <a:t>lukiota</a:t>
          </a:r>
        </a:p>
      </cdr:txBody>
    </cdr:sp>
  </cdr:relSizeAnchor>
  <cdr:relSizeAnchor xmlns:cdr="http://schemas.openxmlformats.org/drawingml/2006/chartDrawing">
    <cdr:from>
      <cdr:x>0.31224</cdr:x>
      <cdr:y>0.46962</cdr:y>
    </cdr:from>
    <cdr:to>
      <cdr:x>0.40136</cdr:x>
      <cdr:y>0.71558</cdr:y>
    </cdr:to>
    <cdr:sp macro="" textlink="">
      <cdr:nvSpPr>
        <cdr:cNvPr id="8" name="Tekstiruutu 7"/>
        <cdr:cNvSpPr txBox="1"/>
      </cdr:nvSpPr>
      <cdr:spPr>
        <a:xfrm xmlns:a="http://schemas.openxmlformats.org/drawingml/2006/main">
          <a:off x="2757799" y="2298364"/>
          <a:ext cx="787079" cy="12037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i-FI" sz="1100"/>
        </a:p>
      </cdr:txBody>
    </cdr:sp>
  </cdr:relSizeAnchor>
  <cdr:relSizeAnchor xmlns:cdr="http://schemas.openxmlformats.org/drawingml/2006/chartDrawing">
    <cdr:from>
      <cdr:x>0.24487</cdr:x>
      <cdr:y>0.37976</cdr:y>
    </cdr:from>
    <cdr:to>
      <cdr:x>0.40842</cdr:x>
      <cdr:y>0.58987</cdr:y>
    </cdr:to>
    <cdr:sp macro="" textlink="">
      <cdr:nvSpPr>
        <cdr:cNvPr id="9" name="Tekstiruutu 8"/>
        <cdr:cNvSpPr txBox="1"/>
      </cdr:nvSpPr>
      <cdr:spPr>
        <a:xfrm xmlns:a="http://schemas.openxmlformats.org/drawingml/2006/main">
          <a:off x="1610592" y="1723876"/>
          <a:ext cx="1075769" cy="9537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i-FI" sz="2000" dirty="0"/>
            <a:t>8</a:t>
          </a:r>
        </a:p>
        <a:p xmlns:a="http://schemas.openxmlformats.org/drawingml/2006/main">
          <a:r>
            <a:rPr lang="fi-FI" sz="2000" dirty="0"/>
            <a:t>yläkoulua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2D090-D752-4A58-AC16-6761641457F6}" type="datetimeFigureOut">
              <a:rPr lang="fi-FI" smtClean="0"/>
              <a:t>22.5.2019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79BD6-DF8C-420A-B9B1-D15AE677668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233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94586-6BA4-F540-9E58-6099C12009A4}" type="datetimeFigureOut">
              <a:rPr lang="fi-FI" smtClean="0"/>
              <a:t>22.5.2019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138E1-6D71-9543-B34F-493D8E1103D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8829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68612" name="Dian numeron paikkamerkki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63F9BC-1E19-4A91-9553-46B78446A601}" type="slidenum">
              <a:rPr lang="fi-FI" altLang="fi-FI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fi-FI" altLang="fi-FI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0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5775" y="1122363"/>
            <a:ext cx="111013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85775" y="3602038"/>
            <a:ext cx="111013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2079046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9728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6213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542925" y="365125"/>
            <a:ext cx="8029575" cy="56213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07161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192618" y="6335713"/>
            <a:ext cx="11832167" cy="3857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sz="1800"/>
          </a:p>
        </p:txBody>
      </p:sp>
      <p:pic>
        <p:nvPicPr>
          <p:cNvPr id="5" name="Picture 13" descr="sostte_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6448425"/>
            <a:ext cx="90593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9444" y="491594"/>
            <a:ext cx="10972800" cy="1143000"/>
          </a:xfrm>
        </p:spPr>
        <p:txBody>
          <a:bodyPr anchor="t">
            <a:noAutofit/>
          </a:bodyPr>
          <a:lstStyle>
            <a:lvl1pPr algn="l">
              <a:defRPr b="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10152" y="1561732"/>
            <a:ext cx="10972800" cy="4525963"/>
          </a:xfrm>
        </p:spPr>
        <p:txBody>
          <a:bodyPr>
            <a:noAutofit/>
          </a:bodyPr>
          <a:lstStyle>
            <a:lvl1pPr marL="339725" indent="-339725">
              <a:lnSpc>
                <a:spcPts val="3800"/>
              </a:lnSpc>
              <a:spcBef>
                <a:spcPts val="0"/>
              </a:spcBef>
              <a:buFont typeface="Arial" pitchFamily="34" charset="0"/>
              <a:buChar char="•"/>
              <a:defRPr sz="2600" baseline="0"/>
            </a:lvl1pPr>
            <a:lvl2pPr marL="679450" indent="-314325">
              <a:lnSpc>
                <a:spcPts val="3800"/>
              </a:lnSpc>
              <a:spcBef>
                <a:spcPts val="0"/>
              </a:spcBef>
              <a:buFont typeface="Arial" pitchFamily="34" charset="0"/>
              <a:buChar char="-"/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04.12.2012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Päivi Nykyri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64269-3602-4F69-9F8B-8269973C9161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04105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1486" y="1928812"/>
            <a:ext cx="11115675" cy="14906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71485" y="3419475"/>
            <a:ext cx="11115675" cy="1071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206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1486" y="1928812"/>
            <a:ext cx="11115675" cy="14906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71485" y="3419475"/>
            <a:ext cx="11115675" cy="1071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966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1486" y="1928812"/>
            <a:ext cx="11115675" cy="14906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71485" y="3419475"/>
            <a:ext cx="11115675" cy="1071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811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1486" y="1928812"/>
            <a:ext cx="11115675" cy="14906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71485" y="3419475"/>
            <a:ext cx="11115675" cy="1071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833651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110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1486" y="1928812"/>
            <a:ext cx="11115675" cy="14906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71485" y="3419475"/>
            <a:ext cx="11115675" cy="1071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944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1486" y="1928812"/>
            <a:ext cx="11115675" cy="14906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71485" y="3419475"/>
            <a:ext cx="11115675" cy="107156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996993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95300" y="1825625"/>
            <a:ext cx="5524500" cy="41322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372100" cy="41322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805416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28625" y="365125"/>
            <a:ext cx="1125855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55689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5568950" cy="34813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514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14974" cy="34813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835087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49524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219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8638" y="457200"/>
            <a:ext cx="42433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7" y="457201"/>
            <a:ext cx="6518275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528638" y="2057400"/>
            <a:ext cx="424338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49455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42926" y="457200"/>
            <a:ext cx="422909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7" y="457201"/>
            <a:ext cx="6503987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542926" y="2057400"/>
            <a:ext cx="42291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9692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953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95300" y="1825625"/>
            <a:ext cx="11049000" cy="4142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968207"/>
            <a:ext cx="1589753" cy="41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8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95300" y="2665413"/>
            <a:ext cx="10858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968207"/>
            <a:ext cx="1589753" cy="41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0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021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95300" y="2579687"/>
            <a:ext cx="10829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968207"/>
            <a:ext cx="1589753" cy="41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9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0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96799" y="2736850"/>
            <a:ext cx="11018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5968800"/>
            <a:ext cx="1609344" cy="42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0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D2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96800" y="26225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5968800"/>
            <a:ext cx="1609344" cy="42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7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96800" y="2708275"/>
            <a:ext cx="10857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5968800"/>
            <a:ext cx="1609344" cy="42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7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69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image003.jpg@01D0DE61.20626E20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cid:image001.jpg@01D4ABEE.23283230" TargetMode="Externa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hoolsforhealth.org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1486" y="329610"/>
            <a:ext cx="11115675" cy="3089866"/>
          </a:xfrm>
        </p:spPr>
        <p:txBody>
          <a:bodyPr>
            <a:normAutofit fontScale="90000"/>
          </a:bodyPr>
          <a:lstStyle/>
          <a:p>
            <a:r>
              <a:rPr lang="fi-FI" dirty="0"/>
              <a:t>Tervetuloa!</a:t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dirty="0"/>
              <a:t>Euroopan terveet koulut –verkoston kansallinen koulutus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3600" dirty="0"/>
          </a:p>
          <a:p>
            <a:r>
              <a:rPr lang="fi-FI" sz="3600" dirty="0"/>
              <a:t>Helsinki 4.-5.4.2019</a:t>
            </a:r>
          </a:p>
        </p:txBody>
      </p:sp>
      <p:pic>
        <p:nvPicPr>
          <p:cNvPr id="4" name="Kuva 3" descr="cid:image003.jpg@01D0DE61.20626E2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82" y="5521573"/>
            <a:ext cx="1085215" cy="107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4" descr="cid:image001.jpg@01D4ABEE.2328323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041" y="5296148"/>
            <a:ext cx="1774190" cy="1303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66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66700" y="1092489"/>
            <a:ext cx="11049000" cy="3239312"/>
          </a:xfrm>
        </p:spPr>
        <p:txBody>
          <a:bodyPr>
            <a:normAutofit fontScale="90000"/>
          </a:bodyPr>
          <a:lstStyle/>
          <a:p>
            <a:r>
              <a:rPr lang="fi-FI" dirty="0"/>
              <a:t>ETK </a:t>
            </a:r>
            <a:r>
              <a:rPr lang="fi-FI" dirty="0" smtClean="0"/>
              <a:t>koulujen määrä</a:t>
            </a:r>
            <a:r>
              <a:rPr lang="fi-FI" dirty="0"/>
              <a:t/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sz="2800" dirty="0"/>
              <a:t>Etelä- Suomi			9</a:t>
            </a:r>
            <a:br>
              <a:rPr lang="fi-FI" sz="2800" dirty="0"/>
            </a:br>
            <a:r>
              <a:rPr lang="fi-FI" sz="2800" dirty="0"/>
              <a:t>Turun seutu			10</a:t>
            </a:r>
            <a:br>
              <a:rPr lang="fi-FI" sz="2800" dirty="0"/>
            </a:br>
            <a:r>
              <a:rPr lang="fi-FI" sz="2800" dirty="0" err="1"/>
              <a:t>Kaakkois</a:t>
            </a:r>
            <a:r>
              <a:rPr lang="fi-FI" sz="2800" dirty="0"/>
              <a:t>-Suomi		5</a:t>
            </a:r>
            <a:br>
              <a:rPr lang="fi-FI" sz="2800" dirty="0"/>
            </a:br>
            <a:r>
              <a:rPr lang="fi-FI" sz="2800" dirty="0"/>
              <a:t>Kuopion seutu 		9</a:t>
            </a:r>
            <a:br>
              <a:rPr lang="fi-FI" sz="2800" dirty="0"/>
            </a:br>
            <a:r>
              <a:rPr lang="fi-FI" sz="2800" dirty="0" err="1"/>
              <a:t>Pohjois</a:t>
            </a:r>
            <a:r>
              <a:rPr lang="fi-FI" sz="2800" dirty="0"/>
              <a:t>- ja Länsi-Suomi	9</a:t>
            </a:r>
            <a:br>
              <a:rPr lang="fi-FI" sz="2800" dirty="0"/>
            </a:br>
            <a:endParaRPr lang="fi-FI" sz="2800" dirty="0"/>
          </a:p>
        </p:txBody>
      </p:sp>
      <p:graphicFrame>
        <p:nvGraphicFramePr>
          <p:cNvPr id="5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322246"/>
              </p:ext>
            </p:extLst>
          </p:nvPr>
        </p:nvGraphicFramePr>
        <p:xfrm>
          <a:off x="5330535" y="822326"/>
          <a:ext cx="6577447" cy="4539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5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Euroopan terveet koulut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95300" y="1446836"/>
            <a:ext cx="10950836" cy="449097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fi-FI" dirty="0"/>
              <a:t>Suomi liittyi Euroopan terveet koulut -ohjelmaan vuonna 1993</a:t>
            </a:r>
          </a:p>
          <a:p>
            <a:pPr lvl="0"/>
            <a:r>
              <a:rPr lang="fi-FI" dirty="0"/>
              <a:t>Koulujen määrä verkostossa ollut pitkään 40 molemmin puolin</a:t>
            </a:r>
          </a:p>
          <a:p>
            <a:pPr lvl="0"/>
            <a:r>
              <a:rPr lang="fi-FI" dirty="0"/>
              <a:t>Toiminnan sisältö 1993- 2019 </a:t>
            </a:r>
          </a:p>
          <a:p>
            <a:pPr lvl="1"/>
            <a:r>
              <a:rPr lang="fi-FI" dirty="0"/>
              <a:t>Yksittäisiä koulujen luomia terveyden edistämisen käytäntöjä</a:t>
            </a:r>
          </a:p>
          <a:p>
            <a:pPr lvl="1"/>
            <a:r>
              <a:rPr lang="fi-FI" dirty="0"/>
              <a:t>Koulut mukana erilaisissa tutkimushankkeissa (esim. henkilöstön hyvinvoinnin tutkimus- ja kehittämishanke, koulunterveys- ja hyvinvointisuunnitelman laatiminen)</a:t>
            </a:r>
          </a:p>
          <a:p>
            <a:pPr lvl="1"/>
            <a:r>
              <a:rPr lang="fi-FI" dirty="0"/>
              <a:t>Kansalliset koulutukset ja alueelliset koulutukset</a:t>
            </a:r>
          </a:p>
          <a:p>
            <a:pPr lvl="0"/>
            <a:r>
              <a:rPr lang="fi-FI" dirty="0"/>
              <a:t>Tänä päivänä kouluissa monenlaisia terveyden edistämisen ohjelmia</a:t>
            </a:r>
          </a:p>
          <a:p>
            <a:pPr lvl="0"/>
            <a:r>
              <a:rPr lang="fi-FI" dirty="0"/>
              <a:t>ETK -ohjelma on sateenvarjo kaikelle hyvinvointiin tähtäävälle toiminnalle kouluissa</a:t>
            </a:r>
          </a:p>
          <a:p>
            <a:pPr marL="0" lvl="0" indent="0">
              <a:buNone/>
            </a:pPr>
            <a:r>
              <a:rPr lang="fi-FI" dirty="0">
                <a:sym typeface="Wingdings" panose="05000000000000000000" pitchFamily="2" charset="2"/>
              </a:rPr>
              <a:t></a:t>
            </a:r>
            <a:r>
              <a:rPr lang="fi-FI" dirty="0"/>
              <a:t> tärkeää tiedon levittäminen, hyödyntäminen</a:t>
            </a:r>
          </a:p>
        </p:txBody>
      </p:sp>
    </p:spTree>
    <p:extLst>
      <p:ext uri="{BB962C8B-B14F-4D97-AF65-F5344CB8AC3E}">
        <p14:creationId xmlns:p14="http://schemas.microsoft.com/office/powerpoint/2010/main" val="50451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Päivi Nykyri</a:t>
            </a:r>
          </a:p>
        </p:txBody>
      </p:sp>
      <p:sp>
        <p:nvSpPr>
          <p:cNvPr id="67587" name="Dian numeron paikkamerkki 3"/>
          <p:cNvSpPr txBox="1">
            <a:spLocks/>
          </p:cNvSpPr>
          <p:nvPr/>
        </p:nvSpPr>
        <p:spPr bwMode="auto">
          <a:xfrm>
            <a:off x="10134600" y="6484938"/>
            <a:ext cx="4064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i-FI" sz="1000">
              <a:solidFill>
                <a:schemeClr val="accent2"/>
              </a:solidFill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67588" name="Päivämäärän paikkamerkki 1"/>
          <p:cNvSpPr txBox="1">
            <a:spLocks noGrp="1"/>
          </p:cNvSpPr>
          <p:nvPr/>
        </p:nvSpPr>
        <p:spPr bwMode="auto">
          <a:xfrm>
            <a:off x="9283701" y="6826251"/>
            <a:ext cx="9064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i-FI" sz="1000">
                <a:solidFill>
                  <a:schemeClr val="accent2"/>
                </a:solidFill>
                <a:latin typeface="Arial" panose="020B0604020202020204" pitchFamily="34" charset="0"/>
                <a:ea typeface="ヒラギノ角ゴ Pro W3" charset="-128"/>
              </a:rPr>
              <a:t>11.03.2009</a:t>
            </a:r>
          </a:p>
        </p:txBody>
      </p:sp>
      <p:sp>
        <p:nvSpPr>
          <p:cNvPr id="67589" name="Alatunnisteen paikkamerkki 2"/>
          <p:cNvSpPr txBox="1">
            <a:spLocks noGrp="1"/>
          </p:cNvSpPr>
          <p:nvPr/>
        </p:nvSpPr>
        <p:spPr bwMode="auto">
          <a:xfrm>
            <a:off x="5829300" y="6831013"/>
            <a:ext cx="335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i-FI" sz="1000">
                <a:solidFill>
                  <a:schemeClr val="accent2"/>
                </a:solidFill>
                <a:latin typeface="Arial" panose="020B0604020202020204" pitchFamily="34" charset="0"/>
                <a:ea typeface="ヒラギノ角ゴ Pro W3" charset="-128"/>
              </a:rPr>
              <a:t>Tekry/ Päivi Nykyri</a:t>
            </a:r>
          </a:p>
        </p:txBody>
      </p:sp>
      <p:sp>
        <p:nvSpPr>
          <p:cNvPr id="67590" name="Dian numeron paikkamerkki 3"/>
          <p:cNvSpPr txBox="1">
            <a:spLocks noGrp="1"/>
          </p:cNvSpPr>
          <p:nvPr/>
        </p:nvSpPr>
        <p:spPr bwMode="auto">
          <a:xfrm>
            <a:off x="10248900" y="6826251"/>
            <a:ext cx="4064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9A9905D-DAD6-424C-B6E8-0C9C0A7ABA62}" type="slidenum">
              <a:rPr lang="en-US" altLang="fi-FI" sz="1000">
                <a:solidFill>
                  <a:schemeClr val="accent2"/>
                </a:solidFill>
                <a:latin typeface="Arial" panose="020B0604020202020204" pitchFamily="34" charset="0"/>
                <a:ea typeface="ヒラギノ角ゴ Pro W3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fi-FI" sz="1000">
              <a:solidFill>
                <a:schemeClr val="accent2"/>
              </a:solidFill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16" name="AutoShape 1043"/>
          <p:cNvSpPr>
            <a:spLocks noChangeArrowheads="1"/>
          </p:cNvSpPr>
          <p:nvPr/>
        </p:nvSpPr>
        <p:spPr bwMode="auto">
          <a:xfrm>
            <a:off x="2425700" y="531813"/>
            <a:ext cx="6858000" cy="4572000"/>
          </a:xfrm>
          <a:prstGeom prst="roundRect">
            <a:avLst>
              <a:gd name="adj" fmla="val 4375"/>
            </a:avLst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fi-FI" sz="28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7" name="AutoShape 1044"/>
          <p:cNvSpPr>
            <a:spLocks noChangeArrowheads="1"/>
          </p:cNvSpPr>
          <p:nvPr/>
        </p:nvSpPr>
        <p:spPr bwMode="auto">
          <a:xfrm>
            <a:off x="4762500" y="798514"/>
            <a:ext cx="2743200" cy="1069975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e)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Terveysopetus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ja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terveys-näkökulman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huomiointi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:  </a:t>
            </a:r>
            <a:endParaRPr lang="en-US" sz="1200" b="1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eaLnBrk="1" hangingPunct="1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terveystieto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muut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oppiaineet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aihekokonaisuudet</a:t>
            </a:r>
            <a:endParaRPr lang="en-US" sz="1200" b="1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algn="ctr" eaLnBrk="1" hangingPunct="1"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 </a:t>
            </a:r>
            <a:endParaRPr lang="en-US" sz="1200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grpSp>
        <p:nvGrpSpPr>
          <p:cNvPr id="18" name="Group 1038"/>
          <p:cNvGrpSpPr>
            <a:grpSpLocks/>
          </p:cNvGrpSpPr>
          <p:nvPr/>
        </p:nvGrpSpPr>
        <p:grpSpPr bwMode="auto">
          <a:xfrm>
            <a:off x="1782590" y="1524938"/>
            <a:ext cx="1663701" cy="3136744"/>
            <a:chOff x="290" y="770"/>
            <a:chExt cx="1048" cy="186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9" name="AutoShape 1042"/>
            <p:cNvSpPr>
              <a:spLocks noChangeArrowheads="1"/>
            </p:cNvSpPr>
            <p:nvPr/>
          </p:nvSpPr>
          <p:spPr bwMode="auto">
            <a:xfrm>
              <a:off x="295" y="770"/>
              <a:ext cx="1043" cy="408"/>
            </a:xfrm>
            <a:prstGeom prst="flowChartAlternateProcess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>
                <a:defRPr/>
              </a:pPr>
              <a:endParaRPr lang="en-US" sz="1200" b="1" dirty="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>
                <a:defRPr/>
              </a:pPr>
              <a:endParaRPr lang="en-US" sz="1200" b="1" dirty="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charset="0"/>
                </a:rPr>
                <a:t>a) </a:t>
              </a:r>
              <a:r>
                <a:rPr lang="en-US" sz="1200" b="1" dirty="0" err="1">
                  <a:solidFill>
                    <a:srgbClr val="000000"/>
                  </a:solidFill>
                  <a:latin typeface="Arial" charset="0"/>
                </a:rPr>
                <a:t>Fyysinen</a:t>
              </a:r>
              <a:endParaRPr lang="en-US" sz="1200" b="1" dirty="0">
                <a:solidFill>
                  <a:schemeClr val="accent2"/>
                </a:solidFill>
                <a:latin typeface="Arial" charset="0"/>
                <a:cs typeface="Times New Roman" charset="0"/>
              </a:endParaRPr>
            </a:p>
            <a:p>
              <a:pPr eaLnBrk="1" hangingPunct="1"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charset="0"/>
                </a:rPr>
                <a:t>     </a:t>
              </a:r>
              <a:r>
                <a:rPr lang="en-US" sz="1200" b="1" dirty="0" err="1">
                  <a:solidFill>
                    <a:srgbClr val="000000"/>
                  </a:solidFill>
                  <a:latin typeface="Arial" charset="0"/>
                </a:rPr>
                <a:t>oppimis</a:t>
              </a:r>
              <a:r>
                <a:rPr lang="en-US" sz="1200" b="1" dirty="0">
                  <a:solidFill>
                    <a:srgbClr val="000000"/>
                  </a:solidFill>
                  <a:latin typeface="Arial" charset="0"/>
                </a:rPr>
                <a:t>-</a:t>
              </a:r>
              <a:endParaRPr lang="en-US" sz="1200" b="1" dirty="0">
                <a:solidFill>
                  <a:schemeClr val="accent2"/>
                </a:solidFill>
                <a:latin typeface="Arial" charset="0"/>
                <a:cs typeface="Times New Roman" charset="0"/>
              </a:endParaRPr>
            </a:p>
            <a:p>
              <a:pPr eaLnBrk="1" hangingPunct="1"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charset="0"/>
                </a:rPr>
                <a:t>     </a:t>
              </a:r>
              <a:r>
                <a:rPr lang="en-US" sz="1200" b="1" dirty="0" err="1">
                  <a:solidFill>
                    <a:srgbClr val="000000"/>
                  </a:solidFill>
                  <a:latin typeface="Arial" charset="0"/>
                </a:rPr>
                <a:t>ympäristö</a:t>
              </a:r>
              <a:endParaRPr lang="en-US" sz="1200" b="1" dirty="0">
                <a:solidFill>
                  <a:schemeClr val="accent2"/>
                </a:solidFill>
                <a:latin typeface="Arial" charset="0"/>
                <a:cs typeface="Times New Roman" charset="0"/>
              </a:endParaRPr>
            </a:p>
            <a:p>
              <a:pPr algn="ctr" eaLnBrk="1" hangingPunct="1"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 </a:t>
              </a:r>
              <a:endParaRPr lang="en-US" sz="1200" dirty="0">
                <a:solidFill>
                  <a:schemeClr val="accent2"/>
                </a:solidFill>
                <a:latin typeface="Arial" charset="0"/>
                <a:cs typeface="Times New Roman" charset="0"/>
              </a:endParaRPr>
            </a:p>
            <a:p>
              <a:pPr eaLnBrk="1" hangingPunct="1"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0" name="AutoShape 1041"/>
            <p:cNvSpPr>
              <a:spLocks noChangeArrowheads="1"/>
            </p:cNvSpPr>
            <p:nvPr/>
          </p:nvSpPr>
          <p:spPr bwMode="auto">
            <a:xfrm>
              <a:off x="295" y="1227"/>
              <a:ext cx="1043" cy="570"/>
            </a:xfrm>
            <a:prstGeom prst="flowChartAlternateProcess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>
                <a:defRPr/>
              </a:pPr>
              <a:endParaRPr lang="en-US" sz="1200" b="1" dirty="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charset="0"/>
                </a:rPr>
                <a:t>b)  </a:t>
              </a:r>
              <a:r>
                <a:rPr lang="en-US" sz="1200" b="1" dirty="0" err="1">
                  <a:solidFill>
                    <a:srgbClr val="000000"/>
                  </a:solidFill>
                  <a:latin typeface="Arial" charset="0"/>
                </a:rPr>
                <a:t>Psyykkinen</a:t>
              </a:r>
              <a:r>
                <a:rPr lang="en-US" sz="1200" b="1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1200" b="1" dirty="0" err="1">
                  <a:solidFill>
                    <a:srgbClr val="000000"/>
                  </a:solidFill>
                  <a:latin typeface="Arial" charset="0"/>
                </a:rPr>
                <a:t>ja</a:t>
              </a:r>
              <a:endParaRPr lang="en-US" sz="1200" dirty="0">
                <a:solidFill>
                  <a:schemeClr val="accent2"/>
                </a:solidFill>
                <a:latin typeface="Arial" charset="0"/>
                <a:cs typeface="Times New Roman" charset="0"/>
              </a:endParaRPr>
            </a:p>
            <a:p>
              <a:pPr eaLnBrk="1" hangingPunct="1"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charset="0"/>
                </a:rPr>
                <a:t>    </a:t>
              </a:r>
              <a:r>
                <a:rPr lang="en-US" sz="1200" b="1" dirty="0" err="1">
                  <a:solidFill>
                    <a:srgbClr val="000000"/>
                  </a:solidFill>
                  <a:latin typeface="Arial" charset="0"/>
                </a:rPr>
                <a:t>sosiaalinen</a:t>
              </a:r>
              <a:r>
                <a:rPr lang="en-US" sz="1200" b="1" dirty="0">
                  <a:solidFill>
                    <a:srgbClr val="000000"/>
                  </a:solidFill>
                  <a:latin typeface="Arial" charset="0"/>
                </a:rPr>
                <a:t> </a:t>
              </a:r>
            </a:p>
            <a:p>
              <a:pPr eaLnBrk="1" hangingPunct="1">
                <a:defRPr/>
              </a:pPr>
              <a:r>
                <a:rPr lang="en-US" sz="1200" b="1" dirty="0" err="1">
                  <a:solidFill>
                    <a:srgbClr val="000000"/>
                  </a:solidFill>
                  <a:latin typeface="Arial" charset="0"/>
                  <a:cs typeface="Times New Roman" charset="0"/>
                </a:rPr>
                <a:t>oppimisympäristö</a:t>
              </a:r>
              <a:endParaRPr lang="en-US" sz="1200" dirty="0">
                <a:solidFill>
                  <a:schemeClr val="accent2"/>
                </a:solidFill>
                <a:latin typeface="Arial" charset="0"/>
                <a:cs typeface="Times New Roman" charset="0"/>
              </a:endParaRPr>
            </a:p>
            <a:p>
              <a:pPr eaLnBrk="1" hangingPunct="1"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charset="0"/>
                </a:rPr>
                <a:t>  </a:t>
              </a:r>
              <a:endParaRPr lang="en-US" sz="1400" dirty="0">
                <a:latin typeface="Arial" charset="0"/>
              </a:endParaRPr>
            </a:p>
          </p:txBody>
        </p:sp>
        <p:sp>
          <p:nvSpPr>
            <p:cNvPr id="21" name="AutoShape 1040"/>
            <p:cNvSpPr>
              <a:spLocks noChangeArrowheads="1"/>
            </p:cNvSpPr>
            <p:nvPr/>
          </p:nvSpPr>
          <p:spPr bwMode="auto">
            <a:xfrm>
              <a:off x="295" y="1843"/>
              <a:ext cx="1043" cy="322"/>
            </a:xfrm>
            <a:prstGeom prst="flowChartAlternateProcess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>
                <a:defRPr/>
              </a:pPr>
              <a:endParaRPr lang="en-US" sz="2000" b="1" dirty="0">
                <a:solidFill>
                  <a:srgbClr val="000000"/>
                </a:solidFill>
                <a:latin typeface="Century Gothic" pitchFamily="34" charset="0"/>
              </a:endParaRPr>
            </a:p>
            <a:p>
              <a:pPr eaLnBrk="1" hangingPunct="1">
                <a:defRPr/>
              </a:pPr>
              <a:endParaRPr lang="en-US" sz="1200" b="1" dirty="0">
                <a:solidFill>
                  <a:srgbClr val="000000"/>
                </a:solidFill>
                <a:latin typeface="Century Gothic" pitchFamily="34" charset="0"/>
              </a:endParaRPr>
            </a:p>
            <a:p>
              <a:pPr eaLnBrk="1" hangingPunct="1"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entury Gothic" pitchFamily="34" charset="0"/>
                </a:rPr>
                <a:t>c) </a:t>
              </a:r>
              <a:r>
                <a:rPr lang="en-US" sz="1200" b="1" dirty="0" err="1">
                  <a:solidFill>
                    <a:srgbClr val="000000"/>
                  </a:solidFill>
                  <a:latin typeface="Century Gothic" pitchFamily="34" charset="0"/>
                </a:rPr>
                <a:t>Ty</a:t>
              </a:r>
              <a:r>
                <a:rPr lang="en-US" sz="1200" b="1" dirty="0" err="1">
                  <a:solidFill>
                    <a:srgbClr val="000000"/>
                  </a:solidFill>
                  <a:latin typeface="Arial" charset="0"/>
                </a:rPr>
                <a:t>ö</a:t>
              </a:r>
              <a:r>
                <a:rPr lang="en-US" sz="1200" b="1" dirty="0" err="1">
                  <a:solidFill>
                    <a:srgbClr val="000000"/>
                  </a:solidFill>
                  <a:latin typeface="Century Gothic" pitchFamily="34" charset="0"/>
                </a:rPr>
                <a:t>tavat</a:t>
              </a:r>
              <a:endParaRPr lang="en-US" sz="1200" b="1" dirty="0">
                <a:solidFill>
                  <a:srgbClr val="000000"/>
                </a:solidFill>
                <a:latin typeface="Century Gothic" pitchFamily="34" charset="0"/>
              </a:endParaRPr>
            </a:p>
            <a:p>
              <a:pPr eaLnBrk="1" hangingPunct="1">
                <a:defRPr/>
              </a:pPr>
              <a:r>
                <a:rPr lang="en-US" sz="1100" dirty="0">
                  <a:solidFill>
                    <a:srgbClr val="000000"/>
                  </a:solidFill>
                  <a:latin typeface="Century Gothic" pitchFamily="34" charset="0"/>
                  <a:cs typeface="Times New Roman" charset="0"/>
                </a:rPr>
                <a:t> </a:t>
              </a:r>
            </a:p>
            <a:p>
              <a:pPr algn="ctr" eaLnBrk="1" hangingPunct="1"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 </a:t>
              </a:r>
              <a:endParaRPr lang="en-US" sz="1200" dirty="0">
                <a:solidFill>
                  <a:schemeClr val="accent2"/>
                </a:solidFill>
                <a:latin typeface="Arial" charset="0"/>
                <a:cs typeface="Times New Roman" charset="0"/>
              </a:endParaRPr>
            </a:p>
            <a:p>
              <a:pPr eaLnBrk="1" hangingPunct="1"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2" name="AutoShape 1039"/>
            <p:cNvSpPr>
              <a:spLocks noChangeArrowheads="1"/>
            </p:cNvSpPr>
            <p:nvPr/>
          </p:nvSpPr>
          <p:spPr bwMode="auto">
            <a:xfrm>
              <a:off x="290" y="2223"/>
              <a:ext cx="1043" cy="408"/>
            </a:xfrm>
            <a:prstGeom prst="flowChartAlternateProcess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>
                <a:defRPr/>
              </a:pPr>
              <a:endParaRPr lang="en-US" sz="1200" b="1" dirty="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>
                <a:defRPr/>
              </a:pPr>
              <a:endParaRPr lang="en-US" sz="1200" b="1" dirty="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charset="0"/>
                </a:rPr>
                <a:t>d) </a:t>
              </a:r>
              <a:r>
                <a:rPr lang="en-US" sz="1200" b="1" dirty="0" err="1">
                  <a:solidFill>
                    <a:srgbClr val="000000"/>
                  </a:solidFill>
                  <a:latin typeface="Arial" charset="0"/>
                </a:rPr>
                <a:t>Henkilökunnan</a:t>
              </a:r>
              <a:r>
                <a:rPr lang="en-US" sz="1200" b="1" dirty="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sz="1200" dirty="0">
                <a:solidFill>
                  <a:schemeClr val="accent2"/>
                </a:solidFill>
                <a:latin typeface="Arial" charset="0"/>
                <a:cs typeface="Times New Roman" charset="0"/>
              </a:endParaRPr>
            </a:p>
            <a:p>
              <a:pPr eaLnBrk="1" hangingPunct="1">
                <a:defRPr/>
              </a:pPr>
              <a:r>
                <a:rPr lang="en-US" sz="1200" b="1" dirty="0" err="1">
                  <a:solidFill>
                    <a:srgbClr val="000000"/>
                  </a:solidFill>
                  <a:latin typeface="Arial" charset="0"/>
                </a:rPr>
                <a:t>työhyvinvointi</a:t>
              </a:r>
              <a:endParaRPr lang="en-US" sz="1200" dirty="0">
                <a:solidFill>
                  <a:schemeClr val="accent2"/>
                </a:solidFill>
                <a:latin typeface="Arial" charset="0"/>
                <a:cs typeface="Times New Roman" charset="0"/>
              </a:endParaRPr>
            </a:p>
            <a:p>
              <a:pPr algn="ctr" eaLnBrk="1" hangingPunct="1"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 </a:t>
              </a:r>
              <a:endParaRPr lang="en-US" sz="1200" dirty="0">
                <a:solidFill>
                  <a:schemeClr val="accent2"/>
                </a:solidFill>
                <a:latin typeface="Arial" charset="0"/>
                <a:cs typeface="Times New Roman" charset="0"/>
              </a:endParaRPr>
            </a:p>
            <a:p>
              <a:pPr eaLnBrk="1" hangingPunct="1">
                <a:defRPr/>
              </a:pPr>
              <a:endParaRPr lang="en-US" dirty="0">
                <a:latin typeface="Arial" charset="0"/>
              </a:endParaRPr>
            </a:p>
          </p:txBody>
        </p:sp>
      </p:grpSp>
      <p:sp>
        <p:nvSpPr>
          <p:cNvPr id="23" name="AutoShape 1037"/>
          <p:cNvSpPr>
            <a:spLocks noChangeArrowheads="1"/>
          </p:cNvSpPr>
          <p:nvPr/>
        </p:nvSpPr>
        <p:spPr bwMode="auto">
          <a:xfrm>
            <a:off x="8407400" y="1536701"/>
            <a:ext cx="2133600" cy="468313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f)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Kodin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ja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koulun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yhteistyö</a:t>
            </a:r>
            <a:endParaRPr lang="en-US" sz="1200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algn="ctr" eaLnBrk="1" hangingPunct="1"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 </a:t>
            </a:r>
            <a:endParaRPr lang="en-US" sz="1200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4" name="AutoShape 1035"/>
          <p:cNvSpPr>
            <a:spLocks noChangeArrowheads="1"/>
          </p:cNvSpPr>
          <p:nvPr/>
        </p:nvSpPr>
        <p:spPr bwMode="auto">
          <a:xfrm>
            <a:off x="8420100" y="2211389"/>
            <a:ext cx="2057400" cy="561975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g)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Yhteistyö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ympäröivien</a:t>
            </a:r>
            <a:endParaRPr lang="en-US" sz="1200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algn="ctr" eaLnBrk="1" hangingPunct="1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yhteisöjen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kanssa</a:t>
            </a:r>
            <a:endParaRPr lang="en-US" sz="1200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algn="ctr" eaLnBrk="1" hangingPunct="1"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 </a:t>
            </a:r>
            <a:endParaRPr lang="en-US" sz="1200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5" name="AutoShape 1029"/>
          <p:cNvSpPr>
            <a:spLocks noChangeArrowheads="1"/>
          </p:cNvSpPr>
          <p:nvPr/>
        </p:nvSpPr>
        <p:spPr bwMode="auto">
          <a:xfrm>
            <a:off x="8451850" y="2852739"/>
            <a:ext cx="2133600" cy="904875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h) 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Oppilashuolto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ja</a:t>
            </a:r>
            <a:endParaRPr lang="en-US" sz="1200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algn="ctr" eaLnBrk="1" hangingPunct="1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opetuksen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tukipalvelut</a:t>
            </a:r>
            <a:endParaRPr lang="en-US" sz="1200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algn="ctr" eaLnBrk="1" hangingPunct="1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Kouluterveydenhuolto</a:t>
            </a:r>
            <a:endParaRPr lang="en-US" sz="1200" b="1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kouluaikainen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ruokailu</a:t>
            </a:r>
            <a:endParaRPr lang="en-US" sz="1200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algn="ctr" eaLnBrk="1" hangingPunct="1"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 </a:t>
            </a:r>
            <a:endParaRPr lang="en-US" sz="1200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6" name="AutoShape 1028"/>
          <p:cNvSpPr>
            <a:spLocks noChangeArrowheads="1"/>
          </p:cNvSpPr>
          <p:nvPr/>
        </p:nvSpPr>
        <p:spPr bwMode="auto">
          <a:xfrm>
            <a:off x="8420100" y="3875088"/>
            <a:ext cx="2133600" cy="57150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i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Terveyden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edistämisen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organisointi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koulussa</a:t>
            </a:r>
            <a:endParaRPr lang="en-US" sz="1200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7" name="AutoShape 1034"/>
          <p:cNvSpPr>
            <a:spLocks noChangeArrowheads="1"/>
          </p:cNvSpPr>
          <p:nvPr/>
        </p:nvSpPr>
        <p:spPr bwMode="auto">
          <a:xfrm rot="5379365">
            <a:off x="7277100" y="2627313"/>
            <a:ext cx="800100" cy="1257300"/>
          </a:xfrm>
          <a:prstGeom prst="flowChartOffpageConnector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 eaLnBrk="1" hangingPunct="1"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 </a:t>
            </a:r>
            <a:endParaRPr lang="en-US" sz="120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algn="ctr" eaLnBrk="1" hangingPunct="1"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 </a:t>
            </a:r>
            <a:endParaRPr lang="en-US" sz="120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8" name="AutoShape 1033"/>
          <p:cNvSpPr>
            <a:spLocks noChangeArrowheads="1"/>
          </p:cNvSpPr>
          <p:nvPr/>
        </p:nvSpPr>
        <p:spPr bwMode="auto">
          <a:xfrm rot="16227100">
            <a:off x="3862388" y="2555875"/>
            <a:ext cx="914400" cy="1485900"/>
          </a:xfrm>
          <a:prstGeom prst="flowChartOffpageConnector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eaLnBrk="1" hangingPunct="1"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 </a:t>
            </a:r>
            <a:endParaRPr lang="en-US" sz="120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AutoShape 1036"/>
          <p:cNvSpPr>
            <a:spLocks noChangeArrowheads="1"/>
          </p:cNvSpPr>
          <p:nvPr/>
        </p:nvSpPr>
        <p:spPr bwMode="auto">
          <a:xfrm rot="5400000">
            <a:off x="5619750" y="1770063"/>
            <a:ext cx="800100" cy="1295400"/>
          </a:xfrm>
          <a:prstGeom prst="homePlate">
            <a:avLst>
              <a:gd name="adj" fmla="val 2169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fi-FI">
              <a:latin typeface="Arial" charset="0"/>
            </a:endParaRPr>
          </a:p>
        </p:txBody>
      </p:sp>
      <p:sp>
        <p:nvSpPr>
          <p:cNvPr id="30" name="Oval 1032"/>
          <p:cNvSpPr>
            <a:spLocks noChangeArrowheads="1"/>
          </p:cNvSpPr>
          <p:nvPr/>
        </p:nvSpPr>
        <p:spPr bwMode="auto">
          <a:xfrm>
            <a:off x="5067300" y="2874963"/>
            <a:ext cx="1981200" cy="14859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 </a:t>
            </a:r>
            <a:endParaRPr lang="en-US" sz="1200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algn="ctr" eaLnBrk="1" hangingPunct="1">
              <a:defRPr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TERVEYS JA HYVINVOINTI KOULUSSA</a:t>
            </a:r>
            <a:endParaRPr lang="en-US" sz="1400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algn="ctr" eaLnBrk="1" hangingPunct="1"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 </a:t>
            </a:r>
            <a:endParaRPr lang="en-US" sz="1200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 </a:t>
            </a:r>
            <a:endParaRPr lang="en-US" sz="1200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1" name="AutoShape 1027"/>
          <p:cNvSpPr>
            <a:spLocks noChangeArrowheads="1"/>
          </p:cNvSpPr>
          <p:nvPr/>
        </p:nvSpPr>
        <p:spPr bwMode="auto">
          <a:xfrm>
            <a:off x="2855914" y="5445125"/>
            <a:ext cx="6383337" cy="431800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2600" b="1" dirty="0">
              <a:solidFill>
                <a:srgbClr val="000000"/>
              </a:solidFill>
              <a:latin typeface="Century Gothic" pitchFamily="34" charset="0"/>
            </a:endParaRPr>
          </a:p>
          <a:p>
            <a:pPr algn="ctr" eaLnBrk="1" hangingPunct="1">
              <a:defRPr/>
            </a:pPr>
            <a:r>
              <a:rPr lang="en-US" sz="1400" b="1" dirty="0">
                <a:solidFill>
                  <a:srgbClr val="000000"/>
                </a:solidFill>
                <a:latin typeface="Century Gothic" pitchFamily="34" charset="0"/>
              </a:rPr>
              <a:t>ARVOT JA TOIMINTAKULTTUURI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 </a:t>
            </a:r>
            <a:endParaRPr lang="en-US" sz="1200" dirty="0">
              <a:solidFill>
                <a:schemeClr val="accent2"/>
              </a:solidFill>
              <a:latin typeface="Arial" charset="0"/>
              <a:cs typeface="Times New Roman" charset="0"/>
            </a:endParaRP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2" name="AutoShape 1026"/>
          <p:cNvSpPr>
            <a:spLocks noChangeArrowheads="1"/>
          </p:cNvSpPr>
          <p:nvPr/>
        </p:nvSpPr>
        <p:spPr bwMode="auto">
          <a:xfrm>
            <a:off x="4057650" y="4838700"/>
            <a:ext cx="4019550" cy="5080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1200" b="1" dirty="0">
              <a:solidFill>
                <a:srgbClr val="000000"/>
              </a:solidFill>
              <a:latin typeface="Century Gothic" pitchFamily="34" charset="0"/>
              <a:cs typeface="Times New Roman" charset="0"/>
            </a:endParaRPr>
          </a:p>
          <a:p>
            <a:pPr algn="ctr"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Century Gothic" pitchFamily="34" charset="0"/>
                <a:cs typeface="Times New Roman" charset="0"/>
              </a:rPr>
              <a:t>OPETUS JA KASVASTUS </a:t>
            </a:r>
            <a:endParaRPr lang="en-US" sz="1200" dirty="0">
              <a:solidFill>
                <a:srgbClr val="000000"/>
              </a:solidFill>
              <a:latin typeface="Century Gothic" pitchFamily="34" charset="0"/>
              <a:cs typeface="Times New Roman" charset="0"/>
            </a:endParaRPr>
          </a:p>
          <a:p>
            <a:pPr algn="ctr"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Century Gothic" pitchFamily="34" charset="0"/>
                <a:cs typeface="Times New Roman" charset="0"/>
              </a:rPr>
              <a:t>OPPIMINEN</a:t>
            </a:r>
            <a:endParaRPr lang="en-US" sz="1200" dirty="0">
              <a:solidFill>
                <a:srgbClr val="000000"/>
              </a:solidFill>
              <a:latin typeface="Century Gothic" pitchFamily="34" charset="0"/>
              <a:cs typeface="Times New Roman" charset="0"/>
            </a:endParaRP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67604" name="AutoShape 1031"/>
          <p:cNvSpPr>
            <a:spLocks noChangeArrowheads="1"/>
          </p:cNvSpPr>
          <p:nvPr/>
        </p:nvSpPr>
        <p:spPr bwMode="auto">
          <a:xfrm rot="-952872">
            <a:off x="4686300" y="3998913"/>
            <a:ext cx="342900" cy="685800"/>
          </a:xfrm>
          <a:prstGeom prst="curvedRightArrow">
            <a:avLst>
              <a:gd name="adj1" fmla="val 40000"/>
              <a:gd name="adj2" fmla="val 80000"/>
              <a:gd name="adj3" fmla="val 33333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4" name="AutoShape 1030"/>
          <p:cNvSpPr>
            <a:spLocks noChangeArrowheads="1"/>
          </p:cNvSpPr>
          <p:nvPr/>
        </p:nvSpPr>
        <p:spPr bwMode="auto">
          <a:xfrm rot="11401967">
            <a:off x="7048500" y="3998913"/>
            <a:ext cx="342900" cy="685800"/>
          </a:xfrm>
          <a:prstGeom prst="curvedRightArrow">
            <a:avLst>
              <a:gd name="adj1" fmla="val 40000"/>
              <a:gd name="adj2" fmla="val 80000"/>
              <a:gd name="adj3" fmla="val 33333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/>
          <a:lstStyle/>
          <a:p>
            <a:pPr eaLnBrk="1" hangingPunct="1">
              <a:defRPr/>
            </a:pPr>
            <a:endParaRPr lang="fi-FI" sz="28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67606" name="Rectangle 1047"/>
          <p:cNvSpPr>
            <a:spLocks noChangeArrowheads="1"/>
          </p:cNvSpPr>
          <p:nvPr/>
        </p:nvSpPr>
        <p:spPr bwMode="auto">
          <a:xfrm>
            <a:off x="152400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i-FI" sz="1000">
                <a:latin typeface="Century Gothic" panose="020B0502020202020204" pitchFamily="34" charset="0"/>
                <a:cs typeface="Times New Roman" panose="02020603050405020304" pitchFamily="18" charset="0"/>
              </a:rPr>
              <a:t>   </a:t>
            </a:r>
            <a:endParaRPr lang="en-US" altLang="fi-FI" sz="12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i-FI" sz="1800">
              <a:latin typeface="Arial" panose="020B0604020202020204" pitchFamily="34" charset="0"/>
            </a:endParaRPr>
          </a:p>
        </p:txBody>
      </p:sp>
      <p:sp>
        <p:nvSpPr>
          <p:cNvPr id="67607" name="Rectangle 1050"/>
          <p:cNvSpPr>
            <a:spLocks noChangeArrowheads="1"/>
          </p:cNvSpPr>
          <p:nvPr/>
        </p:nvSpPr>
        <p:spPr bwMode="auto">
          <a:xfrm>
            <a:off x="152400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i-FI" sz="2000" b="1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altLang="fi-FI" sz="20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i-FI" sz="1800">
              <a:latin typeface="Arial" panose="020B0604020202020204" pitchFamily="34" charset="0"/>
            </a:endParaRPr>
          </a:p>
        </p:txBody>
      </p:sp>
      <p:sp>
        <p:nvSpPr>
          <p:cNvPr id="67608" name="Rectangle 1055"/>
          <p:cNvSpPr>
            <a:spLocks noChangeArrowheads="1"/>
          </p:cNvSpPr>
          <p:nvPr/>
        </p:nvSpPr>
        <p:spPr bwMode="auto">
          <a:xfrm>
            <a:off x="152400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i-FI" sz="100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altLang="fi-FI" sz="12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i-FI" sz="1800">
              <a:latin typeface="Arial" panose="020B0604020202020204" pitchFamily="34" charset="0"/>
            </a:endParaRPr>
          </a:p>
        </p:txBody>
      </p:sp>
      <p:sp>
        <p:nvSpPr>
          <p:cNvPr id="67609" name="Rectangle 1061"/>
          <p:cNvSpPr>
            <a:spLocks noChangeArrowheads="1"/>
          </p:cNvSpPr>
          <p:nvPr/>
        </p:nvSpPr>
        <p:spPr bwMode="auto">
          <a:xfrm>
            <a:off x="152400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i-FI" sz="100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altLang="fi-FI" sz="12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i-FI" sz="1800">
              <a:latin typeface="Arial" panose="020B0604020202020204" pitchFamily="34" charset="0"/>
            </a:endParaRPr>
          </a:p>
        </p:txBody>
      </p:sp>
      <p:sp>
        <p:nvSpPr>
          <p:cNvPr id="67610" name="Rectangle 1063"/>
          <p:cNvSpPr>
            <a:spLocks noChangeArrowheads="1"/>
          </p:cNvSpPr>
          <p:nvPr/>
        </p:nvSpPr>
        <p:spPr bwMode="auto">
          <a:xfrm>
            <a:off x="152400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i-FI" sz="1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		</a:t>
            </a:r>
            <a:endParaRPr lang="en-US" altLang="fi-FI" sz="12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i-FI" sz="1800" dirty="0">
              <a:latin typeface="Arial" panose="020B0604020202020204" pitchFamily="34" charset="0"/>
            </a:endParaRPr>
          </a:p>
        </p:txBody>
      </p:sp>
      <p:sp>
        <p:nvSpPr>
          <p:cNvPr id="67611" name="Rectangle 1066"/>
          <p:cNvSpPr>
            <a:spLocks noChangeArrowheads="1"/>
          </p:cNvSpPr>
          <p:nvPr/>
        </p:nvSpPr>
        <p:spPr bwMode="auto">
          <a:xfrm>
            <a:off x="152400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i-FI" sz="1000">
                <a:solidFill>
                  <a:schemeClr val="accent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altLang="fi-FI" sz="12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i-FI" sz="1800">
              <a:latin typeface="Arial" panose="020B0604020202020204" pitchFamily="34" charset="0"/>
            </a:endParaRPr>
          </a:p>
        </p:txBody>
      </p:sp>
      <p:sp>
        <p:nvSpPr>
          <p:cNvPr id="67612" name="Text Box 1067"/>
          <p:cNvSpPr txBox="1">
            <a:spLocks noChangeArrowheads="1"/>
          </p:cNvSpPr>
          <p:nvPr/>
        </p:nvSpPr>
        <p:spPr bwMode="auto">
          <a:xfrm>
            <a:off x="3679825" y="2813050"/>
            <a:ext cx="136683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400" b="1">
                <a:latin typeface="Arial" panose="020B0604020202020204" pitchFamily="34" charset="0"/>
                <a:ea typeface="ヒラギノ角ゴ Pro W3" charset="-128"/>
              </a:rPr>
              <a:t>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400" b="1">
                <a:latin typeface="Arial" panose="020B0604020202020204" pitchFamily="34" charset="0"/>
                <a:ea typeface="ヒラギノ角ゴ Pro W3" charset="-128"/>
              </a:rPr>
              <a:t>Opetuksen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400" b="1">
                <a:latin typeface="Arial" panose="020B0604020202020204" pitchFamily="34" charset="0"/>
                <a:ea typeface="ヒラギノ角ゴ Pro W3" charset="-128"/>
              </a:rPr>
              <a:t>toteuttaminen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2800" b="1">
              <a:solidFill>
                <a:schemeClr val="accent2"/>
              </a:solidFill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67613" name="Text Box 1068"/>
          <p:cNvSpPr txBox="1">
            <a:spLocks noChangeArrowheads="1"/>
          </p:cNvSpPr>
          <p:nvPr/>
        </p:nvSpPr>
        <p:spPr bwMode="auto">
          <a:xfrm>
            <a:off x="5372100" y="2005014"/>
            <a:ext cx="12573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400" b="1">
                <a:latin typeface="Arial" panose="020B0604020202020204" pitchFamily="34" charset="0"/>
                <a:ea typeface="ヒラギノ角ゴ Pro W3" charset="-128"/>
              </a:rPr>
              <a:t>II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400" b="1">
                <a:latin typeface="Arial" panose="020B0604020202020204" pitchFamily="34" charset="0"/>
                <a:ea typeface="ヒラギノ角ゴ Pro W3" charset="-128"/>
              </a:rPr>
              <a:t>  Opetuksen</a:t>
            </a:r>
            <a:r>
              <a:rPr lang="fi-FI" altLang="fi-FI" sz="1400">
                <a:latin typeface="Arial" panose="020B0604020202020204" pitchFamily="34" charset="0"/>
                <a:ea typeface="ヒラギノ角ゴ Pro W3" charset="-128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400" b="1">
                <a:latin typeface="Arial" panose="020B0604020202020204" pitchFamily="34" charset="0"/>
                <a:ea typeface="ヒラギノ角ゴ Pro W3" charset="-128"/>
              </a:rPr>
              <a:t>sisällöt</a:t>
            </a:r>
          </a:p>
        </p:txBody>
      </p:sp>
      <p:sp>
        <p:nvSpPr>
          <p:cNvPr id="67614" name="Text Box 1069"/>
          <p:cNvSpPr txBox="1">
            <a:spLocks noChangeArrowheads="1"/>
          </p:cNvSpPr>
          <p:nvPr/>
        </p:nvSpPr>
        <p:spPr bwMode="auto">
          <a:xfrm>
            <a:off x="7273925" y="2889250"/>
            <a:ext cx="10493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400" b="1">
                <a:latin typeface="Arial" panose="020B0604020202020204" pitchFamily="34" charset="0"/>
                <a:ea typeface="ヒラギノ角ゴ Pro W3" charset="-128"/>
              </a:rPr>
              <a:t>III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400" b="1">
                <a:latin typeface="Arial" panose="020B0604020202020204" pitchFamily="34" charset="0"/>
                <a:ea typeface="ヒラギノ角ゴ Pro W3" charset="-128"/>
              </a:rPr>
              <a:t>Opiskelun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400" b="1">
                <a:latin typeface="Arial" panose="020B0604020202020204" pitchFamily="34" charset="0"/>
                <a:ea typeface="ヒラギノ角ゴ Pro W3" charset="-128"/>
              </a:rPr>
              <a:t> tuki</a:t>
            </a:r>
          </a:p>
        </p:txBody>
      </p:sp>
      <p:sp>
        <p:nvSpPr>
          <p:cNvPr id="67615" name="Text Box 1070"/>
          <p:cNvSpPr txBox="1">
            <a:spLocks noChangeArrowheads="1"/>
          </p:cNvSpPr>
          <p:nvPr/>
        </p:nvSpPr>
        <p:spPr bwMode="auto">
          <a:xfrm>
            <a:off x="2713039" y="6051550"/>
            <a:ext cx="4560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400">
                <a:latin typeface="Arial" panose="020B0604020202020204" pitchFamily="34" charset="0"/>
                <a:ea typeface="ヒラギノ角ゴ Pro W3" charset="-128"/>
              </a:rPr>
              <a:t>Terveyteen ja hyvinvointiin vaikuttavia tekijöitä koulussa</a:t>
            </a:r>
          </a:p>
        </p:txBody>
      </p:sp>
    </p:spTree>
    <p:extLst>
      <p:ext uri="{BB962C8B-B14F-4D97-AF65-F5344CB8AC3E}">
        <p14:creationId xmlns:p14="http://schemas.microsoft.com/office/powerpoint/2010/main" val="37745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Hyvinvointitalous</a:t>
            </a:r>
            <a:r>
              <a:rPr lang="fi-FI" dirty="0"/>
              <a:t> (1/2)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95300" y="1938528"/>
            <a:ext cx="11195130" cy="4019360"/>
          </a:xfrm>
        </p:spPr>
        <p:txBody>
          <a:bodyPr>
            <a:normAutofit fontScale="92500"/>
          </a:bodyPr>
          <a:lstStyle/>
          <a:p>
            <a:r>
              <a:rPr lang="fi-FI" dirty="0"/>
              <a:t>Hyvinvointitalous on yhteiskunnan alue, jossa toimitaan </a:t>
            </a:r>
            <a:r>
              <a:rPr lang="fi-FI" b="1" dirty="0"/>
              <a:t>hyvinvoinnin lisäämisen ja hyvän elämän edellytysten </a:t>
            </a:r>
            <a:r>
              <a:rPr lang="fi-FI" dirty="0"/>
              <a:t>vahvistamisen lähtökohdista. </a:t>
            </a:r>
          </a:p>
          <a:p>
            <a:r>
              <a:rPr lang="fi-FI" dirty="0"/>
              <a:t>Hyvinvointitalouden </a:t>
            </a:r>
            <a:r>
              <a:rPr lang="fi-FI" b="1" dirty="0"/>
              <a:t>päämäärä</a:t>
            </a:r>
            <a:r>
              <a:rPr lang="fi-FI" dirty="0"/>
              <a:t> on yhdessä tehty hyvä elämä kaikille.</a:t>
            </a:r>
            <a:endParaRPr lang="fi-FI" dirty="0">
              <a:solidFill>
                <a:srgbClr val="FF0000"/>
              </a:solidFill>
            </a:endParaRPr>
          </a:p>
          <a:p>
            <a:r>
              <a:rPr lang="fi-FI" dirty="0"/>
              <a:t>Hyvinvointitaloudessa </a:t>
            </a:r>
            <a:r>
              <a:rPr lang="fi-FI" b="1" dirty="0"/>
              <a:t>tuotetaan</a:t>
            </a:r>
            <a:r>
              <a:rPr lang="fi-FI" dirty="0"/>
              <a:t> ja </a:t>
            </a:r>
            <a:r>
              <a:rPr lang="fi-FI" b="1" dirty="0"/>
              <a:t>jaetaan</a:t>
            </a:r>
            <a:r>
              <a:rPr lang="fi-FI" dirty="0"/>
              <a:t> hyvinvointia sekä </a:t>
            </a:r>
            <a:r>
              <a:rPr lang="fi-FI" b="1" dirty="0"/>
              <a:t>investoidaan</a:t>
            </a:r>
            <a:r>
              <a:rPr lang="fi-FI" dirty="0"/>
              <a:t> hyvinvointiin. </a:t>
            </a:r>
            <a:endParaRPr lang="fi-FI" dirty="0">
              <a:solidFill>
                <a:srgbClr val="FF0000"/>
              </a:solidFill>
            </a:endParaRPr>
          </a:p>
          <a:p>
            <a:r>
              <a:rPr lang="fi-FI" dirty="0"/>
              <a:t>ETK- ajattelu ja hyvinvointilähtöinen edistävä sekä ehkäisevä toiminta osana koulutyötä on </a:t>
            </a:r>
            <a:r>
              <a:rPr lang="fi-FI" b="1" dirty="0"/>
              <a:t>hyvinvointi-investointi </a:t>
            </a:r>
            <a:r>
              <a:rPr lang="fi-FI" dirty="0"/>
              <a:t>(osa hyvinvointitaloutta)</a:t>
            </a:r>
          </a:p>
          <a:p>
            <a:pPr marL="0" indent="0">
              <a:buNone/>
            </a:pPr>
            <a:r>
              <a:rPr lang="fi-FI" dirty="0"/>
              <a:t> 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5039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Hyvinvointitalous</a:t>
            </a:r>
            <a:r>
              <a:rPr lang="fi-FI" dirty="0"/>
              <a:t> (2/2)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95300" y="1690688"/>
            <a:ext cx="11195130" cy="4649152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Millainen </a:t>
            </a:r>
            <a:r>
              <a:rPr lang="fi-FI" b="1" dirty="0"/>
              <a:t>hyvinvointi-investointi</a:t>
            </a:r>
            <a:r>
              <a:rPr lang="fi-FI" dirty="0"/>
              <a:t>?</a:t>
            </a:r>
          </a:p>
          <a:p>
            <a:pPr lvl="1"/>
            <a:r>
              <a:rPr lang="fi-FI" b="1" dirty="0"/>
              <a:t>Strateginen hyvinvointi-investointi</a:t>
            </a:r>
            <a:r>
              <a:rPr lang="fi-FI" dirty="0"/>
              <a:t>, joka muuttaa toimintamalleja ja koulutyön rakenteita mahdollistaen hyvinvoinnin suotuisan kehittymisen sekä yhteisö- että yksilötasolla – esimerkiksi oppimisympäristön muutos</a:t>
            </a:r>
          </a:p>
          <a:p>
            <a:pPr lvl="1"/>
            <a:r>
              <a:rPr lang="fi-FI" b="1" dirty="0"/>
              <a:t>Operatiivinen hyvinvointi-investointi, </a:t>
            </a:r>
            <a:r>
              <a:rPr lang="fi-FI" dirty="0"/>
              <a:t>joka kohdistuu suoraan yksilöön, toistuu jatkuvasti ja on osa koulutyötä käytännön tasolla – esimerkiksi käynti koulukuraattorin luona</a:t>
            </a:r>
            <a:endParaRPr lang="fi-FI" b="1" dirty="0"/>
          </a:p>
          <a:p>
            <a:r>
              <a:rPr lang="fi-FI" dirty="0"/>
              <a:t>Keskeistä</a:t>
            </a:r>
          </a:p>
          <a:p>
            <a:pPr lvl="1"/>
            <a:r>
              <a:rPr lang="fi-FI" dirty="0"/>
              <a:t>Oikeanlaiset ja oikea-aikaiset ”korjaukset” rakenteisiin</a:t>
            </a:r>
          </a:p>
          <a:p>
            <a:pPr lvl="1"/>
            <a:r>
              <a:rPr lang="fi-FI" dirty="0"/>
              <a:t>Riittävät ja oikea-aikaiset lasten, nuorten ja vanhempien aitoihin tarpeisiin vastaavat toimenpiteet yksilötasolla</a:t>
            </a:r>
          </a:p>
          <a:p>
            <a:pPr lvl="1"/>
            <a:r>
              <a:rPr lang="fi-FI" dirty="0"/>
              <a:t>Puuttumalla varhain ja luomalla kannattelevat </a:t>
            </a:r>
            <a:r>
              <a:rPr lang="fi-FI" dirty="0" smtClean="0"/>
              <a:t>rakenteet, jolloin </a:t>
            </a:r>
            <a:r>
              <a:rPr lang="fi-FI" dirty="0"/>
              <a:t>korjaavien palveluiden ja interventioiden tarve vähenee </a:t>
            </a:r>
            <a:r>
              <a:rPr lang="fi-FI" dirty="0">
                <a:sym typeface="Wingdings" panose="05000000000000000000" pitchFamily="2" charset="2"/>
              </a:rPr>
              <a:t> hyvinvointituloksista kustannus-vaikuttavuuteen</a:t>
            </a:r>
            <a:endParaRPr lang="fi-FI" dirty="0"/>
          </a:p>
          <a:p>
            <a:pPr marL="0" indent="0">
              <a:buNone/>
            </a:pPr>
            <a:r>
              <a:rPr lang="fi-FI" dirty="0"/>
              <a:t> 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109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HSAr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588MkN8rKWX6Vb1mJhInybDjhhwRWd4ZuPLaVG2jK8GtmaSO4A3Z34GCeayqaTA5y/AMn+2Dgiq06gR5wM5q3q8cyT75gRzkmoZF3Qe+OK3g7pDKyN0PSrdkqm4j6sMEnPeqwT+IgggVatDskDHAwO9aSQiy6qC2wFZG+6MdqjMbbQ+0ZDbevNLLch5F25BA4ANXvD8kKXrC6CtG0bgq5wCSPU1MUZuXQzLss9yxkRUJUH5BharSqQ6AdMcVeuVUyrOp/dklQM9CKrzLyuOnarRe6Hou6MHADdBitKfTLu30CPVmSN7R5zAcSDergZ5XqBjvWfY7VkQncQPan3EryAozOAW3eXnjJ7/lSkF7IesgSNXKsRnPArQ1W4k1S6a+gtRbxMUVw0hdsgAcZJPasguoYLn5B19q1rC3eJEmkik2ygiPC8t7isptJX6kLQo3Wlz2luL+Up5U7Y4bJBz3qXToWEYVpFXeclh1wO3tVvUIo7u1jik82CZTuCyA7cd8dqSVlVEihlJwvzBh3PXFZuo5LUdyhMYWu2ZfMZSCTv9farVlFIvlC8WXZJkxkc5pL2ACJXjdGZR8xxV2wSS3gjkuCs8RQkL18vHOT+VNvTQl6kcElpb3Ci8YxPk/OD0I6DjpUPnRMZpFJEO7I3uSzCsnU7kXF+yswlJPyuveomG6IQsWZEOQD1FHsuo7DtWiMs4YLIykHaWA2n6EVmQwnzwkoKp/eAyVHqB3qyGkUGLc/lcttzwDT1VAFY8qAOe4rZaINGOWCSEFJc5wCp74pbVZJJ0jCs7u2EA9afPJ5h3hsrjGQBwKmtVlMYntH3SRMG3gH5fTms5eY9BTFdhJFj5GCT6gDkitHTkVI2jdvPkcjcAOCCOxqeyvri3vY51g3yxhzIWH3tw5BB+tM0u5S4n2zwLbE8IwU7Sc9CK5ajurbgUdTnuJka4RCsCsVOMYRgMAD8Kp2sLNteJiJFXfuzzWrqEEW825iIkJ3PgFQCOOVJ4zVg2EJ0fdHbyZicSK543IeCp+h6HvmiLTQWMmK4hgnjhU7kY5csOd2Ox+ta9s0l1CXUxptJJMjYyPeql9pyzSQX1r5flOwiKdAjHnB7/jWlbpDapG2xRFt2MOcE885/GnNpq4E07yRQn7WUurIgKsqt/q+4IA5HP8AWntb/arcaXJqRXzG3W+45QKefl98/TrWbqcKRW3kLKJlYg7lOQO4xWYpkZkimnbgbY884FQoporTYuat4f1C2gE0lvMwx85ZcEEd/pT9OaZUeBvLVSnKKP5+ppIDJ9mktknmV9hH3yQ3qMHpTbFnt4kjYO0hYbsjBYegqru1mCRtaLP8kVveQBYSpCrhVwD1OfWm/wCjm5eSGaR4H+VY8DAx6+1JDNIW3vJsmXOI0HYjpWdE5t1ZQQZWY/Lj7n1qEtSlsXdPudlxK00qryNpyePTFaEPmQysWvcrIp5Gcgdq5u4uFyo3F8dhwKv6e0U52zSybIhnA71M1b3hxjc00uG8l5Zl4mHlqAByfU1BMGR5gzOCGGwBf9YT1z6DFZk8cl4zy28i53fuoN2Dx14Na+nSzxo6XqvJj5ScZxxjrTS6ktFOGSTA3QxPHu2kNkYzT9Un/dRiRVXdgKqscAevP5VUnmjW5d1bIZSRgHof4SPUVBO6yjzFLSFRgYY4A9hV2T1GXpJf9HdVOxjjBAGMY5pLBVaQFpvLdR8uR+g9abDJaSWaKW2yOQrY7Dnn61YtPsUS44lIXJc/wn6D+VJS0H0NiKO6aKV0kZJAWUN2H+7imaZp6pdZEkqhvlk388k9MDuTTNPvIYyqSHy4QGLkD73oeelVIpIV8zEqmWNjJGSBl+vHp/hipV9QWqL9xdwtcPbxxyXDrlnCqRsYYxjH5fhWI15Ot8XmVlSU5AWTjPQk5qxLrEksxceWHI+aXYATnsao+WXKlI2wAT8ozx61pGKW40kzRV45Jo4smSEMDIQ+Dn2I5OMVqmGOSytpPOHmNJs7DZ+PX35rI0i2JPmxupmwwEJ4LDHGM8H866PRH86d7O4t2t5TIWRRDjbxg4NZVGJ2WxRjvfsd/Mq3DbZQSrqclWJrdQxnT2upgrIGIZovmVW4x9QeaoX1tBbtHqKwZeReY8f3RnOO2cGq32dZ7bzoLl/9IkU7dm4KpyWyew4HFZ25kLlsWJm09JMKsjEYYKpAOc8YI6mo4tQg3MsMWIwwZlP8P9OtWLe2jgMEn2rzrZJfkdlO9eOh9BmoLzS7WGOW6E4UM4aRGfL89wDQmtmLWxeurKO8t5LiLeRIMFFI4PqM9s1zFvb3F1dxebA0KfcjbsGzxkn+lat5Hd2duqrNujwSAudp6dMVFD5rabcXG5I/JQ5PUliQAv5859K3pprZlqKZT1eK8FhHYrskxN5IEanClc5/E9etQXkLrpllwDglCHUBgfp1wc9aaqXEc0UnEbg+Zyxb9K6bVdXs9Ys44bjT0TUdiLDJEyrFFCmSV2jqxJJyTWm1hxaTsY1rpUcmlG6k8xJ9p2xbgoJyNp6Z6Z4qtHeyaZNNDD5q5+WQEja6+hGOn/163LWTTRpxk0+a5mlVGaVJxu3fNgBQDkAL1JrBvWjvikgQQltwZ2JCtjpg+w7UQm5N3HsVZDHIT5ZJLAdVAwe4+lU5FMc+0gZHXirKwOjY25yucDninRw+ZIWjXcccg8VvoiGaWkSK6bVnkVQfuHuK1YtW8xQuQxU/ePGfriqOkaLc3WlXF9GiNFDIsZRXxISwJBAPbg5rU0vw1qt3YXN9CoS3slBuHkjIWP23Yxk8cVzySb1BRbPR/hp8RPE1jqluulQvqFwzKHgVGczIBjbtHQDnBAr33R/FfiS/urTUW0q+SEwgXViYMSRMzYGB14GDk8HnFfI2mrq2jvbX9jPLp88zHE6PhtvYgA528Gus8PeOvHMdo8Q17U2tWcRs4c4b5idobBIJ5qF7vXQtRR9j3Fw4dVa3QxCMtIzsBtOMgYNcxY6x4aGs7odMeC7imEcsjRhFilfORnoT64rF+CFpdXmnXmoatdXNzOJgkfn3RmaNMcKeBg4PNdba+FdKt9cv72JDm/j/ANJhK/uyc8MPRq196WqEnFaG4k0VzC3kXCkHI3xsDg1JChjjVS7OQANzdT7mq1vptjbyCSG3SNgS3y8DJGCcdM1crZLuZhRRRTAxPGV5Da6Syy3DQGT5QVPJ9a5OysdNvbGMIkM8BHDKTnPfPvXX+LdFh1zSmtJJGidfmjkU/db/AAryb+0r7wvqM1jLbktnDxucDOOGGO1fFcTYStKaqp+7+R7uWyTpOEH71y9rOi6DbklIWY5wFVzgmrMlrb3GlG0jhjh8pQQU4Ib1zWMb37ZPHNMwDt91PetOAmWKSNtobPzAHivi58y3PoOV2V3qinD4yuIt2k6tPKzIMRvCgzKPQnPWuW8TeJnM8kLQTrbyIYyJpMscjB5FXvEmiGQluSRyCOtcrdzIjrFqibDjaZdvUe5rroRhJqW41ShB3gjhVupfD9w9m8aywSn9xcsc8f3WPYjp71MbmMtumZ5AcbkRsA/jW1r1nBDbSsksU9rtyxOCo9if6VkeGtNlvLkNJbCG1XomOWFfXUMxSpXktjknTtKxr6ct1qFqBDaiG1T+JVwpP17mtHxLqcnhT4cXi28YhuLgNGjIclnk43fl/KuisrS6njjWRRHCoGyMe1cd4+gOpeLvDfh1md45rzz5Vb+6n/6jXmvGPGVoxl8K1+7Uqp7lNtblTUrOSy8IWGlxjCQRqCO5kblj9cmn+FNJaG/gudTd5o0O5bVm+Vz23euPSu08Q6MLi28rHDSE/lXMxQyWOrJp93NtidQUdh09s1zLGznCSi7N3uXGnGNrnoFrfm4kSOAElmCmNshlz3DDqK62xZbXbCrBVUdzXnthqFjpM58mRbhlGQSflz9aTxD4qa5gEcLCOSQ7QiN8zH+grwJYeUpe6tDqmlPToenWXiXRJL3+zGvFe5JwVwcfTPSurt/ljwQevpXzLp6PaSiQMVZTkc969N0f4mfZbCOC9tzPKvG8HqKc8M09DzcZlz0dLU+CdLUvMEB2seMnpXRQQiIKS24gd65+wDK2VBJyM4rooozIo3ZwRwa/ZK+jTPkkivqarLGd4JX1HUVip9w55Iravo/LtXLE5CnGKxYt27Dde9VQtYOoxVYqMjOQc4qzbjLY25yv5VEx2jbkg57VJbOyLK3dk2jI966b6GUnrYSRU9APTHekibaR05yPm55qTynkt1YrkfdG0VA/ykZzmpuiGLKQsm3owPNOkXp8pPHao5DulUhccZJ9TVgblKyLzzVbFw2Jbc/Z7TzwAccfMetRRfaLvzbiFFAjG5yx6D+tWNRjxaQR45Y5psAVIfLZioYc+9S3pcJbkQVG+d8kAjIHf2zW5DcW32AxmdlERGyMn5hnrgdqxJGjRAQ2Ru7VrNY5WOVoWIKqWKjj86wqarUQzUPLmKyxPI3AAVuOfapp2eSQQi2EB2ruGMnHeoNQjuo2+0rbmCAEDLcgH6VSubq7BaRpnZiMHHy8fhUqNxJWL0lp5iMRiEByOW4X0zVXVpL60IjZ4ykyD7vIYetV727kmWNC5GVAb0JHQ49aR41kwGZXZBjch4P51STTQFVRJHbLJu3R+ZtPI4bGeB1/GlYSNvlBQjjKngmpWmTadobg56cVXtpWa42SKcseD/jWzYOwWqM7HbG5XuSOn41MFjSOQSKBgfK3v7ir1nM0k6B1JhDZJRsZ9qpax5kdxII1DISQDWak3KwWSIobZfKbEbszj5CnQH3HenaXM1sJFYlY5UKuM8H2NED3EMCSQsynIwVPINX762t7q3iltVIfHzAdz9KpsSRDb38+2YTbmVh94HkEdM+oI4rRKfatGQWCtLL5u2WE/dbI4I9Mc1lRLJb3H7xQcAqVPRhituw1OG3MbNbu9uVCsqHDKfUGsZq+xWxFqsmoXDKl1HJHHAmIfMHzsvcE9/arlppcl9bW8lrdyW2xijtJnZtPII79eCPXFI2pWy293HNCJyT/AKNKylsg/wAJBPSqD6k9pAzW6rA90pV4gMoB6gdiKyhFvoMhK3DSOctG6yEt8p6063W8mnO+4ZYhyADwD/jVcXFxdHc1wzlQAfXj1NWLdWj2+X0IO9t3f+tVaw7CX/mbDskARBgex96yv3qzH5lJHcVt3TL5LLCh8tsbgTkbh3qk0EUoYpkSH73PFEXYrcZ++VhMz8EcVZa8km3IW2ptABHXApLuBCiLA0zsFBKlenHWooo1Vlef5QOoXk/lSutwsWmkVWWNXbPl84GDj3NVZpeFVFyo9DWrYafe3OyWJQyN8qjocHjkVFPpq2+oG3dWDIcFMd/ekmi4t6kOn6eC3nCMui4YjHbvUskxjufJtUIQqc7l6/WpEdlcF28oRt1jPC+nPoaYlx9pluGaPaVBYkH19KaVyOa+xFJNNawDzS3lSPldgx8w46/lVua+eG7dgCJkwjoz8MSOCpHFZ+pzNDaJAqo8LAEtkknuQPSshXuF+SFikJbIDHmmopi6nZ74Ly5Z1UW7SE7gw3AHHHPp79aLKxzI8ca4lbkoAASVHOOxzTnhdfBlrqEj48u7EO0MoPIJHHU9O9Vrm/RbmGRJh8pA8lV6cf15qHGXQqSEubCxupvMJeIr/rCoHP8AhUMkJtwFG3ygSEYdSKsalavKpktpJP43cZOCeTg1Vsnijsx58zA7txQgEZ/pQtVe5JY0i+Vr0QSlQm8ZYrkkehqC9Ufa5FQABGIBHIHvUdlHGzyGB1ceZ948ZHXpUs/CsHLHJAGB69qvRMYy3kiikEMkUczvjaGJABPfg1t+H71oIZIWUOxVoxHjGCTyTngjGeK5sbg/nFeAcCrg1Sb7Hu8qNirL+9JORjt+P9KJxutCrWRvyi2juy8MnksU3xAtjj0Of1q7cPLLEu6SOPA+Uqx3KTzgHuPcetcxC095H9onnOFcKqYGAGPr1rWhuR9rFvLcTrGq+XhWGdvGMfX0rCUGHJbc6Wy8m7jSX7EZE2+UiyYJZ8Y+meOa5W9tL2G5kaBZooUdig3EBAB0OfY8V0ek/YonkKXD/aCCB5g2jf6kdjwfbmh9TWF1gHJQruznOPQE9azi3FuwkzJ0JbyR9yRNOyDJhVcsydOB+FMOpWcN0s3liQ7vuHgKOwwenet+K+sLe883S2lWPkyyN1OfTHTmoPEWiafeSJqSv5avHtIUYXd/eNOUo82o+ZGQ98Jth8piCGxg52jsDVxo2QQyWMiSW4bzHQY3cdc46j2qoLSVQv2e4gnjUYj8xwGz74461ei00nTpRK0xl274zGAFU91xVNxsT5EUNvbzTTRzTqHkB8tnyAgHbtk9qhvNOhhugA3mhVASQjKEY6f59asWupLHbGOS3WSbIYMB9055KnsSK0Yri31C1hjmWHzIv9SjdMEc8flScpplNpPUzxcSWsJjWSKKKTJYeSpyfYkZHXpSXusT6lo9tpV/cM1pZMWtkVQFjJ4OF96w5GUyuFYlQ5wpPSpQkLS/O5jUjoBnmt4rQGux0Phzw9LrUt1b2WYLeCDc8xILAngA9M5b8q5o20ltdy27qxnicR9cLuzjk9hWz4f13+y5Gla2eW5TDQyiQq0bDoSB1HqDWp8RfFr+KLbTtR1C3tU1O3HkzzQwBBcL1VnA4ZuPStIqwrpooXvhrxbZ6edUOiX409Tg3Kws8RGeu4cYzxXQeGPDXjDxA0y6HY6jcIAGu4wjIqYGc5Py89h14rvf+Fs6neeC9IstKuoTEbN7fU9Pgs8GIAjEgxksGzyFx0NUvCNx4yvPEX9oaRdtZPGI57WxmWVkuY/urkd1AwSW6Zp6FKKfQ7X4aaX8NL7w7qbx2N/fXFom+/j1KL945J5ROeCCpwRXXaPp3gXxP4e0m30Sye1itZnuBZzs0YbAPyyHnjOCMEkVxVnceKdYvtW0fX7HSdJ8wpPJcG4MCWwUYICrguTkn05r3DQNPil0K0srhIbuCOBPKmCkB146d+38qlRTdiuZrqWdL05dN0mWSxsI4LuRAWiRwQzqMDLd+Mc1esWuo7MS6i0aSbdzhTlU9RnjP5U67aa2tT9jt/NkGFRN21R7n2FRqLyUSJcJAY842gH5lx6mr2sjPfVmHrltrd8ReWGoK0cC7ltkwqSPz/Gc5x+Wa3NFeRtPgMlw10WXPnEAbvy4qW0imi/dnYIU4QdWIx3p1zDM0bC3mELYAUlAwH4URi73YOV9Ceio4fMwVkxkYAYfxcdcdqkrQkbIquhRhlWGCPUV89fE7SbnQ/FJt1kmlimAkt3kYt8p425PpX0PWN4n8NaX4it0j1GFi0efKlRtrpn0P9K48dhViaTh1OzA4r6vUu9meOaRxaDGHZRjcBzVy3kaCdojkPkE1uL8OfEGmmcaXqtjcxuuE+0oyMh9eMjNcZqPw7+IDXkyRxeYWPMyXQCv9CSDXxNbh/FObTWh9HSzChJfEdJcXEcce6YqPqeK4rxbqmjRxFWUXEzcRwpyzn+n1rnPiF4M8T+FNHgu9SnEf2qVo1SOYu4AGckjgVQ8J2C/bluLks5PGXJJH51yTyd4X3qj17HRHFRmrw2L2n6D5zia6RRzuSBT+7Q/Tufc10NlYrCy7Iq2bOzG0ELx2q/b2G9wvT0Ud64quIb3G9SW2tlWESZ4215jocR1n4+XMjZZNKsyPYEjH/sxr114TDZ5OUCDnIry79n+3e+1vxZ4gYZ8+78lCfTczH+Yq8HPlo16vZWXzdjGs7uEe7/I9CuLRWbbjPYcdyawNe0OK5unkkjBCkL09BXcJb/6QpPOMsfrVfUbbbaSNjnaT+JryY1pKWh1KSPB7nSbpZndJpdu47fmPSsmPU5NPvfLuQzpG3+sHX8fWvZG0VGtxlME+1ec634fb7VJlMDJ7V7uHxMKnuz2Iaa+EvWF5FqyhrEh1PXac4rct9LURDe3Nedjw3qFrL51pLcW5P8AFE5X+VS+d4uhJRdUlKjpvUE/nVvCxk/3c18y1VnbVHgemymOVjg4IxjNWm1LyZNqk8evas+ElZKmjjMrFo2VW6EGv0ypFN6nwd2Sz3omVwWJLVVjH7wMGznGadJbspLZXHfHSmIhjnI3ZHXIFVTS2QXJ5lZZ4+OoOB71P9m27jIxDf3RzTkK7FZ03k9COMVKw3EPG2SR8u7p+NU30IktRu2RLdRGW+909DUd3HJtXftJHOe4qVjNEquzc+vqaajNdyCMOF+U9emahOzFe5m7i05Ocjpg1pW0e4qGyckYH071HHa23mLGbrDE8scYrTs0hzLGpJIGAw5GKrnRpAyLqRpL5ychQQoUeg71t7YJNOWIqEdOvPAyKyJo2+0yNkY3E0kt4+wxtkL/ACqamqVgcrCXkJSQmNtyk/xUtte3EcgVTJs+6xByB7Y6VCGCJtlHyscrg81Zt59oWJY/vEMBwelJkImnuL/UIykSlogTntn61AbW4bdH97aMttqw1wYnDLwSeVxwajjfde+Y8uxcg5U9fQVnqhp6jYlijPzKysAQdw61MkgA3L5eGGMKO3vU16/mY8xDtLAtzzj2FUZ0xIJEwFY8lTiktRySGjyVlCsoC/xAd/SkltrdmIWQc52jOPwpYIVmMm4sNvOG7Cm3aJG42tuym4Y6D601JXsKyLFuZIoREqoSpOGA657e9Qy2v2qVlZlRipb5uAfQfjRatMwMsal9g5APSnyMs6G5YMGcAFeoxTvqF9C5HBbiOP7KCFfruXjNLGsMTAyggb8DJwKZYCSWydVmAaJC6KTyR6VCFV2TyyZBgNtNAot6liZlZjOseV7bhyaTS9zTtHDII9y7hngN9DTrfzgDDLkxMR90ZJ/+tUBvLYCWGMFjC+1JF6bfT/PpUtNqwWZNfXUAt41gMm8k/Ky/KfXHtntVfxFLay3Ea2u1ljjAY4IO4j5lIPoe9QFvMbdyEgGF9T61AFcRq7Z+Zx/jVwpqJSLumQlECRvxt3O3ofT8quiOaCOGOREZGG5PnzjPXPv7VVWRUhV8KzSMePTHHJqe0Vh+8Kbi+eMZ4/xrOV22UyeCwkeWXYSY3Pzq3bFLLDZxqAEfccbR/OnEXSIiZYPnI5659adZFC7+e21FQk4GWH0qdRbE8dqnkTSxJtdl/d7Bxj3FPS3toIRfNAjEKoK9Tu7n0/Ciyl8sk2zRuBnGB8x575rTt5JI7YxOmwHcwj6Mreuf6VhOTRcVcr2z/v0Z2UebwQoxnvwO3an3UeVlVbfMhbIK/NVfUtTmCeV5CblJQkL8xOOCPUU3TbuVYGjlDNMo3BXJ5H0rPlmo8xqkk9yCW0dbdkkfLSghgOpNZOnxDybk71USLsUH+97VtySRq7yNLK0jFsAjCrn079qqXFu8atJHnZjhgQwya6KUn1MYqzsUYrMzwJHI37xePLIHTPepNUsPKNqfsuARhpEHB9BjtVgTOzvD8jIsZ8xx1BAPT15qa3vdtkRIm6EFeS3Rh6VbbWo5LqGs3unT6FDZrCI7iFh86sMNxyGAGc9OTWBFDJFMs68sDujYPgBgfWteW1jud6fudzuGBA+brVldPaKI/ZzEuAwaOU7ieO3pS57Ett7kENzJ5EqzMzSyDOSQQ+eMbfXPeqeoWsUVmrJIxlOA8bDBU85Ix1AIrUjgiht/3luWZX5VU+bP171GXttQCiaVV8lyCRHhlU+2ecUovUm5m2EjQwTSbuvB7FqjE0k1ynntIYdxJTJ446VdeylDLGijb94NuyCPUUq2ZmkO5WChS7EDnHTj8K1umzTQzNKOCQ5ZfmOM9qt2PkNA6zMHTJJ7c56+9WIbdVkEce4nvvOfpUM1v9nt5nZQm9sEjkdaG0ym9BYTD5KxCTc/GGAwCPrVuykLSzTTvk+WcH0OOCKz9OX5yNy7cjHPINaMZX7DIzH778/Qc0cpSSsS27TLEfOlZwSfvZJJPr7VfgghyiyMXZ0yVHBB9jVNZ4fkaNTsKYJz949zirmloZpELOTg8ADqPQmsdWSrLY1FjMcXlSq0WSC6nGFXseO/rUq6taNqMNqk5gmUnEzufL24zg9xzVK9STz4vM5VhwSclhnH86yLjTRfXJaydQ0YwwfguT3H8vwqI04v4hSSWpurPpgjLM6Yd2PKhsH+8fr6e1W7GSGa0mtrhUxIVKiQk8HvkHr1/lXHSGVAFeMrkZYMCPoalM8rSCaKZwBFhlxlQfXj603QTQuVvY1fEQezuBNbyItu5wqR44Hp+eazba+lTIXlSc8Hkf8A162dO1aQWDw3oyihViZVDKBnnIHJOeayfLZWkkCeVk7oyBxg5qoNpWZPKOnkjkO47AcAFm7mqkwAkVovmUnuelWTZrcYdWWSQHB2v29aetnHGo3ZyzYwnX8K0ukHkRwvHJIFljG8cZ7Gp5bRJYlAzwcZU9PrU/2dYJUzcSYIHy7Rlh9fWpZJbWAGRYQH3evzYqeZvYRr+DvEGr+Grgpp7QyyLIrggEyY7quOQGHXFem6x4u0DWLaLV1lvdF8TWtu1ugWMRwFGXG0kHcfcnPTpXj+laxHp98txBDGhUlsg8k/WrTajJqFybhoEVlPySZzj6jvTb0NISSPWPDvh7UdR0i6kvvEWnlNQ8tJRKFkKyqQFDFsMqMMcrxjrX0n8PLK0svDVslrci4+QLKyuxTevBC7skAYwBXxEv2+3twZLghJAA7gnn2Pt0rvvhb4o1bQfE9rKLzFmzAzRhzsb/69Ebxd2Du9LH2FxRXhep/EzU7jWVu1QLZ28paOKJsMyds9s1vaZ8YbW4keK60qa3IDbW3bsn+EEfzraM0yHFo9WozXkN/8YJkjQwaWi/IRIWfJDeoHp7GuNvvHN/qN39oa+uFYsrYD4XcPYUc/YLH0hSO6oPmYL25NfOUHjnWbUsttqE4kY5xvzn65ra1L4uX0VnaQQ2cLzRndO8w3Bz7DtQp3HynulFYvgzX4fEfhyDVo1WPflZFznYw6isfxD8RdE0LUHs7wPIw6NAQ4z6H0NPmQrM7KkIrzRPjFoJucG2ufI6ZwN4P0qrc/GXTY5ZGj06d4D8qNvAYH1I/KhzQ+VnH/ALQ3iN9Y16Lw5YgtBYEvIR/HNjp+A4+pNeb2+rrblVk2o+OVJwfyrUXXEkvHu7q1ld2kZjIFzkk5NaJufCGtJ5d8qB+gJXDA18NmOMlUrNyi7H1mGowp01G4/QfFzrGsM4UjPynsR/jXXaZqWm3kiMk3lXAPyjdgk+1cbbeHvDkfA1UqnO0MvT8a0bXw3obqJP7bWRs8DfivBrqjK7V0dMU11O78UXxh8LahcvlHitZH6dwhNcj+zZZLD8M4blsbrq6llYn67f6VS8U3klj4H1uzOpC4xZS+WTJuOCuMVJ8Db2Gb4b6RbJfCJgjjaHwc726UKk44Ceu8l+CZzTjeqors/wBD0Sa6hgdsMZDnsKp3GoR3R8tl8tB1JNZl7pviBpD5dw8sZ6Fwp4/Cs278Pa9McmRvoOleZFU+rOtU1vc3bye3S3Pkujt/CM1iy6dHK4kuNgDc4Heq0HhjxIsocXFpB3zIST+Wa0LTw71/tfWpJif4YW2L9BjnH41V4x2Zencz9QGlWoIuJokJ6IOWP0A5rndT0uTUrgXFrpeqrGFCgqqqD74P1r0S2tfD+mgta28CN3fGWP1J5p0mtWqtwpI9RVQrSWyBS8j4ChQlwoOM9zT/ALOd25n+tPjV1k3r0q+m14vmXgjvX7RLc+FuisqusRjTox4xUFzbzWtztlCjK54ORV2SONiNrED2pGaKSXdJKxK/KN4zxRF8pL0ZFbndFuzytLEhUDbJuLcEH0qzdKqkzBMZwBt7n6U2aEmJdrKSRuOBytNyuS32IboFoslQV9M9PeiAWP2Z/P3+d0XaOgpFLdGkC45Aao7jdvX5CsjdPQ012JSNOayctF5bq52jDFcBhjpirLWqWkXzRsshX+E/KP8A61RQTJNbQSXN0Yc/KWK8EjtT557WQSqJGZSOCQefpWKvexpT1ZjXgP2x9w8vC5IHTpUEyNKPMWIhTyrHODipdQBlumbcTgBSDUJaTKq7FYwCQp6Vo3oKeg60kV4vLlwGVgVyOue1TwWn72SR5NrDlVPHPtTrdoliZJ1VUbhXAyR70+IQs7w3Ep4I8t/1zisnIzvfYVZGiVDJtMncMO1WwYJyJ/IUYHUeveq11alpxE7ptPIbk4X1qSNFsmw2W6heDj8Km6Gl5kl20k0IATKdS+ecdqzdrCXa65x2PWtq8hiWJHjYrwN68+lZt7sjgV237ZV3IO6HvmpUi+UrCWFZcE43cYzipDbhoGkj4AJ4ByR9fWq8ZjkkZmw4A5NTYXym2LsBBxycfWm2MfZq8blCQBICDt7jHrSb0jmCzF1hIC9Pl/CmgMJQu3KY/KoLydPKRepEmCM8GnZt3Hy6GmGjtgk1vuJ67sdfwqxbPCBEyxMAcsQgAx7VWuHW3ZQZUYNGOF/hPpTHuGKArIAUPTHBo6F8qjEfI2Lhv32QRkE9qq2ttHEJfO+ck5AHHNSyMv2ZmaMliP3ZHc+maSJboW8UjRKQSWIPUD0NOLdtGZdSKOFmnEZcZc7sZ4A960JIEkZIm2xuDlSRxjvn8arWtxGs3m+WQdp5B646U63umllaZlGxck7u/FW+Z2sMfFBDG+ydWZcnIBwans4GuImaKc258zCqQTx65+tRyXH2iNSIVXgL0JxjsDVi2Sd4ZDbybhFzkL05557YqGg3JnZ15kdwy4BVhk7vTFTRK7RyPCqySLw7Ljp3wD3qhO/noWlUwSIeWPG44z09e+asaW9u0Sv9pHmMOScjDGs5KyLjuJApguJZpfNSIoASE4HP3Tj+dbVrdrcqzHaZQp3AnDH3H0xWDbLqEF4UeSSRGPY5DehP5dKvo4a4SYMUuly0qqmTj3FZ1Fdl21si3bRRXdyWZvLdRuKnjAPQnNWprWLzPNlc7FO3G7k8evpzWPfXDGaLeBlo8kKMZB7VZ0uN9oW4uk8otlQfmOfQ+lQ4O17jjKKfLYh1KzVkNvDIcoGbGc0lhMi6e8LKHUoEcsBwO2K1IbO1MSABnBYEkN90fWs68ihEzyRrEr55CnO71pxmnoKrDlSZHbQ6ek26NQV4Dkg4/E+9WJNNtrbaY3ZgeQCMgH0I9KakMahWxJIufnUDg0+eZFWKNWJjXIPGcZPWr97uRzJxsWikamTyxkHlF2jsPft7VQiVJriaNJmxgvnnJB55/KkBu3yx3eWDwM4H4+h6U+1kUTbpokyD8xc/Lt9KnlZDRObbfFtVlcDDAM2N2f8APeqF3YqPJlQeXI4AKMMfN3JbvV2a3smlLRTyFAvG0YCjP+eaeywyWwt0mkdkfeMkBgP89RRGTTBIot5SqsMgKktyccHg9cVLpryZ2lWDbwqr1NS3MM7xvF5W59wCs3OwcDJNN+zHykhkfa4IO8AEdeTVO1mXG19RLVDdzXBYcqzFm2YCKDxVK4tdz30TbZQoVi6nI6dq3bWBY7WQfadxBJchMYHrx29qo3dq8X25cHfJyMYGQSPSnF+95G0uSMdDDi80TytIB5h5Nar2032OzjkyAQX4GM56ZNQLC8t68rthnnVD0xwP/rV0N1AG/c/MgU4QoMgZA/8Ar1dSfKrk814mFpsLLO0n2fKc/Kx6en1rY02NmuVSFRltpUr905/lVKxMlm00cqjco2KTwSueDg1p2zGFleO48glg3Jwf8O9Y8zvcUbDbiOcXElvJays7OdjgHaQDyff6VLc6ddSGS/jKb1VQFA2F165HuOmOKna9kkABLvlyq5HAHt6mrcUscc0c1w80Skdc4Bzx+lZSqTQ7Ju7MXVLdrmwVooHCqd7lnzkYHGT+g+tZWnnyfMZAcEDAx7//AFq6vU2WOzihtIY5pXcrlmJUgfXjP61zckMsYaKUFWXqoHI/GuilNyWpN+XVEYX97vVioPzBVPHPtUxZVC7pFdem1wGI/wDrVAFaNQilgMZPTrTouq59+QathvqPWG4SYLGgK55O3BHP61aijmSRwV+cH5Tu+Uf1zUDQFmXy5iVxxubp/wDWp8cN0y5LxR8bVbOWPsBSaM2tdCU+fLaxqskUaoTyc5H4VhSrKJSnmF8+veumvUhFgIo4mFyw+fzD8xOe3tVbw7psNx9rlvFdmJCpx0Pf+lOPctQaM/S4cyDzVV0PUN0+lb9vsjCw20a9RiOJSxYmlYJaxLPewBliJWM7OP8A9Z960LTWII28qwtYw5UNJKybXz3xj2xWTk36BsaECy+T5d8vkGM7QhXk57mrumfuL6P721ecsM5qjY3qzQSNcurKxOPVvrmrFtcRq2UZdmO75x7VdOTuU12NsXAAbc6qjHoKs6ddxtIRkcDuc1zhuCyjcygg4wOakt5mE/yqeegFbclkQm7G9POEeRW3AYOG7GsxJ2SUFcsp6nH9KfJJK1qyctH3GeR+NFhJ5fkylCSG4zzx61VPS5XLd6kouGN5GxJXIOGrRiggeFmmk81m5DKaqaqyyRhkVT+nHeoxMyQjI2gjlQKh3aFazOn8O+LtW0nSL/QbcM1ncA/KchkPHzKR3OK525vHuGPnFn+b+I802K5xHu2lm/Wqt4sqT+asbsr8/Q0orUHexPf3EaWpVcA9iRyR9ao+ZI0IYSYX0z1qO4tbu5tYpI0yHPBB6Dpz6VFc2Vxa2jSS/dRS5OfStFyrS4ck73sdFa6fZ3cQk8+7QAYI6DPsaZf6HZ+XvjvArekjrXjeoaxd3c8hkunGTwu44X2A6CsuRsErvLE8k5rw5ZDNzclUt8j1o5mkkuU9hMd1a5WK4DKOnzgj+dNW7vR90c+obrXi7MxGFZgAemahklmiO5ZpFA9GIpvIf7/4Ff2q/wCU9uuxfXlpNbSRgxzRlG57EYNY+nXup+BdAm8tkvIon3RxTLgfMRkE15at7dowVbycZ6YkNJdX17PHsnu7iZP7ryEj2ojkjS5JSTj1ViZZlF68up7z4a+K9vdWPnzW4sSpw0YucY9xnHFakHxk0eTcv25xtJB3y/yr5pVGIySScYxUgjABODk1nPhbCSk3sTHNqqS0PpKX4saI4ydRjH1kqjc/Fbw+M51CSQ+kaE18/RxoSOOatRIi84GaS4Xwqe7B5tWeyPX7z4vWanFnpV3OezSyhFP4cmufuvi54gadiljYQr2QqzH881xIKNEAuMjrikBhkGZCAw46V208gwMPsX9TGeYV5faMV7WeKQ/KGHYqcg0o3JndkE1bk8yCU28zBGTqCaguJWCHyyD7EV6y97c4nCJWLOpOOKl3Q7EdYysinJJ5U1HCgmQyHKAdfrTolOWDqNuOC3TNWomVkF7ctMCDH8nGCM4zTtJuLVspc+ZnOAwPA+tRQ3bKj2suNj8AqOhqu6pCCse8uBhznrScV8JDsat5ZNxNIw2suUIHUUmnW6yyiSUl8A7RmqsN4klsY55X44j9PpT7C6UXkMezbGM7wG/UGsnzK4tiSTeJLiBo2SIMOeygnkmtCSNGEawMswTqwGCPw702WaG5vitiH3kFZBKMhsdCKyzJdR3Lq4Ac8FlGMH0qFdm0LuzRYvY2WAzMpyowcD+frVC6EhW3/eEZ6j+7/wDWrTeaT7Dthb5s8/7VUrny2niYqI8YD4OcnuaV2hVlqM27bYruOU7cd/Wprf7NISWVEYJwW6E06xVTK5VXk3ZBJ7AVHcKrgbSRGDyAcHmkZ2sXrS4aUxRspU8JuK8EfWpL262q1vMpaRDgFemaZA0cdusaiRD90Z6H8atwJGkiwSoFiwHUg7jj1HrUNlQjzOxAfOmUK6ERuAR0J/8ArdKZqMcRtXiCbg8eMkdDmtiOPT5k2280ku4Z2nCkn1AqFLRY84cmDklGU8eoqLnV7GW5yZheGPzFjYOX5+X5Tin/ADrDuxt7gGt0PFE0oc4DkEKDwfpVeZbe73yM8ikEbYwnJFaKT6kxpXRTW1ZQs6sWjbGPTJqlqazTyQxqiBY8BiODk+tdHZ20ItpQJEWF+QhPzD1qOz0u6vLmQQ2csqZxlF+7Vxk73RbpWRzsxbzGiaPGeBgelTBpZDscHC8cDpXUnQllxz5Mo4YsMk1H/YLK0nlXEcp3cBuGz39qaqK1iHQkczdBU8qGSRvLfrg9KuxX4nslt3hDS5CA4weOB/8ArrVv/D8zxpGpiA2/M7Ho39Kqtp7LAI3ul82IAFkB2n2zj9aOaNjB0pLoUr9polSItkMuCSOVHcVJHas2msysuSQTlsH8PWpbyPy7cxM0c4lcKjqfmU9wa0reJXiECnIRhuRRkn6dqfN7tykrIy7e3uEt/tEjbofuuoYZ9iKfpc8qiSQCTYDkjtj3rXjtsQXG2VwuR94DlT6e9TT405Ra3EEUiyqBIIzwR6H0OKlVE76AlbcyY72KcP50whZyRjaWOcdfp2qe2tI4kUbo3GeWK5B9vaiKG1slaPyXlaU91GcA56npUkTWswbyZDuJyQ+B5f49x71EnfbY7MLGlf39xiJ5chWMSLEmQjLz78j6mr9tDE8SbrgiQqQ5Awce9Z+2VWaOPYQ3IO7gH+tPihuI42J2CUNlSwz161Eo3No0YuXupmttVrXEsSsq4Abj7vY598daqSJFEViUPKjgvggj3HT0ptpc+VJCbhd53fMoXjA9R6U7VdSiuCSINgjYshOQc46ce1ZxVtDnxMEtN2EdzdzGOJW8wMx6HJU+p9RUctneQszlVZQ2Oucfj2FOjuWkyvllAcfw4wfwq2bxri0+ypvWUttVyB84981rGLWyOJ3uPt4biOI7F3OP4FOent34qj5G8iJ2WMSElk2c/T2q5YzXcNy024+WhKg46HHQ1aufJvYIrgzrFKM89iKLcrtYp6GaiFYTGyuY2HDKfmwKqNFLcRGIozNGM/QVbVpYpMlxtBzgtnPbIpzTM8as2Q4HBU84rVKxDkQ2kE1kkjAiXzE8vAGTtP8A+qp2dWPl9GbHzEYwfTNPtLhllVVlVGePAY84JGOfT61VvwhuiqRoqIMBgCc+/wBam2o7lyJ28mQySGN42Kkqc/n69KaitIV2REkjDZOB/wDWFQWyusLeXtfdyassqSbF8sqrDKqpyCfao5UNDHmMdsYwrbD9446+1LbN5rNksEBGzvggc/rUt1GYrEMuQADkk9GqCGTy2kR1BQrxjrk9KqMCrMJEkfVYmkmSVt5JK46DtWi0jRAyOgeMkuSMg9cYqlp8KR3RuJG+XaSCR1Ppio3kaRjuDM7EFMcADv8A/Wpzimki1exoGSa7hmLqjiNP3QUBmAz0556d6j0+2gJXzncOCMBl4APY0+yt1EIAkZHwSxC5Ptz6U6GFrdfJxG5A4bB3EmsJRVmhpFy6t4raN2t2dmONq7hlST1+lSq5uoZbZZ4TLGu50K8qQOinp9e9VTdBhsliBUfc29RVy3a2jyfJwxO48fex3H9axcX1HymPc3TAW/2SVnjiUOwK7cN3Iqr5EjRSTO5d2/iIPBJq/qVikl2Z7WMRrwCucYNVruF7WyVyWjR/vHcfXgGuim1bQhohhhZsb3BwM4bnFFzI/ms0a/MmNwUZ471PYpuCuuWZl4DdqvW8L8YYxjZyQATn6elW5WFExh58kRaGMFWOSNv6Ct7QNP8A3gnvEZNh+VFboff8arTxtDfoiyhlJO4OvT14HSr2nTw2oA4LrxsC5xnv7VFSTashpGxqc0ccMcUkMRJDSIuBnIHqfUmq2j6fI2nRie4Ql2zIEGSPw/wqlcyzXM+1hjzEZMKc9SM1saXLsijtYoUa5A2l3ICJz198VCUox0Nk03qSXVlp0KuhkknK5Ihf5W2+y4qr/ZTSCOT7OI14CFgCcf5+tbsdnAt8uAzyj55JX5aTPqfetcTxpJtaFBkDCqudo96y9vys6fZJo4a4sfJfzjGVAPJPem2s374KwAOcDFd9LaJO6zbQQjbthIIP0FZn9hr9rluiECPIG2Y9+Bx0rqjiqNjCWGm3psZttpdxcT4aNwu3OB3z0FXLOw+xs00zhlBwB3U+9aUZNuoZJDndztb7vfioJx58Tq7EK3Xua554xvRbHRHDpepPbqrR4VWMQGdu3r+FaenRQrGX8kYAONy1lRCSHAL52gbWU9qsfbXYOjqWGcgnpntXPKu77m8UokwtoVjZpYxk8sDxwfSkeztTIkkzfuweM9T9aiW5LkK2S5PY00zBh8rKwDZzjsKn20u4csGWWtrMSNPtUruGOCPpTpltZgkbqsZPJ+XkfjVJ7otCPmbaDwRUK3Xz/dxIQQB1x70vaSb3HaK6FtpbeFAIiV5wQnTA9a434r64tvpy6daMN10A0p4+4O34n+VdEZQivgbgeTxjn0rgvixHb+VZSwxsJyzL142jnH51thHetG5jWuoM4Qy/KeQaA3y9PmNVW83zOhqVCcc8fWvoDy7sJDzx1pkgV0INLIQGzkVGHwM5GKBXIS20FT1U5U0KwYFh/wDqouBu+dcYxUKPt3qfqKVh3LNnJyV6nrVnehPHWsm0kzMea0o3yOQ/6UmEWPDhT3/CrC4AB+8D3qGIox28k+mKsJH1xjHpSKE3CNx/cbrSyRxKRi6jGRnHpS+UzLtPT2phtieq80AT3q/aYb+5Kpy4GSOQAe1Yip5jblDbc46c49a6s2s0GmhlUyw3eHRh6Z53D6ioJNPhjlDebsiWMPOzLwvsPUntXPCrobOn3MKW3kWJRgnbz/n1ptzGHtw+SHA2t7GtDWEjs73yfMLMwDdDhfTHrVWOZPtO1uQevofer5na5nKCi7GS8LqRvJYD3pLgmORGK9U9K1LmBWkaQH5uwHtTL62eSOKRV3Dy8scYxRz9TIzJiqRK8ciMG7Z6U6zlkS5jb5SoHp1q9Do0N4Gt4l8u4iX5QWyJfUf71bGk+HftNsIord3uSPkBbGD3BHQjg1FSvCEW2KMW3ZbmdGs0Mqyxwn922QwIwwqRpllLNHGI1ZiSetaOvWM9kUEPlkKo8xcHcoxxkGm2kEctuCicqTkejdvwrCNRTjzRZ0QhbQyi0kcu10VowBnmktjEHmE8A2FSUOOAa0JoPJk+zzRkmUHtkjHINZElvMpdxkqBkc8Cn0MZb6luGR1RhGm2Pac+/wCNJZWzR2bOys0bZZPQn+IfWnW0Ba23SEk9V2nANWPLQAs2oNbo6bWTgbvz/Cok30HCCmiRbXzIBFCxDN1UDJx1x7UNJbxLmGF/LChMuMbT3qKCGdbb93OhjlwFfP38HsaWGSBNlrcN8zOCExk56D86nUuMZQ0LY00zWqT28m7aQSAmfpuI/wAirA+0w5drjz1cL5kJIbb9G7iq8dxLZrO0LTpGT+7bPyf7QKjp9at2UMksH7hVfzW3YzhCAOo9Kr3mzppXS94r6rY/abNbqPL73AjRR84OcEY/LmtCw0eG3j338pD7cbYzlh9T0zVq5u0gACvh1UDcO30rLlu2kZjnmu+jhkleZjUrL7JrQjS7d90FrHnpl/nP61cT7Le5kuov3i4CujFHH4jHFcpFKfMJDZI9a0rC6wpXoR1rsjFR2MHN3Osji0mRlZoTFKo+V0c5P19aY2g7gTDOt0p52EAPj0461kG53KMcAVJbX8sLBlbIB7GsZ4aE90aRryiTHTi05R41dcszHIQJ6g980q6fBsj8mOR1dsbWbauO5Hc1rwTwazEElkEV2o+V1ON3sfWqPlmO8SJpkcqCNzghlJPbPrXmVqU6T1OynUVRaGVqNrYJOY4YRE44Lquc/wBawrqze0lMwRsDqyn7x74/Cuu1Bbg2xkVA0mNuVwWrmp5b9tRME0E4R/lZmXHy+g7VMXcmvTTsQgXDxwzRgbVbK5TORz19e1JNb/bJFknDgg5bawwfWtCLT990ttCpDDsOwPeoxJBb3bLIMOj7ST8oUg81SXY4+R9iF7eRrZ1MimNRgIw5YZ6e1V5LGJrZVt/kPfjqK6G3uomY+YwdW7rgs/59KhuLWOTEisFVnwyjqtOzWw4v3tTmYrG4lK8sq9A3QfSr8Fuyo2+LlQCAx966GOyhRtrn5U429Ofap20u0uEbyZnDDklzkc9MEUTcrbHVQqeznqzmWLSq8YjcHP3gcfh9Kb5MZuPKdRux0A4HuBXQyaVeK8YW3aSMH/WIufzpBbo1wmYwsqnI3L6dawi25WsaVcU220t/IytK0tpUKs4JIOeSGB+p7046Pe2yRyKwmhXMgG75lPuD3rfnthaIHimdn35AK8H2FaBjugqLdWxhJQuhx8rfSutSitDjVNM5DT45PJmDOGEhzt/vYzzUcmlsQkvmBWbOFPOAK6Ka2V4JZbaBUIXIUfxH1rKtftzRsp3qU6bgAO1ZOUt4kTi1oQtD9liSN7dpI5DgOU+9xUsQjjnUpAP3eMjj8M5rXUSXESpcLIsSsF8xY96gnimeKtJktLJJYWaVSQDIE2Mp56j+tJcz3J5GYWtNEjHFsvmKQoaNwCFHJ/z7UyzC3JxJ95n5X+8DRaWLGFzsLN95nI6mn20W2XMmVMYHln19c1tFRtYVrGh9gjUlY9yYHGR2p6pJb7VjUShRzjnFTJO00CqeoHPH6VJZWki5eVsIvf1+grL1OiFnsYd6SYwjAqCeffNINybZgqAAYyR3Fa2reZJsZ7Ybdxw5QjP496o7JGRVZPu8n6dauErET0YWsDTtlWEaAfKAParFppqQRgLhmHfGc+1PsVJQHaQAOD7VfthtwVwPpUTkyVJlWCCSLBMLSKARtJ4p9tbyPhnXBQbc45x1ArUR3kACg5FMnnaOLDKdzDgEdKy5rmqkrFSDT1iCSyLyHLKu2ori0mjDPg7fUfnW1bJJIvnZydvccCrJ2Lg/KQe2Kx9pK5fM7HGyW7z3ILbtxGcZp89nJPD5LktgglemSK6mW2jaQzBYyewX0qrLGow5jOemRzW6m2Q32M2KzX7NCjr5aoNox3+p702W3zlVwwx8oB6H61sug48zLDGQQOBVaWHDNJEyg8ZGO1ZOeo1ZmHKk0eQBlz99ye9GHjiRVLeaTkkDrn+tbz2Mcsa7mAUnPWsi+0u4YSKpfG75eP14qo1ExSpvoMilaXA6/j147ehrb0uFxcF13Qh12qpOdp9frXPW0dxb3Ds0P2iRBkbBnn29cetbdpqM0kqwsCrhQ6rjJIPeuqLiluEUzTsb2aG8AucvcRnaqbxtcVqCeM3xCs2HG4Kf4Qe2e4pdB0uXUiu+HYAQVeXCj6jPNXdT8I61GWvY73TpFOQoE3IPvxXNiIqpHRamsEyWxdwyqJAVK46dDUplWODjk5IzSeGbHxNKoJ0yzlX7oW4YKD78cg1qa74aurW1S4t5EYuP3tuHDOrf7PqP1rieHmtTqjLocxLIDIV+b2xUgysqL/ARx+VTPouqRzhjZzMSMkAYqRNL1Mvtawl3Y+635VDi+iKjIgZgIwvGeOR7+lNY7TwQ+RhgTxV6fSdWXYj6dcbQeMITj8u1aWj+H7RisdzNIduN6rgAfnRGhOQnLuc68jKRj5AfTtUu0rAJJVK9cYPX6e1dde6BobI8dvJdYY4DKwbNcvqlrJp8qRu/mQHIicrjdg46dqcqE4rUULXK64WIqdwO3Kg/XvVVD04Ib1z1NSTzKoAX75PDA8HiolVnkJ3Dj5hjuKXLYtk8yCMEDOOoUHjPfJrz74rzEPYW5xs2M4PTdzivQbqX7Pa+Zg7/ALyhRya8z+LIlGrWrSZMbwhoyRjvzxXTgFesmzHE3VNnHuqnn5jio9y+4qPeQ3P5U5yNgK4H4V7ybPMaGu+W4pPvccUmd3PJph+/0zzRcQR/KxRu/Sq03yOasuA3GfoaqTH5c45BqgIrQ/MzEj0q6ACud4BPvWfCEVWLbuSecVMnksfvHpUMOlzTgV+OmfXNXURwMsAcViRKqHKlqv20jMvyzMD6ZNArmiGGKA2P4jUETSbwFO9iemK0I7CRl3MwU+mM0JmiOk0ySa0tEtRF9ptlQjDrkFCcjNZetf6TiKFWjiBzHGFyZHJ+Uc+nSte8tcxJ5d39nKbSXGc554GOpqsCqosy7nnbIDEfczxkH1x/OvJi7PmOvcxtUhM9z5YVTKY1Mh284UdB9Koz2MKWbFHPngbnUcBUPr7njj0rel+bVtke3aEC4AO4cVf/ALB0/ck+x0eUbXJO7rWynZbmNVXe5ycFvJnbIhKjCsxHY96sRWxa5jjkHybdqgEA8HPX+lbUmmyNZRwxzRSxxkHfu2EhRx161Qure6toy8aecoYthcVDlczskvMjjkS3d42t8MPm8xE6+9aUMMhkVWu4974be45xj7v1qvYrI0JcbxJjcS44X8PUVXT7Q1yyDDMhA5IBYAdvrWcnfQwd7lbWIdSuLuXzWuJxDGMys2Aq56Z70/7Q1oY4fKVvMxvk3ZdCR/KuktIba4s40uoWw7ZDA/MMdiKz7rS4LiWSW1ADAktwBn2pwlpyvY3g2RaVHYzCVtQm+z3BYmOSTc6BcdMDnJ9axLdViIMiEEE7iT973xWuLG8tLtZIZIxGQA8bcbhWhDaWdzGY7mH7OSPlyv3T9fShRabd73NXDmitLM52Q7GXghQefl6f/Wqa1gjmuAhZQpyY8rnLdgc9BVjU9LeHDRzLtUfMQc7l/wA+lJbW6pgSSRsfuh1PApN2OdKdOWpkXcC3N7bSybbZolG3YMj3OO2TU8ttJaXNxG0aOgO4yyod+COxHT61qRWlrEpUr+/jZss3HXsT0NQz3EFvEWMZZFQKQWyHb0HpVQk5vlidMZpK7E0Zkud0MiD7zIN+BsXHUe5BqxPPb6fbG2sxhf7x6msuLxFaNG9uq+SrYKEDkEdie9MmkaQbiOO1ejhqDjrJakVazlotiG5mkL5Zs5OetNFyAxGTxUcreY3IqtJHk9TxXWc5cFwGO9SMjtVm0umDMcY9axXXYcq2BU9jNh2Ej4GKaA6i2ulZfm61ZVo9oVEx3xWRDJGQNrVbgn6DrVCNK1uGgkVwCCDniuiurh73TYr63WMzRHEu/AwOx/OuS3k4PLH0rT0WdQ8lvKSYplKOM9M1nVgpwcWaU58jNmC+85FXyVYbfn2OM5HsOtVL6zZvLuI18zdwWA7HpVTT7K8s2njmjbk87V3MPQ57Ct7TIZfsDtbh5FRNzOwA28+me1eM48r0PUT5lqcTFDdQXKx/N5sZwHY43Adj710tpHbuZHuFRvMAAcjJZiO/0/wpZIVmleUIJlA+cbgCp9QadbWozJCxKpjgk7ie+elU2ZpMy4LOP7TNDEweQknHO5sVPbaffLJK0bYY7fLCn5iQe4I9eK0oLWG6V7ghCIEMhcqeceh7GoorhjdgCOZY2+bzCWYNg9M+ufWhyb2EqcU7sVbWJ3lgaQyXKrujLnIY45HrVSJJLaQxyNiQD5lx0H9anjkjkvS1rvklDCQp275FWtZ86GZJJrbfCvyKz4V2Hr6nNS277jlSUiWzvCuEXzGLdCvcelXdS0z7TE0jAQTxYIJ6n0B9qqGFVSNrWbr8xBOCB6cd6g1O6kg3wonmR7RuJPf198HiqUrmbVo2kUpZZN5medNiHaowSS3pippX1C+lWOS6LDoA3A+mKzbUPLLJI0i71BJEhwM/XoOvFaNuh+yl7hnjkLfugBkN7H/GraujC2l0dNZ+HTdaPHLa3JMynoDzn2PpWfcaeVgmjvowkqLvDqeSM0/QdfwpW4+V+QwBwAOlXdZ8Qwy2wjAE7xDgcZ+n0q9oj5k1cytOvFtVVQwjiY8gD+Y71uvp8OraYzW9wYBIM8jKuR/KuOecBNyxFF7LnOPxrV0XU7uW1e1VTtwRuxjA7/zpuSktSU2ZcccCExsCMEZKmojDbOx5IfPQ9a6a3stPWbEkIkkI571QvNJijcyp5kabjt6GsU1Yp021cyhEsIKgYct19qnjDEABwcDGBWnbWMmGACTDHCsMFTSnSQrq5AiJb5sZK1DQOjK2hp+HJre80abRNTAkibBt5Hyfs57sMc/hWbe+GdQhe4+zr9vs41DLLCOSD1yp54q3BYtCweOYxSrxuQ8fiDXY+CbeUzvPfXQliQ4G1du4++KbkormOinSlOyaOd8I/DvVtUtBcXCfY7ZsFXmJBx2wvX+VdHefDvTLS2cQ3V3JKRwQowK9Ks7qGSMBiNoHygcY9f8A9dUNUu7dRtj27iMj6evsK4vbybO9YWmlsch4T8I6Rdxta3aSRy/wyKefrUfi34V3lshvLWY3dsvJKp86D1I7/hW1Z3Fxb3qyxKwzyM9/r6V22leI1khQSfu2AxnHerc2noS6EWrWPnybTNQt4jBHG85PUoeg+nWs17m3Wfybl4o1ThxnBHfB9a9j+IdhGivrOmIhjH/HxEBzGf7w9v5V4p4i0NNVvpb2OZYJZcFxsyrEdxjpmt6MYN3OWrRa2Ol8L3dnuMkLIx7MO9WfHUUNzZwXdpAomLbHxxuOOOK4bSdF1DSrhJLXVlYf3DEdpPvzXW6RqT28ckd6FlLEMNoyAR7Guipy291mMacm9Uc7D9q2iMw72AGVJwfxpstlqmfMWSPcG+Vc8Y9wetdat7bswb7HAzbsg7AW+vtVz7dp8iMJNNiLY5Jj7+lcl5pbHR7FLqcPMLmIIGSFdw52Lzn88VatJJp4/lUlx9/aCa6wNpLuGl0+3iwOQRk/lVhJ9LWNmXT9pC8bcAf/AFqV32BYf3r8xy0l3HEhbEYcHCkDdT9OiiuZ4pJJIoABksEBcDPTnpXRzz6TcQeXLp6BcgfeK59+O9Z3k6OJB5djIgOVJWTB/lU672KdFt7m9BPIIlW2hM+RwQAcIOlJGYby78uUyCfIwjIV3kfw8jH4VQQWMSKqW1zEp4Aa7Y7qlN7FGcQKY05KlW6+xrRVWlZIboLudjFIlmu6ZdqpyQRx+dZ9q0mJb5gPtEmdvU8dhWG+py3AihliaTYg5OeeeDj8KtLqd2JwwZYwBhRsY/pitFUuQqbN6xWa4lCRzL93MjSDL59FqW9Se0uoljkj2kZPJJJ6AHP+eK5qTUrmGUSb4xk5YbSMcelRzeIJmnWVXO7HygdPQk+velKRMk0dhJLJBIMhATtJZH6/hWtBHYXqmO6UAEckgEj8etee/wBuXq3CSzIv2fkAREfJ6Z96t2XiWC20hk85jKrHO9MKynJxnrwaxVW4Iu6t4fvLbzbrQbp3TcS0TuAQR/d9fxrhtSa7viVmYLLvOYmByp7j+tdPJr32ezS1W6imaYKuTyY8EFm57nJx17VU1JtOupp4Y1t5JZkREd3/ANQo43EjoeDx3p811YE0pHJz2si6iy+cqhSN+/8AhGOfrT4/Khvd0bN5b9PpXY2PhPRdQtRDDe3IlJHmSR3IOWHHAPb2qG++HtyibLa9E53jAZNjLk9MjiocUarVHN3BUliH82MnACvhge/0rjPi9B9osrCeBXMcSlWB525rtdT8M+JtNeSG4gaGI/8ALY5IcdsY4rK1HQ7i802e3bEjmMjBOccZ/OqotQmmZ1buLTPEpEBAPeliww2Nwc1LcR7XYMMFeD9aq969tHlsfMACcCqszEc7ecVYZwq7iTUEhD9jTYJCNIpTK4yPQVRnkIwR19DUjlkO5fxFVbxgArrzmle4MLad2kZQQBmrLMFBEkefpWfA3zFvU9qtglTjcfx5pMCaFhnIZlFaelwyTThUdSnVmz0FZqtuIXZnsCvetm2VLeLy8/OOpB70AbEccFrHksB6jPzH8aibUiDiNcL2rNErNJl5fz6VL50PclvcDirGmdvLGVecXcJjEiF0/ixjv7VNHFI0JmghYrCnzMGwEGPrzUcEjNcywSKnmj5f3ff0Bz+dW5BcyXJh82OGOI7YkQ8AnuffueteLK/Q1jVaVjLaFI3kn3AlUOVU5YZ5z9Kiiu7kaPcMquny+Wjk9z0OfWrp03zHnh079603+smVmG0Z685569KqalGIoGt1VUK5VfKy28jofc1WjVja17Sfmc9cXUizmVpt0cOFC7cgkdSe1anhmSQS/wCkMXU/MpByAD0/XtRaaOzJFZzbQC/mMFUkt6bj2FVrLULjT9TuIkXzD5pLx9AADwQe1U5J6I5WrO5o3Fw8cjRNGU5IJKnDj60sthL5MS27ruAy0v3gF67frRdTSSWp81SzsMxKW4Yn/CnW8ZRwEZgSoZR7EZ4/WsrorlcrDmmklCLdRhdgLIw459antWuCvyxjM53b8gZNNuY4bkGK3tzEzBCqq5Y575Jq7b2sSwIrDM6SAAbcKvGTz7AUN3Q3B8xGXeaB2kkt2ji4C55JPYcc/jU8en3ISSSH7MsDLyMEkn+VaFloi3EQlkY/M24Er3/qau/2HdxwAfbicMFVTEPz9KFfZnTShP7SMldIa4t9klwEWRMYQ42/iKzP+ERhVgkk0rIOyvyQTx1rtLLTLoPtVVfLZRtwQ9O471PLpV5G7boS67NxYgbcegNUkjd01bVHEPoUPljypLpvLPl7mI4/LGfrRb+FdNYPZSzziM/O5dic57g+tbt3qen2yPHdXSxmFwJBw3Hbp0yDWLq3iXS2Qoyupj+ZN8irnHTHc01pqjnqVacNDB1T4dWy25ksrqVHHIDDcp9ifT3rHn07VoIyZbOQr1ynzCvQ/BF1c+KtY8tYZIbeCHeSVBU84PP5V2F/4fVA0apllbceO2K1eMqU/dNaWHp11zWsfPpVwcOrR/UYpQgx98Z+te8r4ct7iOLzYVYb8P8AKDit6S00yythY2eg6KkL53JLaCRnHqxxkE0SzVRsuU3p5Q5pvmPmaa33clRg8daaLOTdhUI4r6Ib4deD7mLcdMkhd8s3lzNtUnsPavOvHXhFtC1HzLfzBYyH5GznYf7prsoY2nWdlozir4CpRV3scTbQyx4AznvVyIyZyyY9auwwY4LNx6nrVqOFMDqff1rsRxFWEPnPPPtV6zwswZg2M80+OFFPGSPrV+2woGFBIPpRuBvWojaJbiMkNwCwHt3FB02Sbz/IlaNpcNIdpw+O+D0pum3jK2Mkgjp2xXR2zPNCDHIGQKB5bHJH0rzsRQkpOUT0aNRSSTORjsdW0uEho4Xj3kK+dvX1NaME/mWkMLuGkjHyyK+QD/dI75+lb5MLIitHvyeMvnPHemxW1uHSZoYzJk5zhs+hHtXI+Z7o6NEtDndN1Im3Ed5pskSqWMib9nXrk9Ow+tRyxS3MJEE0zoH3R+V1x6EfjjNdWIogy/uLaZfuurJkitDStHm1W7Wz0zSw20AusS4AHuScCp17DtfqecT6dd2F3DPZRTPE+N0cgORzzgjp61qDUvNdEnvSnybBE0YYD1wexP8AjXq9p4D1AAR22kTWqgnd5tyMA57Y7Vbk+Huty2xg22IU5+XzTgfpzR7S+6H7O2zPGXtUiJt7e4lWZ0LFn6EHoDjtjNRWfhvU5plxIvkq+NhlwuD35r1S48C6zpsbvNpW0xrtimtTu2j36nH4VkvDC86XFykpkTku0rnkdsZ4pqT6Eezj1OVufBd4JXt99sY3GP3AEuW6/MDyKrw+HWjKwzzOszKP3ajh/UAH2roJvsdu7usSKd2WxIR3/SrVvrUcK7dr4HKqJN7Ed8Z7ULnj0F7OmcveaBbXBLW8U0THG7C9cdeO1Z8vhzbMd10688ZjOcds127agl3l2sjGrk5kChWOevTvVd7ObaJU1Awoo3FJVDHb6Vak7aidGD6HN21l5X7mXy50A5UjoPxFS3kCtD5MEHkc4UqNu6tyWFo4xG13CwLDBPYe/pTTpF3PIWhZCD0G4AZ7j6URD2UbWsYGm2d9DfCeRj5eAPm5Nak04M5YRh9pGDgZGfrU/wDZuoyr+6jfCDkHqAPb0qvNa3e1PtCylQDgA5P/ANajR7lRpqCtEgEqlSBlZDkDvViW5hZlRYCnH8BNII02AMuMdPl+YfjSxoVRwy5I5XI70XK5RgnDRNIwZthwmf7xrc0q8FvBHEDyvXnqe9ZDoSkeQMIS3AxnvUDTlY2Jfk9fxrOfvaFR01Oti8QSsrKJCsZ+ZgP7o6CrWl3U2o3igtnJyTnqT0H0FcJp1z5hxvX52AOfTP8AhXZeGWKyhljJyTzWFSCijope+z0Cxt4UZVCqxHViKNW09WjZ7Zcgj5gvr6j3qGxu4pI1RZY9w6jPNakPmKm7K89B61zO6PQ5I2tY4KDXpdPvxZ6hu2tlA7Dhh6Gua8SWkdlqsscULBXIZTkEbT0xXe+M9Aa+sZbiOI+ailsAdcc/nXI6TLBrXh8iQB5rBwpdTk7G6Z9q3o1Dhr0uU55olCAnhuuCev8A9eg25ePf5OeR8o61tS6YNuRgjPTdUsenhSyMQynnGOVNdd7HLa5hCAqhBGOCPukc+hNLDA33FdieAMdBXQx2RiZsGMjHyAr3pyW6FBtjd5Qc7i/Qg+1Td2KsjDWylb5h+8YDBQDJz6c002rE4+aME/dXnP1rfexDgtDGq46ljUUltH5uxplLgZ+6RijUNDKOnyCTbnn0dcDFS29nLsUSMUGMgEcnPYelXplniJVkDDHykdKifckTFo0IJHHOQKVmF7Do7e3QptkZ5CDu+Tofx4NSeSEeQRQMUU/JkDJHuBxmoJnRo9sqywkLkY5AHaoY7yZo1WC7jYKQRhe31p2SFdkxnQ3TFY5okAxuHBJH1qJrkjGLnzJO/mngfQU+Ke4KGN5N0gYlST3xjBHpVdp3EhjMEasB97GQfxHFCElYkaFpwPMlGCeAR9715qgpaGe4aVVKRnYqr0HPXnvVm9uJpIFtw2wKrSKwODnuP8KoW6zNZwyTSbgVHmbv7xrGfMYVW72LEbyW5cB8KRkDNTiRXiZp4QnIA4GD7iqP9mwvfiSWWbzFOAFfAHf8RWrBZS3Uvkx8sEP3xkZ7MP8AClFcquEY8qKDJG0qTtIpcqR5I52H396bBGFR2Em3eBuye/pmtuPwhrIiEkceHZtxYt3qO48N6rbW6K9q52rlnOCGOfY1UXYlxlfYz7MSGM7EOMk56VM1xL5exnkXB/vkY96lWzuLUBhblcYL4BGD/UVWmjnZ9024nOeAenb61qi+VpD5ru6bdClzJNEDxGZjj34qWzt2lmXb5MbHA3SvtAprhBPISVQ9MHscdRVH7XOsxjijkcBsbyOGzUTFFaXPIfiNpT6T4qvbcr8kj+bGRggqT2I981ysmMnNekfGVc3OnsGJAibLY4yW6D6V5rMwyR3zXrUJOUFc4KySm7CyK20NnjFVw42n2q5kNHx2FUbhTncOlaPYyI3Xnk1RmXcWXdn09q0WYEZB6VSuWVXNCuIp2bPHKxKhh6Gr5aJgGBKNjp2NUjxJwOKni+5ubr2FEtxmjpoLSsecKu7p0qy80aYZd2PUiq+nK32RmGSzP1zjFWIp0izHIquMcd+aEFhGkBTezfL6HpUL3ZDYQjFRlyTllJGe1W45EKD/AEeP8c02riPXLv7NHqkkMbxzXDgBZUbHU+nTgVr3URt5LdZI7dUjYsxCqV4GMkjpXFtFLLDI29WkXOyMOB8oHX1NTWh8yz8ySaPaOGVTkE+4/wAa8iyN032Oqm1GCTUJEhljT5du3GUP09aNHgtpZ447i1VGk3O5xwwB/Tiuehk86MSKv74YVmZlDAewx0q5JNdTRx2/SCRT5kxXJVQcHkcn/wCvUy8jSEZXu9jrLDR9GvLZbiGHbB5hCfLkNt7jPUZp174S0m8uY7iYbR3URIoYenSrfhG7sJtLe1leS3vLciPDk7VXtwB6dT61o3ei3d9Ok/29YYo8/ZogGIPc7zjj2rN8qle2p3SXu6K5ztx4btElZUjiG8Da2M4A6Dpx+FV5fDlnFvllV4ww5CXAZt3Qce9ad/o9w5WZZJC2cGSLLH6kHrUFx4Zvzcm9OqNgn94GtiRt7YOeKXLcwcJv7JTTwkLhZtl0uCBkIeR+IPBqGbwv9kMjQ6iqyY/drKNy5x1AHU12C6Lo/kpJA8uDtEjlmVS2M9KlEdv9sRmVmXYSMgAsc+9Uo2NoUl21OYS4skiZZJJSgQLIfK2gsfT3/lWnp0kDQJKt6ywEbdzHO44+7zzW3eafY3UO1rOCJQcMdnJPuR0qrPpxW3aC22TwtJ5g3cAEenf8qLzZVmmU5JdOJWM3KbmYZO/BHp9BUt3pNpeWYj+1SvE3ysEcjPqODVhtMs5/mlttwU5fOdxx0/D8KfYabo9sJHtoZ8ggussrBR6YANVqUjmm8C6PtkdFkZjjJaRiG+oplv4F0DEyDT0DOoGSCe/OMnj8O1dRPpunee80lxfWxKj7s3C//Wog02Td58d1cyRKo3b3yoHY569KpXI5EnsZPhvQLfw1PdCxRv38YT5jxgHPH41qHUFecLIysdpDxg/PjuMeo6ijU57XSbSW8vLpLeCNNzu2Sdv9f/r14t4dvrjVfHd5qkF1MIbkmSHcTwM8DHbjFHsXKLl2HGooSUF1PZ1vLWEiaNg8LMOR2HQ1u3Ol6ebVLt7oHzQSrK2F5HXPY1xmn2ck43OST1Y/3j61trDcQ28iQ3UkasCCoPHI9K86orvQ9rDy5Y2Z0cXk3ESvGo2gYGDnIHesLxLp0N9A0MqB0bgqa0dCJi0+OPPAGKfe7QTwCaUU09GaSSkrNHh3iLw7caXI0sKmS2zz3Zfr61kxqGTKcjFezavGskbK4AHtXn+saSi3DMkOOuSDg17eHx2nLM8HFZcr81M5sFsgVNAzK33vrVsaTI0YeNnAzgbhn+VaukeFdUv4PNheLyt23ceOfxru9vTte55rwtRboz7eYA/LzW1YX/lMpDAD261q2HgVFwb29VsfwR9/xrqNO0TT7WLZDYh84J3HkVnPFQS01NaeGn1Mmzk+1RJHDHyxOVcY3cVaj06RZQohjVAMABeSK0rDR7W01GbUFjC3Drwufl+uOma1kjJaOVfLVm4cFP5Eda4JzV7xR2xi7alLwz4Rl1Q+c5aygU58z+LP+zXpmgaXp+k2bxaeiRM2N8jt8749TXMjVRGgiQgKowAKoXd/eNIDbkbs9yT+lZSbZa0PSYTNjmWPkeuanUuOu059DXm9sniB3B84rF1Fb1k11Go866Zm9KysWdirHscVh+J/BGkeIYXOfsV2R/r4gME/7S9DTba82kF5AB/tGtCC/Vm/dAye/ahOxEo32PEvEngXVvDLFLiMy27sT56oGVz/AEP1rEj0eVLcmCFhx/Evzj6H0r6VuTHfWElnfRRTW8q7WQ/415rqXw+v1nLWdxBcw8hUlcq230PY1t7bTUiMX1R5rDZNDEFm+0MGbAVSExx05q6bBdvNndBNgyo5OR0bNb9/o+vaYyLJpLFVGGaOLzAeeDkZrH1GSaR45GjkiKkgAR4bryM8VPNzGiiI0OLFo10ydA2AJHUdPx5FSwfavtCqNqw7Rgk/Nn1Ix0rP8y4VvM864HGMu2eM9DWvZMY4/MkVmUr2JyfyrSKsiJassrZsGDecP3h6ctuPp7VSurNdxDIis2dpyQfx/wAa0UnVrfdjyySNq4J4p3kq2NztHngBsYI/Gi7Gc9cW0MY3kMWx90PnB+tUQhw0jKuOpBbOK3Ly1iSVwGCsuOAwArPijWSTy4yFK/e5BpFKxn6nHttGZQQNveucvJtts7gnrjp6Cuq1Hc1nIFK437d2MnrXHTwu9tJuycvkfiB/hUQe4SXQrafO3mBg3ykCvQ/DUFjPbHeZzN1ysmMfrXmmnbvtCx4P3gK9g0jwVYatbRXLxIXwM7h/hTqSjdXOnDU21oR2d1FHerDCdxDdc8itjxTfSaZaRS3U7xRv8oOcCtGDw7Z6XEMKhYnJwuOa6S+0q1v9LhW6RWjC4PtXPKUWzqs0tTiNB1S2uNkdpfG7kbgrHN5jD8BXJfDuB7bxb4s0o/6lmlGD2KHcPpXrmjeHtM04tPZuAcdRiuK0yzSP4havKq7RcPKW98ooz+dLmSb0MasG46syZ4bhirKoA67SeanBYK37w7gPm284rI/tK8gm3Fkc57jikg1Zg2JLdfQgZH5V1nDY2ozC23Mu4jrk9T60O0SZALjHGQMA1ltqS43yBQ3favJqWO/trgnzG8vjuT83t0oBF+2tXUyytO7BzwpIGPbinpGrsdpDFBuZj0IqjFqcKy7VkhK453Z+b0HSrcV5cTR+ZGItvGQJAAv4E81LY0hxhC5bpzx8uSop7Qly21Ucpj5cdDTrXcjCaSOQwyDa7JjKN2O3PerYheSby49PJbjAjOMAnvjipVQpw7GHdRPKzmPIOzbtX5TWdLIUaVSZS6EAqF6jpnNdQbG4F2N7SKmDlQvzH2HpTmtUe0lkRT9oiZSQ3DDPQfX2pOog5Wc1tIiPlL+8YdTwfpUSQ+ayL5TiTsp7ep/DrWvLosgUyBbiNcbtzA4P4CsNprhb420bEqRtZ+hC4OfoTgVM5WWhE3yjb9dkcihpSxzuXGc/jWRYTefN9nb/AFiuWPYH0PPTFbuqRzW+noHQwhsDOckc59cmuZ1G5DXoFmvztGA7O2AB60nJGM6TnJWOjjvrMziKP9/Jj5mzhPpnvXeeH72ysLVXlhTpxtQAfnXDeDdLiuJFaTa5X+LbhQfr/hXReJNLuhZ/u50dsfJHHwufc1Dmm7HUqTii9rXiqaeXydMDADgkAAH25qtY/a7351upCx6xPwR/j9RWDp6Nn5gVdWyVPY9jXSW97HDIhZA0TkYPQoe4pOVtilHuMlW4t3RpIg8R4kDD5o/f6UagjeVlCFTsoGef8Kum6juP4gdxyrngY96zb+5RCWZgseSpB52ntRGchSpowdWs3AW6i2726g5rMEd08W5kCTuDvO44RfYep/StbUbxXZljYgMm1lI6jFZEiljiGR40YdmreN5bnOkrnJfFTTf+KeNxAxlWF1YnbggkEH+leN7izEk19B3FpDd2d3psjOyMrLgtkA44Jz2zXgF3E0N1LCeqMRXoYWd4uJ5+IhsySMjGPUVDLnlSM/WlXcY/Sml+zY+tdRzWKkjbW56H0qlcN8xHvkVfkHGT0qhcLlPcU1cGNtyGyR+NS465zUMSssYJPJ71vaBok12n2i4zHbdiesn0/wAaTBEEGz7EnzAtg8ZxjmkaOcLuDIQe/Wty502CTAVNigYAA7VUbR1A3CR8DsTTaHYzitxsDARkd8mk86YcYUf8CFXv7JXbks2PQimnTYV45P4Urhynoy2IkmjaMOqFMoUUkq3XLHGQfaqHlxzyOIGMEKH5kZSH3epyM17BFCtvcqs1x54xuXMWASep4HvUn9kabe7nFnDKFYNIzR4z6An0ryE7LU9GOH5VozxHzZjdwrZCcbnG7K7pX9c+grr9BuFEZtWs2a4dtjOX4ABzxkda7RNB0198x0GNi2QCqkFfxGKrGz0tbUwxadJbuB8xXOCSe5z/ADolNbFuEb3LNsdHldplSC3mX7zPjcc9ASec1dg1rTLJFT+0VEqkgljuye5OBVOx0yG4Ux28lrtY5XfKGPvjJ4NT/wBiWMZfbc/IT1VQy59CD2rP3uiNE5EhvIriR8akpJ2hRH8q89ev8quRRavDEk0cKSxYwSH+d1/2exPFQ2qQWcTw2UMDKRzIIQSoPXgDjpWhplvI8RBZgUzkheoHTIxwKa5noVK3cY19cRwsZNPu1mJACja249wCBVi0uI5WEc1oYWwGO9QVU+m7gCrUUYMSkIAyrkqrk7T6A1VuzK8ZgYOBICpLxhhk9809RqL7izzQyRkvbo8TpwGBVcdjSWjRfZWSNFIXmRGz8p9Rms+10jzYTGb2fCuApQkFVI54zip4dFsreSRG+0SQttVAScr65I680uZroF2T27W8O5Yp5YUyfMUNnI75znikSK2ffFb2zMzttJJ+U88ZPYewFMXTd+Z7e6mvABtRXYdPQMMcfnVm2sbu3idpHmhyN2xBlVHTGM8/nSVR9hvQhWBYke2nwJFO1ic8euCT0961fDHh6bXNVj063nVI5N0ofB2omBlsd+SABVGa1gt7R55Io1A5ZgCRj3BOfwrmLP4gap4b8SQ6zp8Ykij/AHTQEfK0R6j2PGa9jLMvq4zmlFaR/PojhxmMjQST3Z1vxj8NRnwtP4X8PQTrJcIRNfXKfNcSAjEYOMAdelfOMGl+JPCV3De6tot5ZQb9uZE+U+2RwDX3T4I8XeG/iPohexlAuISGlt3AEkDdmx6e9cJ+0hobp8N9U8yGNz5e+OWNcfMvOCOxwKirKrRqOM46Pc4oz1Uos808OX9reWUV3ZyrIjAZweh9CPWta9uFMLfOFr500HXtR0O7+0WUxCn70fVXHvXp2k+MrHXLIxhhDdfxQluvuDXFicunSfNHVHuYbMIzSi9GdVo/iGOOVoJGCuCcA9xWu+oJJF8hzn3ry3VLO8gjN0syOo5IzhhRoPiyPIhlmDc4PPI+tc6w7aujqWLSdpHod3JvTrWNexiXIYqB3Jp1tex3Kbo3DD2NVtSjnMeUtzLu4+boB60403zJGsqitcZYR6baanEt3GJxIdqxgbzz3216FbxpHCsMcIC4wpwAAPwri/Apiju7iIx28EsmPnUbnlPYD0Fdt5UUcgDWxVg3LbSMV2V8PUoPlqRszz3WhV1hK4jJGwEbCMyY6qcE/j2qUNb+SirIiOOrbz831pLuRJSsn2Zn4xkj5QexqOFZJJBFHEcqMfN2/SsVYnUbNbxyXUYWRzATk/P0OP1qvK4huvLiRzLjseAPQVdWKWGT59jbugdO/fBFUNWmmgCTusSEsVJQHA496EhPYtxKQd00mPYdakfVoLMExKFftxljXOf2onLSSbcdCTUkS3dyd0cDRRsOZpBjI9h1pOIRbZr/APCUapM5hjkt7UdQ0pyxH8hV3TrjU7vmW8Yg/wAQGB+FYH9kw2redDKJH6kSKCCf6Vbg8Q2kW1brdbN3zyp/GpaT2Ls1udlZpEuPMZ5GH948VsW16FwM/hXG2mqQzqDDMknurg1fhvVUfM2PrWfKxpnXJqGSPmH0pNS1+y0uwlvb65jt4Ixlnc/p7muE1HxVZWKt5TfapuyxsCAfc9q4HV5tQ8Wai7ao7fZYUJSJW2qhPf3oULvUrldrotfEH4valqu6y8OyS2Nn0afpLJ9P7o/Ws7w1rU+uabJb3sjvdwYzMT80i9Bk+oPesm58H4J+zXeR1wVyPwNaGhaILRZY5pDI8nylV+XpyOe/OM11Why2ic6Ur3Z09rHmMIVU5GSGPocZ+lWoGtLeZVWcWzFuxGCfxrGUK8fl72Qk8Yzgj0qR/tMR8r7THIGTvwSvpz71i/aI0szpgV37jfIxBOflz/kU27ntpNqx3kHmpkZVgcmuXhmeFdvmKQSPlKnLf/WqzN5DQ/6iASFtzBE28+9K8uoI0XS5lynkpLjjJYDcPSo4FXzSTZ+UqjOWAOCO+agi1GbZtWSGMRsBsCcEkfnWvA1xdaU0syKu47VC+n/66Ju0So66GAbcS6PIf4vNwSw981y9hbM3nwsNz+VlfcqSK9HbT2j0a8k25MN2g5HbjP8AOsOGwK61HsTbvyTgdAXP+NcqqWurmygcPHprtqSSwLlGIOPTIzXpGg69dWEQV4HwvBwOK5hR/ZmqzwlS4jthOo7siuyn9MVcTxRp7X5FrJGykAlSemRyKbm5HoYalKKeh1N9q7apCJI71bSVfutvGQPxqDRL2ztFB1HXpZgrZCiYnn3x1qjFa6bq6IYoI2mXocc5rodC8NyQuslxaRADkHOaLxNlGNryKaXOpfbJDZzs1m3zKZEK4FTeEGS9vJdSBDoZJV57gHrXMfEDxzpsetvodlOGmQGKRo+QhPYn1rtPg/aJJo9pbPjmF24HYsamorJM5KsrryODl+zyzNGYU2sxxnpmocQiTY67VxlSD/OneLre9t7u4t9Ot1NxFM0YWYlVxk88d+lU9Ci1aISjWJrWVNgMZSLBDdx7j3rrWqvc893TsWHjXysKgY+mcU0SNF5XlkqDwVxmrv7uSCR90UTqBgEkbvpUF4VjiMsiEIvdctj8BzRe4DJHmiIkXZye+CMe1Mnm3yGNVG/GSScZFJassgBj3LhjgspUkf4VN5Ue8YbzO/3eBScu40rjVEkMwwsJDMCC4wc/WtuzvdUhAjjusKvRSvHvVILMtv8AubkMV+6Gfdn6Z70sM93DKjPIblAvzRjBHuBjmpcoCd0bkV9cNC/mRxbufnUlSaerZjaTzhGy9NzH+dY8V5eqzxLbooxlMg559qinuL9U3TMqKzFSGiyCw6/jSvDuVZmvf3V/cQS26XZmLrnBk559M1k6bpN6L59RvkLu20KCAc44z6DsMfjSpOySxN50XmlsIGQgHHOMip4mvAo33G9XJBZTgmhxiZuN3qP1u31W5aWMJBKWzsUfLsOMfe/i9elY3h3Soo57htWgj+1F/uyANsHbHbPvW3HBcR3CN5LNCvG1ZDyR6HtXPP4ks4tWuIZ9qsrlWwc4579xWc4JrQ68PZT5mdnpdrYRvubJPYZ4FbV39lGntt2561yFvPG2HjkwpHHzVfLytD+73MMVg42PQbTWpT1GPcrTQsnmKdp9/asCTVvKtJ0yQ4cA7h93PY/41bNxIJnh6OjAsD6VyniG6bfelUHBDfUZq6eu559WNjWsfEMcG+KR9iy/6sE/dP8Agai1fWneF3z8rkK+D+Rrz64keR9yOWPTLHn2FTW99OqslxuXPDbujCuj2aOZzdzv9Fb+0LdnaXy2RhhiMgD1x3oRZUSRfPEjf3ghGAKTwJEzWEkxZlR+jAdMe1bE9ndWiyXDMhtxGTjdk49cdqqDM5LscxctKqvchQzF+ARk/wD6jXiXiiFrbXLmN8ZEjA46Zr3PbLLbAx+WjnbGCSMqW65ryP4mWklv4ifedyyorI2OpAwf6V04Wa57Hn1oNI5eFue+KV9pBGKjQ7QM8ZqUD5fSvROV7lGdiDjsaoXGd+FyfbFaF4MDJ/CneH7+w0/UvO1C3aVcYRwM+U397HehMTZp+HNB2wJc6hHgZ3RwHv7t/hXTO4xuboOgHQVBFe6fcoHg1G2lyMgb8H8jQy8Z3Dn0IqlYtIczK7Fkxn9KrngHPX2qR1KgchR15qA3Fopw9whcnhV+Y/pSbQJNsJMsvPNCxMRnGK2NI0tr4b9vlx+pGSf6Vo3GjRK4Cx5GOpXmuOpjacXZanfTy+rNXeh67f6ZO9xHH5NxgEISJexHJx3+lV7qK10CJ7pru6WJgPk3bnc9AAueTXceMvC2tWPim5sbCynuLOUh4CrYAB7Z7YPauyvPh14VsPCv27UPDK6xqNpblpAkzK57sFOf/wBdcFNOcXJK1jfD+x9rH2qdm+lr/jY+cb/xBGWT7JFMpGcm4Rjj8FqPS/FRimI1DTw24YEttIVJHoVavXvC9v8ACHxNdJYHTb7R7uY7Yla5baxPo2SM+xp/xE+HOn+F9BjuI/D0utwROTPci5Mbqp6FlAxx6gYp81SMeZxi0fWzwGT+2WHnCpTqPZOyv6Xdn95xOk694cvAIftjRTH/AJZTgLj6dq3HtYljRg20cbQMAAewrgdQ0LQNaUjR5TZXeeLS9dQG/wByTgH8cGsrTJde8P6rFaah5620ci+dbXUfmBUzyVPUfUZqo1KMrfZf3r7znxXDWIpyf1d8/k9JL5dfkenJaXS5KyKpLbjx1FaENo0ahiMPJjDFsgkds1VtZrW9iknsrq3nt1G/fGckeuR2NakbO0SRxyk5AZI1U5f1p7ngTpyhJxmrMqtpt487YuVjTjn39jVgi6iidZCj8now49+adKu4bi2zHGwtjn1571WtLmRHMcyFvkD+aWJ3A54Ax2pWYrj4rdkcMnlMAMDtTraVgGadVOeg2cZpHaMXEyW5kn/dlsBNitx2PrVXSLq6uGd5rCa1GzCecRwfUDOaTQGxIsccbRrIU8wD7vT8jSW/nfZhG6zqE5XjII9KpLN5iiOUGZh82xQQV/4F61m65rklnat5nm20igBYi4/eD16c89a0o0Z1ZqEFqyJ1FCLlLZGL4x1SSzkbR4RGkbOHnKEkk46H09cCuZufIZS5K4754xVPUJryeZ7mQMd7FmJ6k061eOYAHej45yOGr9XyzBwwdCNGK9fU+HxuIliKrqNhpGo6r4Z1aLXPDt0be8h54+7IvdWHdTX0F4G+LXhn4iaNNoOv2yWl5NGYruzZsBwRyUPUj9RXzpqenSKrSWjEHGSmePwrmL0TxTpcrvhnjO5JoztZSO9c+aZVTxC5rWZphcU6bs9UfSPjn4D/AA1tNA1HXNKtL8JFEG8iO+IWNR95l3Zycc4ORxXz1478OaBZyuvhkz29xGqvEZLjcZhwD16E8mvSfhz8ZfJs20XxsfNt/LKi625Ei4+669ifUda8c8aanBq+uz3ml2H2ayLYtoQ/+rTsAa+VhgK0avLPZHrTxFPkvF6mfd6trAiax1EXELqOrIRx71Rt7VpPmjYM2c53jNT3+q6nKfMmDNtUL8xZuB7nJNM02SackfZIIo8dUjGW/HtWv1OCdo7szdeT1Z0vhK41OKdla5k8tMcHnntW/q+vakkSx+awVhgkDtXOWSyW2pWsUMzpHKu35vmG4Vvyr50BRsblJHSu6hltGylKK5l1M542rspOw/TdUmATkhl6OOor1XwJqh1Dw5/pLvLcQMULscsfT9K8Vt8xzNHzw3WvRfhXJJ/aV1bLk74/MVV9VOefwNRm9H22Ebe8dS8vq8ldJdT1C2mUqPMjDALztz1/pUNzNJtPkjc208le3b6Gq1kyyu0axTRykBsBf51aRYnDENh/ukEkHNfEtWZ9IRWrR7HURyNN/sDIH+NZXi2X/iUSRuxLKu9dxPDD610EM0RmVC7QEIcHGAD26VieKYHv54Ps7RyyWzB2Vz8koz93NNbkyvY47w6ZGAu5fK89fnO8ApGPYetdP/b0d3FsmREkVQFKcBvwrm2SPT9UNtekRJN90k5UHsD7ds1rXmkvC6XpcSK6/MoIwvoRWdV+9qd+Hip0ko7omhuN2Wk5UjtVS5tFuCW28dqqxyMp2JyO3tWlYTYYKw+U1nLTY1pQSvcwX0mMTfLJ5Xqc4/lUjRwwxFprmWZB1G4kCujvdLtrqLPlvnHUNisiHw7cNmOS4YwZzg96OdW1Y3Re9iLTprW4QmFcKBk8Vf061uJLVrm32ANnaCpO4D6VoWGjRiCSBEBLKcmtexihtbCOCPKbUGCo4zThZvQjENxhqc19luImkiuWC5bIAbHBHoaPsXmAxsq+YOjA9Afaut+yW9ym5rYSMB94jn6Co4dNUoVZHJY4C57VpdnCrHLXMahMLaSMF4yBz71FaqGxsXOM5XgYNdZFpS4wUcJk5Ab/AOtTZtIUFpEnKgk4TuPc0XYzkmM3mnzISYUPLLICxH0q48LC3VoUHmOQxZ0AVV6HkHrW3a6RZj5ZbtjI6jA3DvTX0OPeVju5M8kKwDAf4Undj0M2aPTZIxJDEYwThiVYIWx1AJyPzNbmiyabpulK15dpJt5XnJY9ao2OnanGkiW11CoIO7adxznpz0rzj4rXf2HULDRld5ZNu8xxrjDucD9BWU4tq1ztwOH+sVlBM9maSC88JCFHXztTuVMSAgnYSOT+AJqvPbW0eqmTgLEOGPQYOTn8h+dfOVlqOu6DeNLp81zCVyAUbcvPXAPFJqfirxFeWbQ3mqXRhdgSTx+GRXP9Xb2Z7TyLEQk0zX+J3iK+l8cXMunsq20EQtomH8S4+bP4k1y8V2ygMwVf+BYNX9Fkt5Jx/aDm5ikfJw20tjqNx6Eiq+rx2JmcWmEjZiUjLbyq9sn1rpjFRSjY9/DYKVKCXl5W9C3pni7U9LmD2txwP4X5Fb7/ABJ8VXNjuW8SBG+Q7Qd2CDyK41dPDrgDBPTFbFzo0q+GrS6fKBjhMJ6gnk/hW0aaaukcFejBVoxnFJt6eZmW6w/aftCwsbjJYuzE4Y/xH3r2T4V+NXsLqyt7nAkaLyEDHaHI6YPcmvJtMvL63tLiC1gkCyqI5wT94A55rU0K6vnktp5FUW8bF0Ea5ZWHB61lVSkveN55VHEwceWz6WX5nuXin7JqGpNc27G3dv8AWjYcsQM5rONhbXMgVJDuxyu4Aj865Zbqa6hiuIr+WZEHyrnGPXp0p0Xmz7obibBySsgPJHYfWpTjax4GL4fxeHpuro0u25u32i28bmRGklRcbsrjB9B61QWzkkcusTRnODuGPl/Cq2nSXUJzfzvONxCnewAHYn3H5Vea+n2u6xyGMHC7Yzg449K05UjwLsgms5UdgYV+Y4LBz1+lV57eSNgx875SM7e/4Vpf2yi25Vo5GZlBYNAVII4xkdfwqtPqVq1s7QWsqzBuW2u3X/Zph6lRoUb948h6/MMYP59qdtSPcySyK64VFHPH171PZrd3F048mbzHG5i4CZ98HpViewnTe50uUkktHiQE/n/9ao5b7hoUkmAiDM2HXGDzyO9XZLjCRy/aYzHxx5u7LY9+lRmzuZIysunsrEjCuoAY+xps1jPbvuW0nHJV41jyV/WmoxXQQNNdK4867Chj8iuAMCpHvr5FDKzLgnLMMg+4qA+dDGzzWzJGDhfkPJ/GrWjRXuqXP2Kx0+O5mcZfCZKr9f4R9aYySPVNRn2LH949XVTnHtVHVPB11datLdQw22+7XDMV+fB7V1UFulqPsSyIs7Kw+U5AwO3t71j6f4gmglF2YjILc7HQdfqK53Ucn7p24amrO5LrvhJrfTobW1LBo0Adh14FcJos+vabqdwh814lb5QjEt17oa9Pk8WXGqRyfZdJkjlX7kruAvHqOtSaYmj6uFubi3RbkZ3buoNKLcd0dHsubrY4m2ea41wzT27p9ohKkMuOQf8AA1T13RjGu7IDdG+o6fmK9E1S0t1URxbUKncjDsa5nVN0zFXAUgc+hrNy10IlTSWupw8HhdUYvIzKD93HoauanpFvZad52VZDgDcM8+ldFb3+m58ufBCZYITjp3rKbW/Dd9eWa31tf31i/wAvkRfutrZ5zk8jFaR5nqcs+SKNXw/aG20C3Ko+SC2BnueuKvzyBIeY45QpG6PGC4J966LUV0i6hB0iKaKz8pdsZ6px075FYFw0cZS3aEL5a9HXBU46gd63g7o5WZep22nXEk3n2scLvgqdqnp749K5jx54Ts9a03ybazS2uIyXinyW+buGz2PtXUvqNuCRHHufAIG0dfris/xF4u0TRLNpNQuovtSxiSOBh8z56Djpz3rWEWpJxIm1b3tj5u1C3mtb2S1niMU0TFZEP8LA8iq0jYUjH61d8S6suo6xcag0weS4kMjnoMms4yI2GycnqK9VXtqeRK13YimYMvfNUrlo0X50yPrzV6RoV+82PUVmXsglO2EZUHmmQyVIo2ijkt8lTngnnNLHNLHn5mA9AabaR7bQtIsgBl2q/wDD05H16VaKRldzOCTSvcNhYbh5PkLsfqalhle3uEmQjehyM81Vyisdv4UPIFXPJNJ9hq6d0eheG/G109/DazW0ESEbcr+nBrs3nFwfNEwOf9oDFeO6PZzOqX07eRCDwxHL/Qf1rWa5sj/q43jQcAeYTXLUy51PegrHqYbMeX3arP0r0+4XUJAtzGpMbbozjlT61rrEAvH4571znhtvNZ5kPy9BXSxHKCuTA1nJcsjkxkFCbSPJ/H3wesdSuH1XwzN/ZuohvN8kn9zI2c5HdDn049q9I0WG7fQrSLVI1+0+QqXKkhgWxg/WtOiu6FKMLqK3NcTmuKxVGFGtLmUNm915X7Hzb8afhvLoN3JrWi2Zl0eU7pY0GTbN9P7h/SvOr+7ub3SbWzO0x2rMY3PLjPbPp7V9qTxxywvFJGro4KsrDIIPUGvnD4wfDyTwxevrGkxs2jXD/Oi8m2Y9v909vTpXkYzCezvKHwn6JwrxPHFOGFxnxx+GT6+T8/z9Tmfh0FCXU7IiyYXLKMbuTXRokkUzP5mxJCHIAO4EHp157dKw/BcMKaddNNEJE8xfkweD2479a3hZw+c0bGRoyPkBUKpGO3P61pQfuI8jiZxlmVS3l+Qi3QAPnvK4JJIETbvwP9aqzXVy1vhJCUUbgs6Z/DI7VchkDPH/AKOApHJbK4PIPXrVlCzMrPcF1+6oIzn8a1ueBYSxWKO2Li12STKrNEmQfp6VJB5EYYNbt84wsnmDA9Qw7/nUsFx+9jVYHkYknBJH0wK0YvD/AIjuXXb4dcRercZ9+aajcmUkt2ZksNvEnmmVyF/hxjHtivMPiJfyXOrizgdVit+AW/vHk/l0r1fxBpupaFYS6hqWmTQ28QLGTqAB0BP+NfPM+okh7qdGmZpWds88sSa+m4awylWlWl9nb5nj5viP3apxe5rQ3UsS7ZCrA9c1ZjmtphlQuR1wcYrPsrmx1KICCRY5x/Axxmo9QsblT5seVcdcV+gwk0r7nyzWtjcTaw9RWXrGnLIBJGoBzz71n2urXNq4jugeO9M13XZreSNjxbuMpt6kjrVVKkeXUUYyUjNu7FclfLHvmsmbSY33yRkxMv3tpxx61s2WqNqwctbpHs6MG+ZvqKaW8uYSHA7N7iuCdKE9TpjJrQy002RQGaSSVcdGwajsYFtL7bIj/Z3PyEcbWrp1tWADRjdEentUgtI7mJ7ecAgr8rDqprkxOD5o80d1sawrcu+xj6nEIVtpFOdk2QR71toAZXx/GAwrF1J2XSxHL/rYZwj8d+xrYicfum77cGopO+qCehQvVxMrYGT1xXS+BLz7L4mtg0jRo7eWxU4OGGKw9RjATcB/F2PSqjXq2lyshyWyCMHn8KMRSUoSi+qsVSnyyTXQ+h1g2lMXLjYcgEc/icVI/nNAC0iEEkAHkjH86peCdRt9X8PQapbpE0srATh15Ujr689K27u2MhEyFE5ztVMfXA7V+b1YSpzcJbo+wg1OKkioY5yI/MHzEYVkUnn1IphtrqXEfml4ozk5bgf8BHfrXn/xF+IsGnCbRtDvpZLlP3dxJCmfL9Ru9e3FeWr4m1ISM1tqV0rH72JWBP1rWnhZzV27HNVxcISske3ar/YeqyXthNNayzWqFpQjENEB6e/rXn+n6jqDWzWkd5L5SghVJzxXDaNq13p2qi8Ri7HdvDH74bgg/nXcaH5N4q3EB4IwwB5B9KupRVJdysPiHUemhpaZdbQFdvmHqea6LT54yoYnPtXKapZzIfPt1O7PK1Ut9Umhfa25D6GuWVPn1R6NKtyO0j1GLUoIY/mx9DUVxfNdgpa4X1Nchpt5JcuqshYHr710S6Q8kYktbmRHx91WwBXHKKi7M9GNTmWhbtL3VI2YRWKIVQnJckv7KPWprGS8kmcTRyxY6xbcMw/HiotG0r7HcmS8djM4+VwSxUdySc57V0N7EVXc8y7QPnYHbz7HtWsIpao4MY+aSjfYpWlzN9puGgj+YEbfMiKkLjnnpWibiX7MjRx5OOcNznPSmiGBF3I07M7fOZGJwvsau3NvarbiZsLz8jq5447jvWl0c1ig3mT5dSeuG3ucf/rp0CfOFaRSAeNrZJFE9rD5a+VM6AndkMduevNT21vHLGVmVxPgfNGgx9aQ9RL23tIrhoXt50m65kVguPUGs+9kvIQI7BFQ4GfMyCAfrVnVLe5+2QOj7SgO4S85HH0x9KtNuWItGYt0h3NvPyfkcgVLv0KSuYU9yto8U95eQo7sRsVvuY9R/WvKtff7V401LWpMS7nEUGOcIAASK7v4jMtmYLe3ula4ulbJUkbV78ZIOc1wHltFIVeKSRAcf6s4FRKdz7jhXK3ripei/wAxNSmVLyOGeFIg3+qlX7rex9KjuNMt54JFRNrY5T3rSu7azvLX7NKoKleOeR9KzrAz29z9gunZpAP9HmP/AC0Ufwn3FZ2Pv4pNWZk6bCkN1JaSLlHG9cjgEdRU6adC7yCKNRIp+dB/MVd1OBvME0ShZEbzAD3I6j8RUd1J9nnhvo+EbG7nsaLs1dCDWxRkg8pflUqVORxXZ3irdfDWxu0H3ZEjYDjBDOv9RWe9tDdBT0B7+tQm2a3Ag82f7MWO+IyHYCedwHTrW9KryqUX1R4eY5WsTUpVKbs4Su/Qg0i0aGG5kZQWKk498VF4WYrdz2TD5Cd659a2rdcZUkFl4PvWKsbWnihAOBIpasj0+SL2NbTlezvJI1LeVLyvs3pWiJuQrevNZE+saf57wPI0bIc/MOCR6VRttWuLiF5No39Bt70iHFS3O5hmt7iJAMvKud4JOGxyO/X+dTNfS5WONIFdzuKSKR5Yz2z+gNcVpMrWupJNO+XOOB2BOOPzruLSTULq9xFe2paEF4xMQRIB1QggfzralCdRPlV0j824lyyODqxqQXuy/MR7iQRD7VGRyPLUREFj07d/pVK7WaGcrcO6mNgMEkFQRz9PSrUt+zv9plWVG2iPzI/uLx0UZwOOexp9vcaPLHJHIt5HJIQYnMmEjbpyMZP1NK6R81cprNbgqbW4uItp2quTge36U6LU7mPD/bwSVOPMYnAB56+lI8n2a+kktDY3yxy7fKmmCeamcEc8YPsTiq7STLHHAumW4D5YSrJlVI6A8ZH4e9XdE2bNODWr2W3jjVVeTOUYnkj6dQatS+IJt3k/Y13NwTu6kDqSKz1jkt5d7yKpj27i6AkqeoHTufrWvaaadxmSbzYurAhXbHXPt6dKd10E0XLa9W5g/wBbGNwJ4UtgD1/lXb+HYbWw8GXDRpFHc3LfM8RwWHb9KXwT4KtVRNW1bzDG43RwuSuR2LD+lU/Hesf2hdDSNLCxQqwR3QYAX298VlWmoRJpe/O3RHHTwyveNHBIomvT5cTOeAg6n865LxJC8OpTW9rcTRzRsAdnQj0rb8Rw69NqpudIkW3t7RRCA8W8MMe/euP8W3t1pfiWaUqJImcK/YnKj9eprKlCyTOynW5ajZtWH9uYK/bMMenmRDj361egS6t70SSXUbO4+cxjaCfp603T7syWsMzwyMGQMnHUU3UPt08bNa2u91UlAzbQT2Gacrt2OyeIi1c3Ptm2DDyBj7muZ1jU90nk2/zvnovc1xegeJdX8QeKLDSmtltkluvJnRydygZLD9CK9cm8O2FvG0z2sEMYX5nK/wCNN4eUXqcLxkZtqJ5FrkpW7kQN5k8+FbaflRfTP51oaTZCS5hXBTYDJz2x/icVU8SS28PiYiGDy127snjI7HHaq1nqlzN5skK/fO1cdgD1/Om07GTavc968CW9rqFoLOR1XBKk5zmoPGng3UdOXzILWe8TlkljXfx36c1zfge+mtreaSJizWxHf72Bk/1/KvffB2q2+q2kciN8zoHQ1nRfvctyK8pQjzLY+bfIRIyCrrFuw2M7lb8OlePfHa0aPxDZPGP3TWwCnIPRj/jX3R438B6Vr8Uk9oqWWpkEiWMbRIfRx3+vWvk/9oDRZNK8PtHq2nvb31vOscJOOhPOCOoIGa9KmnCon3OVyhWpO258/XFsjMd6DnuKrtDGhAWR/wA60GbeNvaoZgyIeh444rvPMsijiONzkde+aguXYcIuB7U6UYYKTlienpTCJoWDgjrznpTFoei6Fa6Jd/A/UJdYuJftNvfFrHyYgWRyoGGORwx/QV5oyy7jivTdMmtH+DWrPZLH5j3K+fHKwxGfl+ZR3PHFeaHezbY8sf7xrGivi9TarblhbsLmZRljkenerelWH268UyMVij+aQ5xken402FRgBm5HU9a07VGtNP5ODMSw9x0rppq8jCTLuoXZmk25+QDAX0FZkkhDYVjj61FLNh8g544FR7gwHNdfMZH6peGIFj06PbjbjA+taouYFlEPmoJD0XPNcJY6pcWQkto5TsJ4B/pV/SvKncyyS5mY9c/pXxNHEcjSij38TgJc0pzeh2qtnvS1RtElWMfvFPsP8TVmFm4Vx81e3RrcyVzx5Rs9CWq+pWdvqFjNZXcSywTIUkRhkEGrFZfibXtN8O6adQ1OVo4dwUbV3MSewFbStZ82w6MKk6ijTTcult7nyn8Sm1z4Q/EFLK9BvfCmqsTbyMgGz1XP95fTuK62K8tbiOKW2limtZgPLcA4PfiuO/aF+JTfECO98K2+lrbWlqBeWc0nMszKDk/7PGeK5X4B+JpHhHhu8uCImkMtqG5+bHK/1FedGUGrR6fkfb1sDi6tJ1MUv3m/3b38+p6tDJLLAk4bypIpCEVuSevPp74qYxbfMLTRySvhid2SpzyR6VK15b+YsM0MpCj5TswAPrSutvOr/Ygkb7SrsF3Ng+/YU7nh2Lvh97ttbso8XM0YmDB0QEhRzk17nYXkM8Kt5oLe+Aa434R6Q2i6GZL1meadsxyvjmPsARXehR14ruoq0DysTV5nZo84/aN1RLH4V6hCCN988dsn4tkn8lNfJkFr5sW1WC55Oa+iv2ub9ovD2i6epx51y8rf8AXA/wDQq+b47ry5SSSdihgMetfbZBTUcPzPqzwsY7ysWF0y2hJkkPIORg4P51ZGrqg8t0JXoM9ar3Svd2S3MLBlx0HVT71l7SUKsMNj8a+hTcNFsefvubMkun6gpjkUI2O9VDYxmI2szK4yTGx7Z61mtEZFw2Mjoe9Lb+fbSASsSvZs8ihy5tGh8tjG8PrJp2s3mnzHDRyZX3B71talGFHTKkZFUNWXfrJv0ZWKqiP2JXHB/PIrUlmDWBVlByRtPoazp2saSb0Za0Kf9yIz0xjmtB1EXzYGe3vWJpTY+XrV0SMzbdxIFXKyRmtzG8VS7Z3Uf8tRGx+oJH8sVoxEtbRuG6AGuc8S3Hm6tsVvubEPPfrXpXhd/DaaE1vqK27u0RVpYRK07N/stwiYGRnnNeJ9YVJv3W7vSx6dDCTxEW1JLlV3d2OcvNnkPvYKMdScVjXEYa9LspICgCvTP7W+HmmGX+zfCUl9Oo2xz30u/I9cNnBrzqVlE8rFlGDkn0rrjKVW/PDlOWajDaVz0P4O6nHDqEukrKV86AyhOgDKQD+YP6VrfEPxo2giXStPwb2VDvYuXESN06/xV5n4G1b+yfEB1+5IFtb2s7BSPvfL8v4k4rlbzX5tV1Oe8u2LTXDl3Y9MmvjszwyljZO2mh7eHxDjhYxT1LM7TMSVlkJJz8xzmqU0Y3bpF2MP4lqVJ5FfbuOPelcLKp6Fu4zUaGJBHKyr8211/vL2rU0nUrqxdZrSYqe46g/UVhSE28pIU7TxxU8bKw6/kMGk1dFKTi7pno2l+NLGZRHqEbwv3dfmX/61S6rqGiuu9b23bPIwa85KrjpVedMHOSR71yPCQbutDuhjZqNpanbz+JrSxWM2V0zsD845xj2q/Z/E2RIDts5Cw77uK812lscjFPkfbHhenfin9UpPdDWPrL4XY7a78ca3qGow36XD25hBWNUbgDvn1r1XwB8QbfVmhsdVSOK5YhVfOI3PuOxr57tZMxccY7Vf028aO7CqxX1q54eEo8tjKOJqc3M2fV8sEgYrO4CAHAx/I/SrFp8sEeNkiFON4HNecfCHxVf65pUtncSLNPp2Bgg7njPQ59R05ru4mSZZPLUqykHcUKj615FSDhJxZ6tOanFSRcmhVIgrzMDn7u3IH4EVGY4lYrCyKwXHBIwe3NJAupQylrZo5reRR5m+Q5OPQU1VmVAGQMwBwygZGfXtUlj0+zSujSmRJGODvJIH4mm3+k2U0ex0YoTtyo5PuD3pba3xOzXEMSuYz8/1p0gmXasaoVUjaPT1IoYXPIfigkVp4xtVO8QNAqNuOCMkgn+VcZqkOpWU5WC5ndP4ctnFd98cl8jVLOSa3kaOS2PzKwO0h+v61yejXsWpQeQ7fvUGBu6sP8ayd+h+p8PTi8FTi9NDOi8QTxKF1K1LkY2SIP51eupLfVLAm0k2TAb4xnv/AENTSWq/6uSMFexNY95pk1ncia2kZVz2qdz3YTlB2bNjSL0alY7pABdRfLIvuO9LqVmG0+WNQeMsPbP/ANesKdpYZxqsHySrgXC/31/vD3rqLW6W6i7bWHX1BoZ006j27Gfo+pJHY2yzd8ruzwpFbDAOOTkMO/euZe3MZvbAjIQ+ah9j1qbStQmRBbyNkDpn0pF1FaV+5uQyIrISeQfLb+hpmoRBrmC8RcyoGQDrndwP1rJvLwR3LDccOob8RUg8QLb3kIIUrvGT6HtTfRnLPmtJR36GL4is9QtWMl2mHB6gYz+B5ro7FbOHT4JCSH8sHHcVj+N/E8+sNDpbxiORJ9zEDhhjGTzjpWhZ6hZzKqqrBwOSRkDHpV1VFNcp5+TzxVaEnio2adiaxt5Li/Qybg0jB24+5GvI+mTXTa3qFnY2cV1NZxy7s43qCu70HfNc1FemK6G35Q6s0nPO0Dv+OKlt7tdXeKJkHl26456FuxrTCVIwqq+x15jgKeLcVViml3JW1u6sNahntzItleRAvDMgZQ46lCc4PP3a6uKabktbwyBhySMZFcufEGh2YMd3e2mzIykrAjI9jVK68QeGJmMll4oOmyE8KjiSLP8Aunkfga+rlDDyj7yTZ4DwGFoVJxlyuL2Ttp3+86ya1s5IjFHClv7+WHwc5/Knraa1Lvj0UKUUAsIXVd3P91sYPQcVxsevarAnnQ3Flr1qBuMtm43qPdOtaVj4gju4lurRjG69VYcj29686vg6Ev4ejOLFcP4TE03Kh7r/AAOt/s/xINwljkQbOGVVLZ75X612/wALPDd7qEz6xra7LW3bbFGECCc9yR6Dj64rgvB+l6jrU1qlo7xRXDbBP9n+VMHnLZxnr/hXsviK7h0O1svDelcPIgU+yjivGcXC9+h8BVpT5/ZNWfX5Gtqt2+t6nDothIyRN/rpV/hUdce/as3/AIR62/4ShbGyhC21rH8x6ksepJ7nFS+Hr6y0ISS3m6O4ZCsY2nDN9a6jw1auizXEw/eTgOT9ay9n7RpPd7+hzyqOim1slZevc5270e1t77ULZ9iCULLHu6EYwf1FeIeMPDE2rarqrwQtIySfIQM4woxX0D4rt/Ourd9wBCspPtXJeGbJv+Ei1kbgCJVIBHYqP8Klq0+U1pNunzM8J8PS3Vu62dxM8KhtuW/gOe9d7piSLKpFxbXEYI+ZWH9K6Lxz4dt7HxHZ6slvGbe6byrhNmQW9aZqngnT42F3ZKbd+pCcKw+lXHW9wm0eF/EKS38NfGS21C2UCOaeC8JHA5O1/wCR/OvctcaC6kVWkUWyHJ/2m7CvA/2hrRrXxRplpC+6X7KW29Sdz4UfpXsVroN8tnFCZQZTEoZ25IOBk11Vvhic1P8AiSPKfiHCZPGoaJWaCVAqcdSFOP1zVPQVSxsJ2mUB1PQ89+B/Ou78Z+GIreASQh3lQhzK5yxf1/8ArVxGmW7zWt+024+UzMVx945zj9K4pSsrM7Ixvqd18MJCIZlbkvLJnPqDn+tevfDNZLVmtxny45D5fsDyBXj/AMNRIbC1ebHmSeZIx9STXsng2Q/a228LGuXP4VyL+Kazt7J3O80y4+0alOF6RqF/GuM/aB+GVv8AEnwZJZxt5OrWuZrGXOAzgfcb/ZPT2PNdZ4SjdbFriRcSXDmQ57DtW2H6L1Jr3aLtHU8CrLlqe70Pyx8Q6PqGh6lcafqNpPaXVuxSWKVCrKR6isp2Z1wOp71+h37Q3wr0v4h+Grm5htxF4gsYGazuUAzJgZ8p/wC8D+hr89ru3k8x0YbXUkMp4IPcH3rpUrktXXMiqII4+S2W7nNULubzJGjjG7nmpbtpFBUcHpikhgKxkhPmbqaFIk2LJWh8AagY3LRNfw5DZ4IVuK5+S4bG4cjpjpipxNd/2VLZ+aRZPdbnXPWQLx+hNU0khhm8t4/l/PNKL3Kk9vI0LCMzFFQbizBRV3WLjzJMA4EY2gewqHQYZIGuLhSfLA2xn3PeqtxI2Tv657V2UVpzGE2RmT5Tg/hUJyT96kLYk5+6fSopG+b5W4q7EH6Rqzy7ZI+XjbH+FXbK3vDeN9nidpHPAXoKXTWsbZW3TAq42k9dp7GuksryOCBGk2Pb4xuQ/er4NU7+9c+7xWIlTuoxuR2c2oWLYkuZbmftBEN2Pqa0LZ/EVxIGdrezT0PzN+VNi8QaTGmI28keyZqeC6kvs/Yb0SEclSuOK6KcmtIyb9DwqvtNZSppebX9I17WVimybIkHGSMBvcV85/tI69r03iS2sJrOe00yD5rSU/duGP3nz7dMda93t7maOcR3kbI2cBj0NZHxZtNO1DwjJZarbrLbzsFWTgGJ/wCFgex7V01q7qYd3ex15BioZdmVOrOCktvS/VeZ8XeLJHbULLUE/wBcqsC305/lms7wt4a8Q3eps2lW7RokwliuZDsRQeQQe+Pavo/wl8OfA8mljUL26uJZ45duy4IKI2cDKkf/AFq6q88J26xPDGxiG3y8BQm8egOMcZ4FYYSpF0nVvdLQ+zzXPsPOv/s6akn1Vl52PPLDUJJbJGurhMoRG8q5VHcdSAe1Yet65rMbG3s9NkMO1gZlk5P4DnNes3Pwx0CTT7J/7Xu0htggEB2lWwedwGDz3NbB8B+BbrPlobaZmwGgvGJB9gScV1OUq8OansfBY2UZSvTvbr0sfOl58UPFmheG1jsZ57Ng4AYSNuQBvQ8Grdr8ffGSxQ7ryeQ7fmJ2nJ9RxVb9pzw6fDWsQafFO1xBJCJFdgASOeDjuMV5TZL+6jGecVSxFSKtc+kyzKcHiaMZzje52niLxx4h8ZXIn1zUpbtIXYW6NgCMEDOAAKyrNmj1ULsLGaMhQehIPSsm1jkCSz4ITzMZ75xU180oEN4rndGwxg9B0r9Kyiongqcj87zzDxoY+pTgrJPQ0Li71CxuGdLcRrnLKvQ1ZW+0+/UCbNrPjr2NXtK1C31K2VJ0UuOtST6LZ3B3JhT9K+hgna8XdHgNq9mYN3aXlud8cRmjPIZORWTOurLJu2KUz93PI9662DQ7u1O62uTj0zVqOOT/AFd5brJ/tAYNCo3HzpeZw1tIW1KWO8XBeFQrH+E5OOnFbChjGqMCMdRW1qGj2u/7YFVkEZWVCMHb1BHuOaoajbJayhYpC67Qcn9P0qYUnBtMcpJ7EFsvlAtt6dKnaZYYHmc7Qiljmq0twsUJOfwqj4l+2r4c+1mEwwTt5aPKNpl9dgPLAdz0rDF4iFGm5NlU6cpuyRmwaTqmqQR6hHbOIZ3aVp5cRxgZ7s2BwMV1mhHwvplrt1bxZFLLwTDp1q85HtvO1f515frmqahqc0a3t08qRqEiTOI41HQKo4FWtOtrh1Vo4ZZMf3Yyf5V8wsfWWkND11Qp9rnpknib4fQMzLYeJr1h0DTQwA/XAY1x/iHWbGSeaSytJbaCY5S3aXzGRcdC2Bn8qpDTL+Qkx2VyRjLN5Zwo9z2qe98PyTWrPbYaXbwG/iNduEqYiopSk27HPXVONklY57VNWu7xgzbordCF8tT8oz0/lTYmOBnkdqh1C2ntEW3mV0y4ZkPHIGM/zqxFDuiHzYzXi4yUnVbludNJJR0L1rcM4CyMAR90/wCNLO0kRE8eR64NUEzHMqtyB61pwqWi+X5h3WuM1ROssd3AX4z61AhaCUqeh6H1qKMfZp9hG2N+x7VJI28NG2cqeKdx2NGALIoOabPF8uM1Bp0+1dp7GrzjK5zmgFsZkpMSEfzpsb7k+ap7uF2BP6Z61GI/3P8ASpbKEtnPzHOMVNayHzC7elVZFZYZGHAxxTYmcx9xnimgO0+HniO68O6w15bsdki7Zk/vpn+fpX0pYaxY31nBcWcslxbzxhg23gZHrXyZZEJbzcjPln8K9o/Z71WC60a50We4jR4WM0W7qyHqo9cH+dceLppx5jtwlVqXL0PSzcMY18sS8jglf0xSW8mJXke4kVFwCpYAH+uKi1e8t9GtlvjLNIqMizAL/qgTjeP61keJPEWh2hjN1PHLK5/dJCN0sjEcAAZrzUn0PSZvXkC3NzE0kiyKqsoEbDnPrVMRTLM3kXeJDwqMMgL3J/xqn4YW7bTo7vUbE2dxICdjvgqueN3ocYratUjjRZI8KhYneSTnP17Zo0GcX8S9P26dBfXFwm5GEJTYQG3nsfYjP515FrFhNaXBurQsjq3QdjXf/Ei5u7y7axa6iitoCcPcXCoGduu3OCcDAzj15rmoJFvbQtujmliOybY4YMB0YEdaiUJxXPbQ/ReGatGph1hpTTnul1SGaJrUOpL9muisdyehJxvP+NX7iNk+UrkeuK5PVtPaKb7Ta5A9u1auha9vhNrfsquPuSn+RrN2eqPq43i1GoNnhwzA9OcfSqulXf2W4NizYA5jJPUeldG8NvKxOMHHNYPiTTVhtvtUTYdCCg7sc9Kk6dKav0NNsSzJMuN6Da/+0p/wrKliaK6LKu4KccVLo159rt1kVsyLwRmrF0ys6zqMBjhh/dNOzTsU5KUU0Z+oIZGjfPYis/UlHlh0YlgAea1b87VBGCd2PzqGa0E2lvIMlkHX0ppaGOvOyOKzt72WO9LbJHjCH6itBLH7ODLuHlqpLCsOK6a2sI8qWGGB9q0fDusf2vaNBMhDqMsezCs3E7KdSCait2WZvMa3EUfNxdAMwH8EfatbQLdbO0cDqpyxqKyt/wB9Jcuw3P39B6VYtcl50BOCMg+tJbjqapnlfxI8J6iPFFzeafYyzWk4EwMQztJ6jH1rhp454JTHNFJG4+8rrg/lXvviF7lNIjvLWQpNZvycZyh65HfnFc9carpGtWv2TXNNSSXPE64GB6g4yp/MV7eEbqQST1PzPPeF4OtOrCTV9e6/DVfiefeFkk+1NPEzK8YAVkJBB+or0TSL64uk/fviaBSS3Tev09ax9K8Of2RczKswuLedgYXHUj0I7GtWdFsYprg8ALtArp1RvlGGqYLCxUt1ds9z+D18kfhsQ3szmK5ldthbhQeM498Zrp08y38SXC3Vw00ggQ2MjnOVUklc9zVf4F/2L4x8Gy2aQKJ7I7FfADbCMqf6fhW7d6DJBL/Z98GODm1mB5B9M9jXmV05PU+Nq4lVakpdWZ3xE1dL/T7Cazfa5mRZ0H8HUfzxXS/D3xVcf2ekFxIZZFHl/MeRiuIubNopZrK8B/eDgngNj+RqvomqjStXMKp5ke3cMn7xHWsLtSujmnGM4crR7TcSpetE3c9RWbBai38SzsPlE8CsD7qazfBXiCxv9SeKSQxSEDZHIfzxWl4p1SxtZY545la4iYgxAEFgeopS2cmYrSXs0O8YW63WmQ24AMjMrL7Ed60n03csI2ZULhsjiuGTXZLm4E8jshThR1Cj0q7B4uvLZ2ha4NzC54L/AHlNKnJSbkKpGaSiuh5T8TdBsNS/aV0PTXjRoGFoJVx6Fmx+gr3weGbCN2O9hu65NfNnjbXJk/ac0e6Df8tLP27Ef1r6Nm1DzsgPkHORnODXZWa5Y+hzRjLnepneJvBunz6bLIJ2AI44ByfavBLPSWtNa1SykjKhQwK+/XP419BaTfF777FM+YVGQD/erh/FtlZ2/iXUrgBfmtySPUgf/qrzsT8Nzuwzknyy1OE8AL5dpbsw+WO3Zm+uRxXsfw3t/wDiXyzScNIc8+9eb+ErRPLuoduAsTD8x0r063uZNL0W3kRBmScBgR/CAc/0rHDa1GzTEK0Eju7SOHyvLQ9OuDUpVYkJUHJrjtOvL68nVoXe3iBySOprq7UtMys7E7R+texTmmrWPEq0nF3b0LMS7YwO/evgL9rvwCfCvxXuryyi8nTdYX7ZBgfKshP7xR/wLn/gVfoBXhX7anhlda+FS6yiZn0a5WbIHPlv8j/+yn8K6odjOk9bdz4OUQy/65f3qn161Bqs6wxeWg+cjjB6VJflIWMncVkvdBiWb5mNINB0cRXQWuDg7bwLz15TNW7C0ttRj+deF5YrUhtjJ4JkuOhXUgv3fWL1/CpdDha00s54eU5JP93sK0w0PaTsFX3UhLu6W3Gxoyi9EUfwiqDypKp53D1HWtW6kh2FWgDEc561mXEKOCyqB9K9JxttscxTlUhcK2arF+fm61bbKgetVJY9zk7qzaA/TC4i1Vkxa2NvGPWV9v6AGsZPFsOl38mm61bShioJ8nLI3uKteNYPE01qreG2tZXP3o5Zdn5HBrK0rSNZ0yOHU9eNjLIrLvhUFu/YnrXx8m+iP0OlyTi1O36nb+HtGW+jTUP3kVnKNyCQYYc9MV2WnxxW0YhtLfao6sRyah8PXlnqNoJBtV4yFZM8KccYrZXbtyuD9Kulg7e9sfK47F1Kk3Ga26f1uRhTIu2RAw7g1keMdNXUfDl1pisqPPGRCzDIRxypP41dvbyeDP7ogeuM1ly3U1wT5jA8ce1XOVNx5Xuc9CjO6kjzbQ/hd4ivtO3a/dRWFwZCSli+5SM8E5xXVQ+C9X02BhHqz3wUZHnAkn8zXOr8WL601aXw5ovhi9165tJTHNIkgXb82M7eTgep9K9jt3MkKO8exioLLnO0+ma76dGm6a5NF5GtbEYilUbk7o8y1Tw340muLaGH7C1pIMzOp2tF7YPU1t+HPh9Z2F3HfXl5cXU6ncEJATPuB1rtTtXlj145pRjHFVHDwUuYynmFaUeW9vQ+af2v9Jt21HTJlmtrZp7WRT5pKhirDnI9jXglnoN0SANQ0ggc/wDH6te/fttFvs3h7af4pQ3J6YFfMsBRGLP8uP51hTw/t8R7OPVn1+V4iVDLvbOWkUzYeLbFPaDaxRhLuVsjIO0/zFRhUlgkhkbBK4Arufht4YS+8CeLdd8vz3S0+zwsDkg5DsfyArgZ7QzyFo5NrAcV+i4OMYKVGmtI6fgfmuOq1K1T21R6y1/Eh0y9ls5RIexw6n1FdtYyQ6laedFIVYDkA159LDcRXBSUZEnRv9of406zur7TpA9vM6HPau6hiPZ+7JaHDUpqaumegRzXFuxVyxq0twHxxzXM2XiZbpAl3CCw/iT5a17S5guV/wBHuF3njD/KR/SvUp1FNe67nI6bW43WNS+zwSt5YZFU5JPt6Vxgu7OXUPtGoeIEsIPJjBj8p5ZDgY4UDHb1FdRrelbLSRpW3KxXc+7kruGaxofhn4o8QzNcaPZRSwQExNK8oUZBzjB5PBFeTmlarSjzJ2OzBwjN2tca/irS7DH/AAjulNNcqONQ1QK7KfVIR8i/8C3Gl8FaLqPxG8b2uj3WrSNc3W5pLqYl9iqMnA/oOK9A8K/s66rdRRXHiTW47KEgfurZNzv7AngU2HVvBnw3+MkMelw3L2Glae9rM0S73e4Ykscnr6Z6V8tVr+1lZPmke1GnyJXVkd74f+BHgvw/rFk1x5utXKvlvtOPKP8AwAcH8c19A+HNH0m20mGK302yiRV2jZbqOB+FfIfjv44arrmpr/wi8D6LaxADzZAsk0h/UL+prmbv4sfEW1fdD4x1ZY9+GUSKMZ9PlqYZZiq0eaTt6kzxVGPuxPpf9pG4tNP+FWpQWsMMMupzLaAogUnc3PT2Br5ETw9cQANb306MOflc1s33jrxb4qngsNd1yfULOzJZFkVRtc/QDJA/nWZr+o6taAiCKNYuxPJr6HLMIsJQbqb36HmYuu6s1ylHxRby/wBhO+oNG80RBhkAwx9QRXLIDJEGVj04BpdZ1O4uYZPPclgO9VNGmLwKCSMV42a1I1K14o6MKmo6lgMUb54z17VYivI4yOJB+FSFVkxnikWFR2yK8s6iwtwlypRWDZ/hbgj6UoG/G0ZJ+UgDkn0qJYU3BlOCK9K+BFnp8niufULy0kvHsIBdQQrA0oZ1OCMAccHg+tTKXLFsqMbux55Nb3Fpc+Xc281u4AJSRCrY7HBq+k42D0r2X4kXH/CceG7KfT/Dy2iRzy2sQuojDcMEBcKh6DjjkckVn3vwu8Naf4ZkvJPEF9MXm+zJerADaWdyFBMMzDk5JK714BHNZqtpqjR0Xf3Tyh5lb+LFKmzGP5V2GheERouj6p4g8SaJPqD2d3DaWunFmVbh5MktleWAUcYODV5fB2gah8Sylvc3Np4Tm046wjxDdIsG3mJSeNwfK81XtY3BUpW1PNb+Ty7dgBnLAVDGxLALxXQfE3R7XQ/Ft/otnNLJb2s5CNLjeVwCA2OMjOKwLaPB3dzVKV1clxsyffsidQTlhit34eazNomv214GZURwHC90PUflWFIxUAY69utathB+6yVKqo+dj0FErW12Kje+h738XNetrbw0tpZzM13qyrHHznEfdv6fjW/4U0Tw/ocFs0CR/ahEpmuJV3Oxxycn39K4X4d+G5vEj2fiDXGNxbwwiGxg7FU4Bf29q9NmjW0hLBTISMBMbtorxKjivdR7kLv3mW3vNMe4Cu2WKbg65xg+9NS602RWiUyhweQyEfzrOttSaC2bcdoGWbf8ox2//VV+G7fyTNxhxwwPas3ZF6s8B+Lug6jb+I7rWZVe4sLpx5c2CdhxjYf7o9KyUn/sptLuIV2hrKMyDH38ls17p4+vrGPwtftfxPMl1GY9hPDEjj6YPP4V4Pd+XcaJa4YmazH2eUf7BJKP+pB98V3qr7ai4tbHXlFOeExca0dndL1OgljjuLcXVuA0L9V/umub1nStoaaAEjHIHarPhXU/7PnNtcHdA/H0966O+s8fvIsMjcg9iK86cHBn7Hl+Np42mn1OU0XVpbcrb3TM0XRXz8yD09x7VY177ZHp13rU8iSx24VLMIcr5jkgMR/sjJ+uKnvNHSUs0O1HxyPWqNpJPpshilUtE3DI3IP4UU6ihJSsa5hgpYzDzoRly36mD4cvG024QtJlG+8MdK7hgNgmT/VuPnHtWNqGh2N+PN02RLabH+pY/u2+h7VLpF9JYlNL1OJ4pMbQXHH59/rTm1P3kceBhUwcVQq7LZ/oWZLdnjkwSSAG9RipLcN9nnh/vLuA+op7xvE+AQY8Hn2NZouVDlSScZXHrWaTaO+rNQkrmNLciK1fzF3Y3ALjqfSuksLCDTdNEcCssk58xgeq55C/hVDTtJNxqEN5Io+ytM5iQ9WKgbvwBI/GujSzkkmaeb5RnjPYUpvTlM8FCMqjrN7afj/wDLtoL64fb5jKmc4B61rW0b2rbnfORtVepNWLYhnMdqucdXPQVchhRCWwWk/vN/SkondVr9LFWez83T545RhpoyoH1FeXvDEjNHIpDISp+teutGWB3HJx1rzzxZbvbazMo2+XIN/CjJz1/UV6OXy99xfU82vZrmZT0W8bMtpISUTDRk9R/nmrF9dRyX1ravb/AGiNmG+IMRvz2yOlYtq7Jqak8Aocj6VtaFFcx+PLW3ge1dzF5g8zJBDL2A5Legr0K8rHyeLqqjRqxTtZu3o1c+iPhFfaVol99m0W2sdOu3iCvFuOZVHuTk4r1q81G0vrTy7+IxP1V0O4A+vFeb/D34eX11AlxqUMURlHPnIDLt68DoD9eldVcfCucS7rDVGtEPXEjkj8DkGvN1fQ/Oa86SneTsyHXNOj1FPNtyTIvIOMc15n44t57AJeYaCaNsjjjI6/ga9En8Ga3YRu5uVv0QkFoJWikB+h+U/pXnvxCtra50DULNbq5S/EeCtzkSICecA9vcVna7EqitdMg8J+JLXXrYXNqxgu4HwyZ5Vh6eor1TQb+z8UW32O+CC+iGN3c18seCfEul+FtSutL121lXbOdl7a/MVXtuU9Rj0r2XQ9QtNQ8nVvDurW1w0XzZg4P0dev4VU6LjutCI1lJWvqdvPoU1vcSIM4U45qjqVi9uAWdOucZ5rqfDWsReJLdWVFS9iGy5iJ5How9RVDxfE0axW6KNwycY5wKycUWpnzf8AFzzrT4y+HrwctILUjucrKRX0bos03nSrMQCG7Cvnn41SzWfxF8JX1xGRGJEXnuEmU/8As1e/6LMJg8uNrbzxWtTWMTOK9+RdlkSCS4u9+NhJJ9q8t1vW5NQ1aZ8/fdY1HtmvQ/EjMmmTLwN6kH1rxy4bytR8yRSGErY9sEY/lXnYuWyPQw0U9TsfDFwE1W8t+jMyKPxI/wDr16brklsZrLS1mXzY4/NdfTPTNeQ6KJBrJuYwSJJEbPdTXVazdWFh4wSaa4a3urq1E0pc/L8p2g57ZGOPapwTTcicVHVHqmjW5W2URqCzeldDbR+VGF7965XwTr1jeW6RxJcO3/PQRNsP4kV01zcRqhIlVT7mvYp2SueJX5pS5bDriYj5EPPrWJ450KPxB4H1jw/MxY6hZSwjcejFTtP4HFLNqlvbS8bpTnlsdKs2mt2MrgDzWc9/LNVGqubVidKcEmkflnqWk3S3ksF02ySNijrjoQcEfnVVtOjjb7wNenfHiwttK+MHibTYJNirfvIqgcAP8/8A7NXm0032i6W1skeaZztz1x711NCmlzM6O/0d4fhFb3y7gLnWxjI4KBCgI/EGsi5LKQqAYXiu78X6vZS6JY6Jp9sEs9PUFSeQ0gXBYemSSee9efTsyncuc+ldeDpSpRbkrXMcRJNpR6EdxJj5duM9az52JJC4x7Vanm3NhlNU5Gj9xmupswRXb7vNQkZPenySrngHFMaQ54U1nID9ALfXriN8q5I9jVXxN4l/tLS5dOE4guPldJSemCD+fauP/tB7eMPI3y/57VZ0+40nUL0T3Ky2qxoQ0xbBb02j196+Oufoce6O70zXbXSozCruZXAeWSR8lmx/niuk0/xLqsNqLi2jkBHzLDJx5g9Mds15fp2oCyv2Ol2pmLnh5kO9j672raF3rKs0l95Ebv8AdAk3Ef0FZOclrcmpTpz+JXPdNF1i31nSoNQtG3RXCbgp7eoP0PFQ3ccYfI/dk+3FeDfADxt9j8f694HvrlBHJdNNZBmwA5ALIPrnOPrXr3i/xNa6PbFWUT3hBEUG4Asfc9h7101I3s31PnZ4V0arjDY1tA8NaDZ3N1fWdjb297evvuZo+HlPqT1roUCQL80jH/eNfL99ea9qes/bruMQrgbU+0kYOOoI5HzfpXR6F451rTdNjg1G0a5nGdkaThi4HoSf5130a0VFRehz18NNy1d0e8y3CyHyYipc9CRkA0qNBY2qpJKAqjlmPWvIrL4tW6pIt1oGt2QiYByLcPkn3ByRVbxb441LWra3i8OrcFTu83zU2kegwfxrZ1Y2vcw+qybsaPx1sfD/AIk/s20vbeO8ysrRsrEGNgOoIr4vmaK08x5yGC5GwsN3Xrjqa9/8Z+JbjTdPg+2xzxXUqSJAcjCHjJ+mOleRalpejahIXe1Utn7xcjJr2Mmy328vrSez0Hic0ng8O8La6kvu9Dr/AIBeOtNt4dR8M3ZXZfn5OgzuXaR/I1yGqWsljfvGi7jDM0TD2BrC1LQLGMiS0mFtKhyrJIQQe2KvaZfXt60yXEi3F0PmZlOdw9T719NhaMqdeUpfa/M+eq1Y1KaS3RNq8Amt2KLkj5lI9RWfHJEyLIYwQVzgHn3rXjkG0pMpQ+mKzEs3lknW3Vco+QGOODzj+dd84e9ddTli9LFGa6hP3YDkVPYz3skq/ZdynPpmtOy0bzJNxUZ6nJ4FaDeRp6FbdQ8vrj+VaU6Ulq9BOaRo6ZdXCWf2e+dJWYHIKjGD2Ir0D4f+LLPRyYZrVJYC5fajYIY45/SvI44NQnbf8659auW9reRneWfA7CtatKGKp8lWN0Z06kqUuaLsz2fx78WrbT4mg0sTT38kX7t/KKxQAjrk9SPavmm8lkfW7mWWQyOy7mcnkkjqa9A1Um80R/MBDxfMu4dx2/KvPLhT/bkuDyYx1Oe1eHLLqeDcYx6tHesXPEfF0RFprf6S/bLUalJJczNBbxZmVy2M9cdKbZHNwVIwd1Ptbed9cnuGYIgkGwjuBiu2zaUTAseFbnbGTNbyoAxDsynr3rrBDaXlmyrKs0Trjg9PcVnNPDaxF1QKzcsAOp9a4uPVryx12W4s2YxO3zRfwse+B2rd1oU4qMzLldTUzPFqrazPAkgbDYyO4qlocmGaMMMnkc10o8Ox3+qyXt2xMDOXSDoTnk7j+mK3ofDegsdzabEG/wBlmH8jXyWJpSqVGz1aTUYo5QSPnDDafXNWYHbHzMpH1rV1HwpYrH5lk1wGB5QSbsfQHrWLFY4JIukKqcHAIYH0INccqco7o25kaMAjJ++o/Cul8Fa1rPhvW7XU9DkU3CyqSgfasq85RieMEf0rjS0asU2XDEdAFq3ZXlzGdv2KXy8c5GfxrMpOzue2f8JRputeINWmsby4sRqN5BdOzwM72LNC8chKjsGA56c5rqdH1C0s/hHPo8dxf3V7Yb9Ln/s2P7REj+YJYrsoMnLf3vXg14lF4o1xdKtrHT7lbNYZRIJliAmODkKX6lQc/KeK7Wz+K3iXT9Ke30Sz0rRbqZ1ku7yxtgk1wy92/hGfpXPKlpodEap11pofi5j4Xkk8Qam+l2+ryTs99apEtlaxRjZLJGfuMdxwGPORxWvqPgybw1o2ow6prv2ewuNUjs9One0jVXt7l1kkAf8AhUHd04GPevD5Nd1jxDqYt9f8Qas1pd3Pm3oaU7ZM4ycdM4AHIwK6fW5r3TJVj8MeMZtTs5o1gXRr7dcO6d124Kle/YisppRlZv8AA6qdOc6bnHp56/cUNT0nTNe+P2tWXiC4kt9NW+laV4SNzoPuYPIwRt5r0298C/BhrF4FjuLWYriOdLt9wPY/NkE+1cf8NvD+k21pdXGp+WtzNIWeME4jH8KD2FdWU8I31qlvqjSGKKUOPLl2EEdDXmYjES9paLdl2PWwuCiqXvxu2eR+L/Bx8NawkT3v23T5k82G4WIqSM42YP8AH9PWs3V7a+sb1LK+tntTsWRIjwdrDIJHqRXuWu6d8Obq7i1PUtUuw8eCnnXpbIHTAP8ASvDPG9wLjxbe3ljeyX9o8wEMkpy5XoBx6dBXbha8qztLZHDjcLCjFyju3se8/CWyu4/AFiy3ZjEjO6BQOMscdfpXbtZ3MZCzbBwCSTnB/OuY+HM09h4Q0aC8bbKLcARBcmMHP3h2bFaK37LcSQTNL8xUiQoSoA98/SuOpHmm2dEJWgrmh9icRsI52lkCkZLBTUEcVxBbALakruH7tZFz+GKpby05m3GQbucnAX+tLrGtxaXY3V+sDSGCMsny5xhcgZ/rUuJpHV2R558W9USW/wDsMTMiQjGw/wB89ePyH515Ldau2jakszRrIrKUkhPSRD1U/wCeK67W9Smk8PwanbTpHdXl5Kl1cEZcFVUqoP8ACDljx1xXDXtibi7e4dg+V+Yk9T616uFwjSUmzfM8zp0ovC046x6+ZqXgiVIbi3k32dyN9vJnnHdT6MOhH41seGdeEajT7w7o/wCB+61w3hvUhps8+k6tu/su5bJIGTBJ/DMv07juK0NVtbiyumhlbDDDK69HU/ddT3BFZYrD8voexw9nLlNa+8t138z1NoY5U3xfMjdCDmql1p8c4KyxhuMZHWuX8Ka1NF/o8kp3KehPX3FdvBfxyRqzY5715jVmfqNDE88FODuY8GgxqcGViffir8mgWV/DHb6k0pgB4kQ/PH7qf6VdaWEp+6ILZ6Gq09xdM8VlaoGnnYRgnomTjP60opXQV5yqQalsYWpRXOiXtzo1+4mmtJPLMi9JFxlWH1BBrltVY21wxGTk5XvkYrp/HXnz+M9UlRWaJJ/JXBycRgJz/wB81nXOi3V5aBhby7k5GV61vKHs5tNWR8/DHfWsDGUJc0kun4k/ha8a68N7I+dQ0mZrlIz/AMtbeTG8f8BIz9CTVi58RW8w3NFIvP8Aq88CsCwj1DStVjvbfzYLiBsqQOR2II9MdR3rs49GsdZ06TWtOtlhEZAvrRRxAW6SJ/sE9v4TxW+Iw0vZqpH5nj5DxNTjipYOrpdvlb8919+33GPb+KTBJ+7s8g9s9RXQ6Zr+m6hhXJtZfR+lJpfh6Nnx5GfQbav3Pg6M/MtvtOOvSvO97sfbTr0W/edmWDCcZXDL2I6GuS+IWnFrWC9AIKMVYj0PT9a6ez0y50/btuMJnlS2ePpR4mtRqWhXcK8OIywHfI5rooVHCakYVJqzSd0eJzv5eowshzyRya9F+FGo2ejeMbfUzDHNqAsQltvGVzk7v+BbRgfWuC1OGONkaIE4YZao768msp7W6gYrJEwdCPUHNevXSZ8diJRr+2i/L8v+Afdln4t0bU9Ltr+0a8s3cBuY96xkHnOO2avat4uit9KFxdeWJHlENswchGkPTPfGea8A+HXi6/TTWOnOs8MmZvJ6sgYckDuM5yK2/DWoRa/dyaJqcSwSLukiYPw0mBggHlcda8yrJxTsfEwwsJySkem6Lcy3S6gupanNf3FuSzI52gfKD8qjoKxtQ0/Q/G+jRmSZEmAP2eYHDxn2Pp6iuZtL6ebVFljkOm6zbYSaOVsCYDsT6HsfeuE1zVdUtfEmszyWlzotjEpnSJsqxmIxtQ9CCeTjI5rz4OU3dPU76lGnTi29jz/4q+GdS0Lxre29/aSRRMQbaQ8rKgUDIbvXHQ3F/Y3i3Wm3U9pKnSSJyrfpXrui/FDTvGw/4RLxRYpfSIwRJcFQH6Kwf+Hk1x+v+DfEGi+ZPqmkXEFqj7RMoEkee3zLwPxxX0ODr80eSpo1+J85jcPGm+anK6f4Fvwp8WNXg1G3TXLRNVjQ8ujeTN/30ODXslt8bvBF1qFvDJJeadiMIVuYyyk/7y5/WvmNLZo9QlcLwOVOOKoSBpNS3AnKA8++K1qYWm+hzRxE11Pf9T1XQfH3x60K3imhvdI0+Hz8o2Fdx82PfkJ+Ve5zXdlbwlre3KuctnbwK+DNNne21CWeOUgoTswcHj/9Vatl428WWcSx2/iPVERegFwx/nXPPC8+zNY4hxeqPr/xDqAAjkuCFiB3EscDp3JrhNTn0+6u3kt5LaTd95UlU4b2wa8jm8B/GfxxYQXw0XXdStWAMbTzAL7HDMP5V6X8E/2adWSc6v8AEC0eCNDmHT45A5Y/3nKn8h+dcNbC0nHWV35HVTxk4vRWOrsbm0s9PGoXU8dvAuFeSQ4APY59a9D8K6fo90I/EV/ZLNLIgSBpSMRr329uTzk+1dXpnhXTI9DbRZdFspNPcbWhnjDBh7jpWzbaPYw2ZtTCjQEbfLZQQB6Vz0cG4axLrY2MtGZumvDeXUlqqXNuY03fMeCPapJoLPBR74ofdKz5/DN1p9wLjw/qTIM7hZzsWT/gLdV/UVdtb6G/P2PV7ZrO8A6Nxu+h6GupRdtUYc6b5ovT8SOO20iN902oGTHbGKsjVtLtVK2Y8x/pgfnWdq/h+ZQZLdy614L+0l4ov/Dvh1NKsbg213fMVZ920pGOuO/NKmqkqippWuauFOUXNybR4J8XBqms/ETxDqEdr/x86hKTNLIFDKGwPfGBWFplrZaPBI29UllOXcnJx6D2qRry5k+Y3clyx65bArPv5GugVuoEkHuOR+NfRUsPGHvbs8mpW55PQTVtXsTGY42JbPGOlYbSBuTnFOm0u0k+aNpYW9M7gKYljNFlfNR1xwehrVyb3RndFefcFLLzVVz3YY9auzQTqv3Dz0xVKeObd/qz+NS9AKssirwvUVDulPIxVn7PJ1KgfhTWgXPLN+FZtMZ9Sa/LrWiG1luLRoLC7wFunG5R7ex+tRWvjvQbXU4YbaBbi5UjdcSKOfXGa6LVtT1jUNGutL1Cx8qOaPyyZCDz22478V414l8N3sMjbFO9TuUjvXx1OacuWeiP12hlVSrgZYihG8l0vuup9DT+IvDF95El1q0j5G4KNo21yfizxZoGnWF1dW+oXk86n91mYfvPbAFecfDvSb3xVDeW80Q8yyChpQG3YOeCAPauptfC+g6VNHPq0qjbjl4ySPopAFXUpKErNHzbxUKi0fL67mL8M/DmqanqDeJtUuHtmM5uVcE7t2eCPp2r2W6bUtUuxetdKnzgSSu4LFMehrnbW+3SxTaZqWnvaJjYksJLNj0wcA/hVqTxTa2MbxzW0c7rxErN5Qx9W9K1jd+8/u7HDWrxfuQ2XU1GaZluArfuSSuQ3PHXPPX6VElq0sML221YRktGAWabPcMT+ZrJTxoGULJ4dikXdkbNRjOD+IFTw+NIYlKJ4fu4QxyQt3CQPYc9Ku0jm5os6JCsCkOrhiQFbIOD3wM0XLzCHMlwkagAPmXYg/EGstZ7rxLJC9hYSWFt83nXDiJtpA4CnJ/lxW7ovhezvLj93BLqlwAB50+XQH2z8o/KmotjdSKPP/ik9vqekm7GpG4Wzy29EZlGcDBP3Rn6147q2uhWMdspHbJr688V+F4F8NzWMywSSSRsHZl4yRwAD6etfH0ujpp91NDq83kSRyMpjKnJwex719Vw/iJKEqKfW54GawUpqpYyZJLq5Y8sc1b0mK80+6W+jYrjhsnG4elXTd2MIxaQgkfxNzWfd3Es7He/4DpX0XNyu99TyL30toeg6XqFvfwBiMP0II70zdHHeXWF53IDj6CuT0O5miAkhYfKQHBrZ/tNJbl2QfO6Asv+0v8A9au+niVNRb3MXSs9DpXtppIgiKFQjOQeTSW+jhHDuxb2qOx1+z8lfOUoehyc1s2t9byxCSHDKa9GKg1ucj5kNt7RlOCPl7VbjjjRMuwUDkk9qpz6lEh+9j8azrjUIbwm3uC3lMRkg9/f2q+dRWhLTZV8R61BIDb2zZDfuwQeCT1/SuN1DZHrUUmDtdBjPXuK3fEenm0v4poxug8slCnQnv8A0rlNWul86BzIgKg55zjmvAzCo/ilumjvw8VdJF+ERmZj/FGxx24pmn31t5bySKY2Lnq3vwfaseDXLeaKaSV2jdiVCqgOT+dLbaYZrISvOQQO1ZU8bGo2qZcqDiveNCe+tp7goZWuGPVEyqj8etNCWcMirHHEH65UdPzrKvoJ7P8AeQOQMBSccinQyLuXc4GVwPrXPiK32WtS6dNXudHbTJncSa0FnVkAEhXPcVyIuj0BPHatHTLwTH7O5+bqh9fauBtHVZm+Tcq+5bhZR23Lz+lZutaf9qU3UKLFc4+YZ+V/8DT4LjbKFYkAVcYRSLuckD1rN6qxVtDi4p7gM0cjMGQ4Kt1FXYZPnX5/cnNWPEFr5kZkiwJU6E9x6GsG0mLblOQ1cM48rsaJnRR3kecKSMfxE9afHMQxZmbGfzNYCTNGMlcjPNP+3P5ewDr6d6i5UTpY792lWFGwWPHtXp3gnR5rHRrjUVXM0sZUOeoX2NeOjStct7GLWEtGMCndnd8wA7kdcV6z8OfEd9q2gHT5rN2ljBYvjYu3PGCev4V5ePm5Q9x6dT28sp8lW046taGh4U1LT7TUnjvrV50k4UjjB966u8srLeHXRpHDDPyKGrz29sb+O7Ig24zkN5gwD6ZrL8ReNNU8PKbVZmlvgB8zMGRB/U153s3UkuU9eVVUovnOh+Lt5DZeGLOyj097fzrnfG0gBK7OTx1AOa85s7oeal1bHyLmJgyvGe46EVHe+IJ/Edut5dXBlfOxgf4T7e1YbTvHIVBORkD6V7WFoezhyvc+ZxmJVeq5x2Pc/B/xQt5ozbeJI28/IX7VbrtZ/wDeA6/UV1A8VaIh22txPPHyxBgwCfTJP9K+b7C+mjJa2h8yZuGkPCr7Vq2i3lwQ11K8zE9MlUHtgcmup5ZRl7zbv2RmsfUjpoz3yzuVvrqN7JRJvJ3Rr8zsPcCtOS1vprVrMWk6I64YRq2Nv0PX6dq8W0m8v7MoY7va6coUO0r9DXqPgnWG1nT5Jr7UblpojiVd5UIvZuPX3rgxmXOjHni7o78LjVVfK1ZmJ4k8D6dDpt7Y2dpdQ20oDXMO4naw5WSLPRl574IJFeG3Et1pN8bW4lWeI8xTJysq/wB4f1HUV9Qaja77C5jjnuBJIrRqpuCVzt478jNfLsD3EEZtLqEXMO/95C56EcEg9VPuKMFimvdk9DevgZYi84b/AJk9yba6UJKozjhh1FT21262kemXkgKRk/ZZTz5eeqH/AGT+h5rPurV7N47iFzLZTEhGfG5GHVG9CP1FaNta+cOGBU84NerJRqRaZ5VKpUw1RTWkkLLHPG4kX5Sv3WBrs/CtzFrFj5DTeVdxZ3J6j1Fc/EqrG0cnKdPdT7io7aOa1vUuLZyjochl/rXg4jDuMrH6pkOexqU+Z/NHaSadeQn7+9a0NKa+R/llYlcFdwyRj361N4Z1e31VBFKAkw4I9TXcaN4cF5Ipji3N2IHNcqg7n01XHUlT576GFZ27XVyZ5rOF5pCWdzGMsTySTXoXg/wQ2ryqxtokjB+ZyvArqvCnw/8AuTXq+Wgxx3NeiwQ2mm2e2MJDCg5rrp0JP4z8+zbiSnTvTwaXN3S/q559rPwf8LXNlM/zwXBUsZuoBx1xXm/hjwhD4d1/UY77N3b3dhLHbpAcLdrkFgCfuuoG7bjPpXqXjHxZHMslnZybY8Yd/WvKfEXiEWel6k9vOftFnEl9AR1jlSRQp/EFhjuCa66dVX9n3PDo5XX9lLGVPiXvdvx6M9b8CWfhfVNDS2h0u3ikQfODyx993Wna38OtOuQz2TNG/wDdY8V5f4B8VWGqam2rWNy9vbyKHkgThoZj95f93PIPoa9O0bx4nnm21CE4DbVlB+8PXFZPku4S3R0VY4yM/rOCm3F62v36a7nA674FvLNzugJX1C9a43xDo01vZXHyMD5bDj6V9SW9xaX0OYnjmRh061geJfB+n6pZypCohkZTjHQnFZSwy3R24Hi6rB8mJR8EapatHbEeWSWPPtXNeIWAZAOQFr1X4j6X/Z2py2bAK8bsCB7V5D4gl23Tp8x2/wAIGa7pe80inj171RvR2Og+HuuNHKloszRTxv8Aujvxw3ofr/Ou51OTUra4h1C5vQboMCzPJhwB059RXh4IEm4kpxxzyK0NF0/VtYkZGvJfKUnLs5bgeg71z1KMZJ8z0PNqtxftI9T3l/Gtl4guYLbXJkE8GALq3cLMg9+cEfnVy+/tHxr4XfTbe5+22Md8THcyIRIVXtyehzj8K8Ys9ES1mRriRXRT8hD19DfA2NtW8IfZZbYP9mujGoHyOF4PXvkk1wrDxg7ozqY+U6fI1Y5Dw58G7mzuHmsrbmUqZfnJzg5454r2uPQb1rF4Lm1aNZ4wfIkOEcdwcD9a7bRdHsYYkK288ZA5w2cVdu7Oy3hlaUEDAJWs51ktzjUEnZHgtx8J/DV/eXcbwf2fOy42rcsCnowHQj8BWj4P+DHw70eYLdpNrt63LG4k+U/RFwMfXNel6zotpfKQrEzD7shXG38fSstJND8Meb5OyS/ujulKEsXIGMD0FYVMRVktJOx6FPD0Xa0feKmofDv4esFMnhHR1IHa3C8fhXN634L+GMVrJEPDmn20m07ZYAUdT2IIPWpPF/ieSNMs3lkj7oPIrw7xl48W1eXNwHnwfJjLj5z0rCn7WT91s65Qo0o/vDpPh18SbnwN4+TdfyzWEVx9m1OCaUhWjYgLIg7sM5496+2IpI5IUlRgUZQyt6g1+YFla65q95Exhjubq7l3CNB8zZHXPavtPwp8RdP0PwfpunazqSXN7Z2yRTSLKQWYDk5bqK+hdTbq+p8xWoXk2lZHrzww/aysbFJMbtyuQfy7inSXD2kLzXEiPbxgl5Om0DqTXiuofEfS5bganaao9sLY7o1aQBHJ68HqK8u+OXxb1DxR/wAS/wAP3h07T3i23ZRj+/buPZf51dCjOq7WsZziorV3PYfEXx38E2181nbtfXKRNxdQICn4ZOSK6Tw58SPB/ibTnkj1O1mES7pI5SEdPfB5r8+5tV1a0Yxy+XcRdtowcUlrrd5JMJEWRY+5x09q7pYOl0umY+1a6H274s+O/hnQbd4dDjudVuOQqEgRKf8Af6kfSvlfx5rFz4s1y61jXJFnup27t8qL2VR2ArkbrUZpwSshVvTpurJnv5tzKWIPcGuqlRpUl7qM5VJS2NSS1ht2MkEygd13ZFVJbpVPJBNY8l4xP3i3rVSS6Yjqap1Euhmlc1p7qPn+lUJbjk/Nwfes9pnYdelQF5Wzzis3O5VrF6S6IHX9arTXqnPINVmQ4yzHApgXngcVnKoylG4+S7J6Go/Oeuu8BfDLxd4zikutJ0xzYw/6y8m+SFT6An7x9hmvffBf7P8A4M/sCE619sv74kmSWOYxqPYAdhXzWZ8U4DLny1p3l2WrXr2PTwuU4nExcox07s5fV9Y1Nba2Vbp3jhl3bs55966XS9Q03XdLP2tkhmX5Wycc+orn9VtbPT7jyZtyK/R0+eOQZxkEdRWfObeJtlspWMdSx5Y11Z1hlQrc0V7svwP1TgPMI4zL/YN2nTe/dPqdDaz3fhW+ub3SWR5J1VXjQ587B4IA781or8WbqJRa6tp24AYZZ4iOfcNXNeEGnfxZYrAjyS7iUC9jjrz0rt57zVU1KW1vdHnmi8wRovlM5A7sTgjua4qNVqCTd/U+f4woUI5h+6Vm1eVur9CCDxd4C1GYmfRbaKY8maAeWC3/AAHFdBCnhq7RINP1aRVkPC3JWVeT6Hmsu48L+H707f8AhGUBYYV4sIwPtjvVzTfgTNfFJo9U1LSI/vfv3R22+wA4/E1qpU+sdT5JwcVuZviDwDpOoIzrJZ2suDmW1n8gsB32n5TWT4c+GWn/ANogaxd39xao4YyRyYGwH7pAByT04Nej3PgHwB4Xs1Oqa5dyrGAS13dY3MPRV5NYuq/FPwvpFoLLwhoL3coOFkmUhNx6nHLGnGEn6E3sehaLYaP5KyPEbTTo38uGGRdqgdvl7/jXoOnrbXGmsmn3BSMLgGADcB7V8sRaB8UvHWo/2lO11Ei8JjMcaL/sqP516R4B0PWPBt9Bc+ItfKDORGsnMg/unJx+JNdEYR2vqZyk9yT4p+EfFMEba/oOv3V2YgSY5TuUgdVZDwR9Oa+f/HUn/CTaabtYRb3sD4uIBzsf2Poe1fSXxZ+IGneHdDZjcxfatUJMCId3lr03Nj+frXzTa7Trt/fC5jntLu2EYEbZwy9CfXvWlOTpyv2Mai542PO45WiLDJwDgj/GmPfRrne4UegPNZ+ptLFq1xAjnmUj261WCNG+WiRznO7NfRQx90jyHQ1N3S9Qke6O35Im/n610MU+4A+VsnTkNngj0rhUv4lO0xtn2IxXTaHqCX1mcZLxcMO+Oxruw9ZPRSuzCrBrWx1lpHZyFJ5pDtcDZj19K3XuFghWNSRxxiuOsHaImNWwSS6HGfqK7HRpdNvIlL3A8wcMh45r6HCSVRWWjOCqnHUzbieaQ8biKqNLcKcmIiu2js7A42lcmpv7OtGGNqt+FdboS7mKq+Rymm60qRm3u0DxMCrI44IrF8ReEbeSGTUtHmkktlX97bn5nQeq/wB4frXfS6DasCXh4+lVls49LmE8LTL2K4+U1yY3ARxUOWpv0ZpSrunK8Ty3T7PQliVmngPORk4qa7urCCJ1tXSWViFRUyec/wD6q7iPwZ4Vvpri6u5L+CR5CwWKRVQgjPAKnHOami8K+G7S4h+wWryTF1CSXEpk2nPUDgZ/CvgKvtMLUlHZo9z6xQklzTSv0PKtWvdTUtFeWqpzhvlII/OoJZd1sxjXkL1r3j4mfCm41NVGi3iNcyLuZZhgZHuK8E1DT9T0i7lttRtZYdjFHOMqcHBwaWGzT60vfep2YrLpYZ6LQZbzGQg7vnHWrTTOrrKnysOeOxrKlU28oZDmNhwfarIkUEZPBHFd3McaWh1MVyt3bLMpw/8AEPepbLUVVjFcZ2fyNcxYXht7lV/gbt71qXCh1LL97vVpkm1qFsJ7dmgfcBzXIy5hmcsCuTWnZ300DYZjVm8htdQUsqqshHOBwaxqQvsVFmJ5g9ePrTWZcZDc9qdeaXNGT5cbYBpLCIxSMZOuMKCO9ckoM0TPRvA3iC0u4orPVZQLkcK0h2bx2AboPxrs7m4nZFibzHReFBjyFHsVNfP145EwCtvPUAnpU6XN8sYX7TMq4wAJDjFefPL/AGj5oux6lPM3CKUlc9V1nxJo2lDY9xczTgHZEpHzHtn0FeZarfX2qXMk1wp3ucn0FZrRbm6nr1FWCm4/K+31rpoYKNP1MMRjp19NkTWU39n20sWNzu+R7DHWnW/mSPzlyecnpmmJGqn71W7V4QR8rN+ld9OnbU4L3LtnDMQu6Ty8elbFvL5OAJWZT2JqpZQyXBURwgOejNkg/wCFSPa30T+W6qh/2UArZTV7DcHa5tWlxxlgQn97OBWt4Z8SNoGrJfDMkQUiaMH76dxXGtHICfOmkIUevAqm08qyeWp80k7R3FKpKEotSHBSi1JH0foHj7wprUYW0vYIJ3+9FcL5cgI7jsfwrwbVIxb6zexsoZhcSDj/AHjzTH0e4lQNLZ+U/qnKmk0/SbiG6Z5JD7hjkfnXzs6FOD5oyPqMuxNWE0qkXqaej2aXUV/ayICptjIP9l0III/WopYXtwDGCCK6Dw2LddQKTyrFHNDJCzgZCb1I3fgaoXE0mnXEtndqu9CUcHkfUH3rbD1ny2QZph4OtzrqkUFkLspMbEEckdVpksjRMDCC8ZPOOcVo28lvtkZSu7GMA9KjNrhxJC20nn2rtlFVI6nkUa9TC1Oam9TU8MxS/aoZom4J4Ir7G+Euhw2/h621GZQ9xMmRkfdr5M8G27XGr/Z0ba/kO6qPusyjOPxGa+rl16Hw78HbXVo5o962qbCGyN7dvrXH9XUGejjMzrYqlyQ0TdmjsNZ1a102AvM4L/woDya8q8beNJ7pzbo+xACcA9q8o1r4jajczvM9x5pyTya5rUPF82pSN5ci2r4GW+8D7e1c1as9kfR5DkVCLU6msjpfEGtSzXUK29xscscqzYBFZd01rcWk1ndm4ilnYNIS2DLjoARwQM8CucN8u6QaiGlWQAs0QyE9Djrj3Fdb8N1tdQ12H7ZOZ7W3YOpIxvbtn6frxXnurOL5kfcYqlhqOFbqxvHt3Oh8L+BNe060gks4rYWr4YRtNiVQe7cYJrq7zw5raXsc+mtBP5gCyQtLtKN3IJ4IPpT/AIg6D4pv9OhvfAWpxpcA5mtriUBZFx0Unoc1T+Fdh4iu7a/bx611YXKOUhhVgox/eyCc5PvSi5P3rnwjzFqTmmlbpb8LXJr/AFnV/DN2sF7cxW8iIHBilDBs/T+VaFt8WL59PlkVR8kbHzHXuBWPqnw7a+1e7vbXWrQLKQUicMdvAH3vfrXk/wAQItZ0CaXS9UZrdsZQK2UljJ6hhwa7KNSUpJJnW45fiqackpTtta39ficx401C81i9m1KRsyOxJOe9cFqIfLNJFg45IrutCs7nWtQisLc7nkcIqjnOa9D+IPwP1Lw14Xj1qSSK44/fxx5/dZ9fWvTlL7zweeng5qF9z5cvYZGcsxwfQVs+D9eTSbdrSeK5Mkkwa1aFNzBzxjHfPHFXvEWjvbKZAo8onoe1dT8D/CsF7qP9r38soihkPlMUBVccZ9znOPTrUcqmYY+pFQckb9hoM8y/b9Qt447iTkRgcIT+mf5V6N8KdS1DwXfXUl9oqXWm3KqzFSPMjK9COeRg1p6PptpDPILWG3vGXlnd8yrn03cfgMVJM0MjyQxtLHdgEhJF2lq3hQg1ys+bnXmpXPftI1jS7jRNMu9pgi1BR5KyDBBIzg+nSuE+JGrXWg+IY4rrVhY2dyP9HL2ryKxA5UFeN3sea6vwckEvgTRbO4WJ5ZLJCqyDgnHP481oT6THqWkPpuvWcGo2kn/LOVAdo7A+pH94Yrjr0Y8uqNsLieSXMn6nmM2oJfWgX+1dQuiR8qxW/kqfqWPT8K4bxR4g0vwlpziS6iu9WmY7nc5CZ7AdcD9a6j4kfA/UmIv/AIfeJLvS5sZOn3FyWjJ9Y3OSv0OR9K8O8Q/C34vaOZp77wnPq45Yz28gmc98naSf0rglgr7nsRzSMV7qbZj+IfH6XPiewsp98kc00RnmkAUFGbB2gdP6V6ZN8P8Aw742hCR6TdKqD5ZIIwgz67iP61u/CL4ZaT4f0qHxN4n0y3n1mVAVWZA32cdQoB6H3run1+G8ISwkQMjYaIHBH4VhKrCCtBbHRHDVcQ+eb0OF8LfA23sxt82K3LDDTSfvpseg6Kv612Nt8FfAtvEv9ordXuDllllwG+oGK6RdYt7O0DTNtfH8RrmPE3ja2jjKrcLg8ZJpKcpatmcsJK/ZGrr3hfwLPosml/2HpyRBNqlYgHX3DDkV8j+P9AuNA1WeBWaSFXOx/Ve2a+hn1lra1F65O2QZG44rx74k6xYX0jyz3UQPPcACurBYudKej07BisHTdKz3PH75sg8c1kx3MgZ4R161ray0e8mBt6noRWBdlTMmOZPTNfT86aufNctnZj5rqVJMfnzQ1xHcLtkbY46MKrveRyfI0e1l49aq3DRo3yk889KhuwWaJ5Y5FYfLlezDoahaJm5xkU6G92YXd8voeRU/nwuQwwB3A4p3TCzK6QYGDyabLsiU5xk9q1NL0rVNbuxa6Pp1zeSseFgjLfmeg/GvX/A37Oer6l5dz4n1CPTozg/Z4f3kp+p6D9a8XNM/y/LI82IqJeXX7jsw2ArV3eEdO/Q8M07Tb/VrxLPT7WS4mc4WOMZP1PpXtvw++C9tZmLUfFDJdS8MLRD+7X/ePevatO+FNloKRL4ZS0tgI9s28ndIR/ET1zTrnwr4lRiY2smXsPMP+FfmWb8d/X17PCzUI/8Akz/y+R9hleTYOjadaSlLt0R1ngfVrG1sRpZs7dbPYFEAQBAB0wOldfZ6T4cEA+zoYYzyEV+Bn0zXkkGheKIirbbVWB6iU4/lWzbW3iRYgrXVumOwBNfATSjJuM00++p6GKwMKkualU5b9mfPGlX8ktrJDO6tazNkKRyh7Ef571UuTtlcFRgdaydOs1FzEscgEW4bWEm4sBzknt+Fal3KrXEjKwIZyRz2Nf0xxE1JwiifDe8JV6svhsv8yXSbi8srlL2zkaKVWyrKcHHpXoumfEGaV41v4VRAuCU55xweTXndvJC52KzZUY/GrkPlnKsuO+a3p4GnKlGMlsj4zOM1qYjMKtaL0bf3bI9x0rUNJ02xOofbkmlcBiYnBVeOg96ral8TL68sWitY/Kx8u1Pv59z2rya2Q7AyvgZ4ps51CMstlOoaRgX3DOB3I9TXJWy6VPWOqOSGNjN++a89imq6i95rd2WLsNyoc4HpuNen+DrbwXZOg0Wyge2XG6RSGnU9y+ece6182yW+r6pfvbol7dTu5CKwP7tc8DjgE1oaP4kXwZq99o9xJJC8kYjkvbMhpLdiOVAPBGDz396xVO6sbyq6XZ9S+MviR4b8F+HLuSC9tJtTCYgtEfc7sem4DoPrXxj4013xF4t1qXVNa1SVpHY7UVjtQegHQCtHXbG6trR9SsZE1Wwbk3dvk7T/ANNF+8h+v51x93qE7n5T16e9dNOCWzOKrNstfadURPK+1mdQMAS84HpmnaZqOoWYeBliWFm3kIOc1kRyTSOV3b27nPC/WpDON2yPMp7notaSinoQpy7lPVLl2uyyRlDn5cjk1WuJrpF3SwuoPquM1sCGVv8AloFbHGB0/GqS2F1bzi4tZdz5zhznPsc9aaViXqZyeYwyqgZ6Z7Ve0q4ubG8SdWzj7ygcEVq3NnHd2jXcax2V4vMtsPuSf7UfofVfyrJeKQH5pOfpWlKq4SUluiZRTVmd9A63dvHcW7DJG5T7+lSxhkUTwDCnkjuPwrj9BvGtZljaRvLJyPY16DZSQMkZbafp719Xgq0cQuaOh5VaHs9GW9O1VbeIGSXJzxjvXRWHiC2mCo7bWPGfWudGkWzyeYjEA9j0FXrGzW3mUsoAJILelezTqTT1OOSizq2uJLiH9xcBJB0yeG9qxtS1HW7ZiXsRNCexXk062a2UlY7lCw64atWC5dUAYrJHj+Lmt23LqZJWZzMetXElwqz6eIY2bDbR0roPCijV/EK2tjHLI1swkmJXAQD60l1c2ChxDbxPc8YUmup8ATWunJqN89vGt55AkcI/VR8o/pxXyHE+Dn9XeIp7rf0PXyWhhq+NiqsVfp6o7DzVi0e91KaRVYs20n+FVHP9a4nWPCug+KvCcGtWbi4g5ldohu8xT96q/wAfNe/sP4dw6bBJtvdQTygoPPzcyH8jj8aP2ULqZfh3rUd2rm1hn2xM3YbckD6H+dfm0abVJ1ezP0CdaMqnsfI8q8Z/DGex0WTXNCkGoaKvL7WDPCPXjqP5V5e4a3laBjlT91sda9n+EPi/S9Jn1vR9cvWi0u9ZzDvUsiklsjHuCK8U1ZHju5trmSHzW8o/7OeP0r6PBV6msKnyZ87jaNJJVKfW90TZOAM5x0Na2m3ivFtbIYdeaxLCO6ueILeabH9xScVbaC+tW8yS3miHfchHFekqse55vIzZuI1kXcvNV4Lia3fvg0unTCcYjkw3cVPcQ7lz0PcCtdGroguRXQlUbiPxp8tvHImeOB3HWs22XZKFb7tX/MUE7W3AflRdPdF9DLktUhk/dqBz6VBMZI32eXkkdc1biZhcNHIuW3ZX3FO1CF0jjkCMFbK7j0z6VE0ooI3ehmhJSPvBT6YqVUfH3s59KejlRjILCtqLQ9cbShqq6PdNYtk+eseVwO/Hb3qVKKs2x8reyM23tmcA1qWVhtwzkflWUuoQrn5lCj0NIdVdn2IxRMdT1rVuKQJM77wO0R8U2NqrLlpASOvA5rrPjPpH+lw3+mxiIFf38YHU+teS+BNZj0vxbpt/Mw8tLhd7N2UnBP619G+MF0m8vn06S8hUXEe6IlsEccEe1fF55jquFzClUjtb9dT7zh/CUMbl1ShN63fy2seBM0kiiGNd7HgqOa6jQPD0KxgG3Mkv3nYc4rsPhj4D0a3v7qPxLPHHKJCYZN+UkTtjBru2t/B1u0MFncrCQcqgbIJ9s1018+jFuNODb720OGjw9JSXtZWPPLLQpWj/ANfFGm3KAAtz1wcdK5jWtMvrW4BvgE3qWVQQRtz1zXW+Org2uo7LOfyozyyR/Lknucda5SRhKp3JlSOc16mEj7amqv8AN5Hn49yw9Z0L/CS+D7Fbm8lV2ztUkD1FYNzDIdUlV3kKq5HzNuwB0rodLuW0u9iu41BUH5we49K66Dw5o+sSG+0+ZCZOSh7Gueu4YWq5y+Fo68PTnj6EadO3PF/gzzwabImmT36iSRQ2GA7DsaztP1He7QLuYnGwZySfQV65faB9g0m9gZAqPHjpxmvEJUjgvpYtxGWOMGscFmDqKfk9PQ6cZkqhUpQvZyX4r/M6jSPEU2m6xbXMdvgwSqzgnk4PI/LIrV1HxZfXlvc2sBkSxaUvHC8mQozxx0zioIrOHxV4em1W0YprmmoPtsCrj7VbjgTKO7r0b1HNYdtBHJlmk2ehx3or4icvdPpclyLD04OTbvs12ZDdX00bliST61Tl1YYDH5CTgnHWrEsLMxDdqheyVsqMEehrkc77nv8A9lTpu9Nlyz1/Maxygyhf9XIj7XX6H09jXU+BtetVunU3rQOXOc4HPrXB/wBkN5hKg/hQum3FhOJ4JSrnuO/sfWotFoxzDBYyvSUH0Pouz1bxQtu0Wm61aSx5ypZskV0Taq/ybp3mkxhnY/eYd68b+HWo6TqTpFNALfVoTvAUkK4Hf/61eiwSspDEVjZx0Pg8dGUJ8k90ddp+pTSZVuB3PrTPE1s+raU8kCxtf2iM8HmxiRZF/ijYHqCP1xWFbX5SfABxjOc8Vo22olZ1dW2rnn3pxk07nLSqulUU10OC8N3vh+31ltc02xXTdS0x1mmtUP7i5UHnYDyrD0HBFdz4/wDjNB4g8I3OkQ6esElwuHkLEhefpXBeNrOPR/EstxaiNbW6/f4x3P3s+3+NcPs1FtY/s+SPY8hHkxxjIcN93aehBByDXoQrysezxDlNBRpY2g/cmtr7P/IxtV0u7vSkC3UQV3wWkxtA969V0OzsfDvhe207T2e5WMbmdB95j1JP17Vs+E/h/or2UlrrNkl/cEgzSMx/JcdAP1rvf7H023tI4I7GGKFFCoijAAFdVGM43uj47E1VPRM8v03xQ9jPtmtTGgPp1rqTeW11HFdwsssMnJHdD/Srev6Xp0tq+bZTk4yBuP6Vx9tEuk3MmyffbScNHzlfcDrXapcu55zg5bH0r4L1Cym8J6Pcvlt0ZhWVwPlK5Bye3StuzurfUB9psbxZ4x8vyHKmvNvhk+pX3wwgexWO3NrcTGOaU7mb5yT8o4xzjk1oaHJa+ILXFlrV3bTwb4bi2VDFGkn94BcbRwcHkc1yVZRcrXOinS0udN4hvba3kS21HyYY8eYsjNhG9VPcfrXJ3XizSrMW8cWp39hDIMRyzQukT464LDBHvxXU+F9G/s7T5Xu/9MnLFmkkPmlh22sckj2rzL4n6nDq+ovpEGnzwSRKWEMyFc56sR2HSuapUko80ev3no4HDRq1XBu6Wt+hH8R/FHm2iadocYvbiXARkbI+pxWX4f0efRFa+1Dm8lGS+wqFHoM/zrz6JtV029Fvb3h0uZD5mZQpXHqpPUfStL/hLfEHipzpsuuaaqRjBn8pgX9sV5Mqad7s+loSSioLYl8X6xrmt6g1tphKW6Hlv4nP+z2qno+nhJUeVprm7JwiyEE7vQLjrSy6zeaXC9vqOm7LYNiPUIo28nOepYDivZPCPhjSkkt5oJ21K/eEtJcKNoAI6KR90c9etOnBzaXQ5q+LpUb337HlvxT+HvxKu/AcmpaAiT3an99ZI+66WP1UdM/7PWvlux8B+NfEOtJp8Wj6vd3skm3y5IXBBzzuJ4H41+lnh7SdM8G+HpklvEhh8x7ie4uJcDLHJJY+nSvOPE/7RXww0Rnt7O4udakU4Js4f3f/AH2xAP4Zr2MPTnD3acPmz5rE4upXd5P7j59uP2Y/iBD4a+0XF7p8OoH/AFGnhixcAdC44De3I964SP4E/Ftpyv8Awg+qGQEjeQgH4Hdivo6f9rvQVfbB4P1B1HdrpB/SregftS+E73VIze6HrdiJWCZ89JIlz3I4xXVbELeSf3HM5RstD5w1z9nH4maTof8Ab+q6daWdvuAdWugzx56FgoOBmsK1+FGs3JH2jUrGFc4+Vmc/lgV96658TPCU3hjUbm9sr6+06NBHdxwRLIwV+BlQ2QOnPuK8GshY6D50ent5vmSs6SXSAypGT8qHqAQOteVmNTHRaVCaS63V2ehg4UJRbqxbZ5XpHwb0RSn27ULudu+3CD/Gu20X4W+FrKMSR6XHPj+KXMh/WtSfWZjGxEkcpIGEdQQOe1OHiO7sUTUNNib9zIPtdtn5XTpuX0PNfJYvB5rVfvYh8vloe/h62DjpGkrnQaHZppsYhtIYoUH8MaBf5VsxX80bD95gHsOtbfhttJ8T6B/aVq8EhByI5V+ZSOquByK6fR9Dtdq3E+n28T44SMcAe57mvnqnClatUvKon+Z6f9q0oRtynPaYmp3agRQsFP8AG2RWrFp13F/rZhz6rXTlYoEGG2gdAKqyySuxWMKfZu4r0KPCOX04/vFzM82WPnUfupJGPFpvnKUa68qX0IqGTw1elyV1JQO37r/69XfOaWby3jUMOnepdl0D8txIo9A3FdC4byxf8uvxYe3rdJHwlpkF6tp5kVsXDfeK4GB/WrSQ3CqXaBx65rrNO8oIkIUBVXAGOKupb28wwyqGU4xjFfrksJCdX2ktWfP0s+xVDBPB0rKL3stfvOPs/vEkcdsda04pVP3lbj+IVqXOhgsJkjAbPBx3qjOl3bttli2D1UV1Hhtk9nJkhdpBxwUPWte3jSRQWcbu4xzXPwNKjblztPJOetalrNCqDcozt+6eOaaVxM2EUxJII5Gj3DD7TjI9D3rzL4gaBdLqdzq0MCPbzsGIj52HGDx6V6LHdbiqyJluhPPHFSG2WUZj+b/ZPFY1MPCbv1HGrKPoeEWOpXul3IuNNupLaUDkq3BHoR3H1rVhn8Pa84TWLf8AsW8c4+3WaZiY+skXb6rj6V2PiXwNbXaPdWEawXJ/h5CMf6GvPryymtrqWxu7d4XA+6w/UeorinScX7yOiNTmNCbwXq1vBE9mbDVLWbJWa1ulIODjkMQR64qSPwprJZQLG3jx0Bu4R/Nq4+7Hky7G3gDpg8Vat442UbpmYEcc1nr3KTXY6RfCusCdmxYg45zfw4H/AI9U3/CI6kq7przR4B1G/UY+fwBNcy8UMbriR09z2p0rIp+WQyDoG9aTbfUdl2Omj8KahcRD7JeaRcykcwxXyeZn6HGfwrC1zSNS0uVY9U0y5td3GZYioP0PQ1Rkmxjr7Vr2PifXtPhSK31W5WEDiJ23xj/gLZFOz7i0Ob/hA/LFdd4eu1ksE84OsgyFJBw+O4Peor7xGt6F/tXStLuwp3ForcQuf+BJj9aw9V1K81C5W5mmKkcRqnCxr2VR0ArsweLlh53toZVqUakbHeW97MgwsmVHrV2TUbfyg0k7Ifxrg7HXCI/LuFAb+92NacF+pQhvmjb0r6ajmEZLRnlzw8k9UbdwGSb7ZaY29W2HqO9TWurXVozNHI0sL8qpbIxWTpTiSULGzJHnnnrXTafZWeUJjDZb5sjlW9fpXoUm5q8WYySjoyS1vIpJxeR75WJG5VBOBW74a1C1uNdjS8kjSZDvYSZUAKMg89RVcGOABspGwG1h90OB0OPcfkQK5X4pWdvcaauoQOP3LBnUDDY6Nj25B/CsM1a+qTpqzutjbBtxrxqWejMT4heJpvFXima9aTNtCTFbKTnCg8n8TXVeA/ihfeG/A1/4Vj0yCVLouUud+GQsOvvXk8V1Cp+SZgPcVbhu0YYDgn2FfAKhDkULaI+jWKqKpKonqzUEK5BBqC7tUlQqy5yKZBcE8Kass+5Mng1qclzp/CEkcdpEsMSIFAXA/U16FoK6XfSpb6hAu0/edeM9ua8u8JyfNIA33T+Vd3pkyjEwYsOuDxXl1bqbPVSi6Ow/4g/DDTI3W70QG3ZgWQg8E+hHevJ7tri1vXt7hTHNGdrivobVtYjfQ7cMQzIwwD2rwT4lMlxrXnL98qc7e+DxXpYWvJaPY8ypTTVyDhlPOD2xVczFH6kkdeK29G0q3vrKHahSQoCWzRrfhrULaxluoYjcCIBj8vOO/TriuhYqDZDpSMtJ45CQyggdPWrmv30I0Kx0lDulWV7iU913AKoz9AT+NYD3ZSP5oXVv9pTiqxm3sXZiWPOTVVKimkKOly7Y7ry9is1XdLLIsa47knFfVegxx6Po1rYQwrJsiCYJwuMYOa+cvhVp7XXiaO+Zf3Fp85LdC/YV7paalcCQ2zzbP4gVAAxXFXq697HVThZepT8a2WiWOhXN1c6VpEZ24SFbNSjt2HY5Oeorz7QPAfhzxNaxXlrqsmkXrSGJraQBonb1jyQce2Titn4q3s2oa1punwSedGItzLnkuTgfoKZ4Y0lJ/E8S7t1rpqlmJGQMf4tRCS5LvRidN8zsYuu/A/xRYsJ9Llg1fGWKRtsfHsrcH8DUUuk+Mbe1tbjV9L1OMW6CGFpFHyqOg65rsPD/AMS9T0s3sdpafaZZGY5Cn92vRSB9SOK9RnuGurSFtQi3tPAvmjHVsDINc69tGV5pfqdr9lCFqc3rulseANcajG5ll8xT6sMYq1p96ZCG8xt46EcivSta8N/Z/LmsZlSGRjkSLkqe4965Lxf4Tg23F9YTxwXSQCcLFwH4O5WUcdsg11RxNorTQ5mpc25i3uoMxeSRmZv9o0mkzPf38VrHJHE0hwpfoT6VxbX5B3GXcrc4rV8MX8UOrQTyHcgYblHpWWKxNSFKTj0R0YKjGriYqps3qdh4h0jWdKAFwMIy/KQvWuas9dvbG6EsNzIjhsEAkCvo7wxYaf4jso7W5K3NpIAVcclD61R8Y/Am3uo5ZtPfybxELR4GVfjoRXxmH4tpS/dYpf16H0+Oyihh6v7ipyy6J/5nI6prNxrXgWLUI5MEoFnA9Rwf8a8z0vwvP4gubxoZ4rS2s1E1xdXDkJGCcKOOSxPAUDJrY0HV/wCzbHUtAnx/FwexHB/lVOz0+7uLMie4lt7Yy+d5MYy0jAYBb6AnH1r1cu5aKqR6XuvNM0zCcZ1KFSb1Wj8mihbtfeHtQjvrG5lSaBt0cqIQT+Hoe4NdHrtpZ6hplp4w0O2ePTdQJW6t1Hy2dyD86eyn7y57HHaptHsYbHUrC8mtmvLKOUSXUDOWLIDyvPT+tTeK/Flvr+qw3+kaVH4XJthDewWnyw3Dg8MY8bRxj1rshaUHdntrM6U8RCeFi3o1JOyv2179rLT5nLzW8zMWU5UD7uOagibBHyncDg8V0K6ZI2ljU2nSK3MvlxMj/wCufGWwnUbcjJ6c1hXEU0d0YkmaWMHO7FZONj6HC5nztxjF6fp5klzcrCo6HP3az7m8ZlA28e1P1RDD+8nbL9lNVdL0vV9ZeRNNs57p1G7bGvAH16Cly21Cpm8Yx96ysb3w0mRvF6KRz9nlwfwFe1WkytEF4OPQV494N8L+JtJ8RW13eabJ9mKN5kgdP3WRj5hmvS4JvLj6gYHFRUXU/Os5xUcTinOPkbLOobAwOKTzgowx+X2NYkt6Fc/NzjNV31ADqSPoazSueTc1PiPpbeIPA0s1pJ5N7YK0qNjlox99T+HI+lJ+zx4TlXQYdZ1Ay3DMWFkJjnyoj3X0z/L61b8LSreLJFIf3O5Q/wA3VTw1elW9xZ6PZLbWuwJBGu1IyOE6DA9OK9XAxT3McdjqjwyodE/uXYj1aFbOJbhJltSTtHyFi/sAOSagguNYmBSSxiiiA4eY4Y/8BHT8TVPSdab7Zc6ldZEsjYiRzkxxjt7E9TVjU9ehaF5fM8shDzgfyr11FngyqWfczbpZ7vVvsn2p1hiGbjyV2cnomevuear6haWtrGTCi+WBlgBz/wDXrOsPEVnZyrp5ZmupgZpNxySW559Tis7xhrkcVi4WQRjbu3E9s9PrQuVhNSTV0ex/BeOHVvhrdW1xMVikvp1VkfaQDjGPzrK07wX4o0bWWv8ATsp5KkASOJUuUJ5Ruc/mK8R8J/tAad4W8K3GgzaDc31w1480U0VwsagEDrwecitLTf2nPnVJvD14qnpsvAcfmorgxEVJ2crHfhLxi2lufSujrb3U/mBrzTbjytjWpkYKjeqdjWrpkdzDb+Xf7ri6jXaZvLGZB6jH8q+YB+0VpVz+9VvE1kWO7CmKYL74bPFdN4c/aG0ydR5niO1lHpqGmSQsPq8ZK/pRFq1roc6Endntt4qStbzSeG4rtSABIqpuTOc8NggCub8S+A/CHiyCaQ6elpdf8/PkAFSOxNU9C+L2n6in7qHTbw4yDZanGxI/3X2kVvL8QPDzIHvoL+zAOd0tqzqP+BJuFZzw8Zu9kKnOtR1je5iw+D2tLaG2ivIL+zMPlyQsoX8h781LoV9J4c0m6kunEtw05hij2gBQORwPQf0rSudW8M6u3/Eu8RaU7Nlmie4CE5H5jkA1xHxBt9Rt9Dhe5IRGLw745A2/IHzAj2yKFShTkoxgVOq6l5VHqeCfE/xV4k+KPiKeCa7ktvD9vKyWtrux55U4MjD+Int2AritQ8E3iuIhGQvQV7umlWsMENxa21uNoABccIO9XLjR4ZFEjbSMBsg5zXoWutTzJ1G5XPGvD3wp+1RCS6ZlXGeTXY2fwasZbbfbTEP/ABKeQa7yJIo02qAMe9aek3xt0JHahUotEqbTPNbrRNR8LyRzTzyxOkZiJVsrcIRgA+w9K5u6dnJYtz1zXbfGDWJLm7s7XbhEiL4HTcT1/IV5zPM2NvOD6V4ON0qtI93C39krkbTEkqW6VY0nVJbW8VnzJDI2JAepB4rLlV9wPTNRyyBQM49sVzm99T2n4Yavo2m6s9hcstoZm/1o4Vx1UN7H1r3X7RDJErRMroRwVORXxd/ad7tjuJ7Nrq2xjzIFLSRKPUD3713/AIU8ftpcUflzXkkX/PWPBUj0ZPb1FcVnA7+X2tpH0Szbm/GpEYKMgCvM9M+JCzQidrdbqDPzSRMMr9R2/Gukt/GuiSRKzTNGD6ipTHKm7WJNZ1aODUxCihXBGSa2IZ4XjDFwpI6Vy2uah4b1fYI9Vtobn+FycZH406C2uFiVY9ct5kA4fap/rS5rGvJdLofLaSQ7iS+0k9j/ADrRguI4gGeTjGNvfFcvHIX+6659QentU8dy5YDcrA9mPSv0mx8Lc7K3u2YDGSnUZ4q1cqrKBIE+flSehFcrBfhV2lhx0wO9bVhfwuwhlw3tnhT7VSEyG80po5POtxtx/B/hVIBzKVI246Z6n+tdXAY5iE5LAZ59Kq63p0Mq/aYmVJwP++qLCuZ1vcNgeYu4D+LuKuR3knmI0Q+XPJXtWKsvlsVLNyeasxyhpOu3HI54PNFx6M6YnzBuYqy+/WsrxD4ct9Vtik8S7sfu2H30PtU2n3gcgMcHBHStCG4BRo3DHsHxQ0mrMTWp4H4n0mTTtRayvV2sOUfs6+orD+x3Eb5hJZfQc17p4r8O6brwSHUPNiaBvkkiIDLnqOexrDtvhzp1jeCSe/vJrc9I+EY57ZFeNiZqhK0jvw9KVZXR5bFKJRsmVlY9DSPAUYqDkY4NevXXw80i7ib7IJ4HIO0iTeAceh7Vx2t+C9V01C8bx3qIOfKzv+m3vWEMVCWmxtPDVIdDjEO0NCxHsaXO5NhGSOmafd20kbkmN43HVXUqf1qGNhINw4IHNdHMc7ix4PyhWqEBgShbIzxmpArkYcYB6cUifeKsOexPei5IxlK9VNSwl0+6Xx1ODTmBYfMTmlRDwRTU2tiuXudH4OE95fxWMETSzSMBEg+8Segr6M8OfBm8aCK61vUUiZsboLcZ49C3r9K8J+CtzaWPxE0+4ugzLHuZQB1bH/66+tz4/wBGa+t7ff8AIU3E9MVz5hneKhBUacuVW36nqZbllCf72av5MteGfAvhvS2+TTYZZlOfNlXe35mtXxF4T0DXdKn03UtNtZraZNjoUAOPUEcg/SqWl+MtLm1OeMsAgUFG7N7Vbg12C8vPKhIOc4xXzM60pPmk22e8qUr2irI+O/jZ8IdT8C3cl/pu/UNAZztmK5e3PZJP6N3rzFMKMkHca/QG805NXutX0TUl8y2u4ANjDI2MCD+ORXxn4y+Gut+HPF93oTCNliYmCZmwJIuqnA747etepgcfzLkqPXueNj8ByNSp9TlYGxzg+xqdpsLgck9AOprrdG+HckgH27U0ViOFgHf0559O1dt4X8C6Xot5HchnuJ1UjfNyFPcj0rsljoLbU4oYSo9zzfw7FdW8+2eB4pHG4BlxkGuytZClqpdtpHqe1dnqvhWDVJI5rzfGVJ2zwvtYDHdec1h6r8Ob98LBqFxc2+C2xQEJH171x+3jKV5HZKlNQ5YnPaprLXk0Vja/OQ2WK9Ae1Q6j4QhvNQjnuLiQtsG5AMZHf3Fb2l+GlspbeJbV8N824qf59810FvaSyLJGLR3dAWGB1XPb0pzxLv7rsKnhVb3kcs+kNpJh8iFXi27VBbBXHc+taT3MkOmzX0arL5S5MQOM49DWzdRzbHjuIQ4bBEbt0GOce9Z95ZNHY3KaPGZZfu+TI4Hy45xnv9adLEJL3tyKuGenLscN4pvpPE+n2tmbVLNUl3s2/eScYA6CuU1Xwrfabbrc+bG2TwrfIcevNekWianCPsmn+H5LS6Kgea6ltv8AtAkYH51NbeASHabVpDeXMg3bd3yZ92PU1r9acHdszWGU9kcn8PL/AFa1sXgh0cXMRnyzhwvJ/Q12nm+IZ0kmGnbPKUlIy4yTjpz2JrRTS5rS3SOHR7wlTwY2jAUj2Jwc10uiaON0b6gzWpK7vILjeSfUj7ox6Vn9ZnNvlSNZYeEI++zx6HTfF8d7caxLZs9zkBfmBAJOM5HQD9K6uzuL3RrE28bWf9pXy7TIW3qgHUkjrweK9KtvDekFxKsclu2cNJFO4JB655zWbqHh2J2dIilx85YtIADjHTI5/wD1Vo8TUt7y+4zVGDfuv7zgfh/JcWV3NFmDy43Ikm28zdlC56etehjVmkh8vdtB6c85rmrvSZNPiaa0tnumXJaFCS+fbPX/ADiuS1TxZqEStFFpc9nJuKFpkIYfQVoq6qO6IdGVM7fxPrpjnis1l3eWNzjsCaz7i8uri3uo41QzC1ZU3MApZlIUE/jXF6bI0tyJLuXMhJIjLZaQ+prqoLO4+yjfHvVyHJHJJ7DHeoq1eSNi6dJzfkeWap4H8U6fEsz2ySwEDMkL7wpPYjqKXT/DfiLaJI9PkIz1Ga9z8NWV7G1wrWrrE2CHY/dOOQRnGK7LQLywsYZQ1zpckWD50BbDofqeMn0NefXx1WMfdSZ6WHwdNyu3Y8Y8DzfELw/qMVzYqRb5BMT52n/69fYHhfXbnUvB1hrl3bGC4TAnj67ex/CuFstN0vULQ3NhCkkTLllPJjz7CvTvhlbxpoQs5gjFGPGMZU+or5PG4OlmFWMYxUZt27fed+YN08OpVHzWfzt2PnH4xfDePT/ifcatYqPs18BdKmDhC33vwyMj61gXGny28zq8oMrkNGFAQ46fjXvXxr0e9uNeW8W2lNssCojx89M5yPrXDjw1eX1qkyREzoOI343D29K9aFRYdKEpfDoPDRdagpPtf5mF4Y8O3kESalfJEu7O1YmyD7niqPjHweHYymzWO2mBMbAYCGvUPDHhnUIbORbrcgflYz8wFa91AxtPs11axyWhIDADJj964PrlenXc4vmPU9pQlSjR5dvPX/hz5OufDN/eRxWsN84jtgywknCjLEt9ee9OTwjqkYP/ABNJcjGeeD719P6h8L4YH85NQxFKcwlIcgA9jzWBffDjVHnkNtqVoYgnyrJmMk+/X9K+gWInJXPJp4icVanUdvU8Eh8Ds06f2hqUrszhnUoMkdxnP8q623hj02BtO8kQoMErECAF9x+P617afhmsmiWFy0dpDPFjz9jsVbHcE1heOvh/rFwj3GnwG4gkCmVYHG9WHcdMg8ce1c0Me5zSaYVHCpF3qX/zPLNkKx5aZeQFXMe1jnr1p8Woyxsba6CiXGVYfxD1q/PoV9Y3C291bzxledkkWHYfj/Ss7VdKuLhQ3lxxyIu5ASdyjsT6A812OfNucbpaA95lSACeMUBQ8TGQYOeKqWxEkId5PLxwVYYwfSuq8F+G9T8Q75LC2j+zxPtaeaTarMegA6k1pGyOazZP4KjeMI5yyMSriu68QQrP4On1DT/Lh1nS43ktpiPv7Rkxt6owHIqnZeEdU08zW80aOFY/PE2VJrT12w1O08NXvlW7ys9qwSJRku23G3HvXXhaijUTexy1qcmtjk/C+v2XjLw3Drmnw+TIwK3duOTBIOo+h6j2pt7KFRoZuGIK8dcV5T4Z0P4q+E/Eq6hoHhu/MDLieB0AiuB/dIJ/UcivabOKLX9PSa70u70HUpUKvbXC4aJvVT0Ye4r1Y1YPZnl1aEou6Whx+oXGn2MVxNE0UM8ZzNMeSNo5BJ56fhXh/jjx5caxK1vYK6Wob5VHf/65PNe6+LPBeoXUUtgqiSO5OJZkOfl9+/NcN4o+ED6bpR1KwG8xkebERt4/vA/0rOrOUI+6iqCUpJSPF1tb25J3MFbGR9KvWFvql5PHZRxBHOcSMwCEAep4rqm0K4hJBjMeAM7hnFR3trNEoMWN8fO3AH415FStznsU6Khozvfh/wCEvDahG1bUJ5pxEuYYLdWVT75YHp7VFr/hPwtZXcjWV1qUcJO7LRKwHPTAOa47xF9rZ9OuraV45ZLRC7xtg554Jo/tW8FkF1vWZGgA5WPAkbHQFq8duo5aSPZpxpW+HQ9R8G2HwzsbaZ9Z1FWZB5kjSQtG2OyqeenOR6mtOy0Lw340hfUfhn4nlsnhO2W3E7I4fsRkg4I/CvFE1rS7ucrbeEr66tkUjzCzStn1PGK19E8WSaVdebodtfafMPlKGAdPQ49+1bXqwV9b+pj+6k7RPR4vAvxQkvPI1TxG4tCdu+e3S4b8Nw/ma6nRdNXw3ePpN7qD3m6MSlnjCKpyRgBeO1P034so3h21muNDuftEYCkKwaNzjqSeV57YJrl9U8cad4iv5WuY5dOHlZkZMPHlSSxDdfu9a68Jiq/tVzSujkxWGpulLQ9JijtZrUpC4P0OcGkWSGVfLLAMnHJ614Dqvxp1C0u/svh3T7ZtPi+VZLlCHk98Kfl/nXPXPxr8fqSYJtOQbidv2RTn86+j9pFbs+bdI+mxBC0pHmBmPYVh+JPGPhXwrEz6vq9rC7f6uFW8yVj6BF5NfL2ufE3xpq5Meoa3cxxueY4QIl/8dxWd4OtV1Px1p8ch3JwSTz1IGeaj6xG9kaLD+7zXPb/G2uLq2pxaikU0Mc8COiTLtcIRwSO3risD7UMnlTV74lSomtGSL7gGAB2UcAfpXIvNKVEi7tp6E14VdOc3I9amrJI35JYyN3r6Vm3PGNozVKPUFyVY8ipGuVZM7seprFRaNETJ4qj0G8SBjIFljHmbVyBzwcdf1rqtH8U2OrR+S9qpP/LMl/8AWZ4JAPvXm2s20l3dGRY2AUBeTzWetlqNvcqYY3LLhhjJFJwjJGsZyie0WNrDIp1CwvH06blWCPjGD0YH8u4qfSPEEzyiOa3lvEyVWeyUlhjsyf4Vw/hXxB9lYPq8MrNyfNdfmDY6e4Peur0zVfDtwJFjmSxlYhvnRhg+qntWMqfY6I1X3PSNI0zRdS09JHluRHKoYxsAuD64PINaEPhPRdnyR3RHqbhufyrgvteqwxq1pqIk43GVQGLD0xjHpzToPF0k/meZrWq2TxvsaI220ZAHIx1B9ahUY9TT2zPExd+XgKq9MjB6j1FTx3Hyhtoz+dUln0qOARyrKkyndmNsqme3PX6UQNb/ADGPUIghOfmUgmv0JM+IaNaGTc2d2S2OvXNamnFllabcMY5rn7WS1V8y3yEDsikmtjTbiOciNI2WP729vvMaoR1Nhe+dIrx/eTGR6VZe8Zf9Zg5Xlj6VR0eJo0dlA+c9D3qLxBc/Y7WWZgAFXOOgpOdgaM/UptsrSKFWN2ypPOagtbxIwWySuetc/pd/PLMzSXEQhlOHR5MgZPUAd6fqWoQWNxJCSGcEgKppc3cpI62LUP3e5WHXt2/+tWjHeSOm4kjBBwe9ee2GoSO4YjCEjGa6SyuizLtcgFe45NZzrKCLjT5js7QLcXMJfG0kbuM4rXmgjuVCtHHIRlcjuc/56VheHmWVxIrAMw7nk11un7GkZry3c26c7o2w30xXzuOre0qbnu4OjyQ2OYa1kt7wxybkAGVBUqpGD09aiuANpLW+4MP4Rnmuzv5reIxK9s8yuTt83BMa8+p9KytNWwn84CzeBPOGxjIMFD0P59veuHmfU61FdDlprJblNk1spjPd1DY+tcf4i8AWc+ZtNmS0lYZ6HYfY+n1Fevz2Srujt4yhBztbB3/So10y2QtJPbRqpI/eL6dcc04VnF6MmdKMl7yPnu88F+IrdQv2aC4OQMRTBj+RxWTf6LqttMI5tOuASM/Km4Y+or6VeDTZ5D+4hY8hmL4IP4Ux9B06eUlZbiAkcDerAY9j1roWNmtzneBj0Z8xy2t1Gd0ltcIBz80bf4Usaz4+WGQ+2w19Aalol3HuRLhbmPOVbAB/EVj3UTR3Ain8wscYyNuee1Wsa30M3gfM8l0Q6hbalbXkFldO0UqsNsR5IPSvc31CxurS0maIwzBsEN1AI5z+NZEfnR2+GTDAkZAyQPxp7IJIh5gUgDGTxn/PrXPiJe3s2tjsw18OmkdX4akhk1Vk83KKgb9cGuv8N3/2LxZEitutZkwB1IftXk1nqUun6mklra/aEf5ZQGwVXsea6Sx1aWS+trpYygjcMU54wfXoc1wyoO56UMTGx7PreoW9trOm6tM3lRy7rSZicBSeVz+II/GvLPH9i174quFuDC0agKs2NwIPOK9I+IsUN98OrkW6RuVaOTDH0I79q8jgl1JVUC1XC4ywcNleny981FCKvdhiKi5VBIkttMt7AFIMCWTjcB/M9zirNlEwmWMlVBY5JGcf/rpnmXvmLI0TbAuDhcbWPTjr/jTJpJJLkLI0sIK7nb098dcHpXTc4lE17GGaW4F1NKioowFVid3+92rVubS2ltkHneUmRhi2CCenPTOa5uJLxUV4rxzEyjzBtDZOeCMVqRWd0ylZ4Rh0yVZt27oAfY1LaZSJrqEMwScIjcFNx2s3596Y2nrg+RMC38W1sdfWs+fRtQljjh/tm6EY5UNGjNkf3mIyfStBbW+ezaXzoWeLC5Pys/YkAUna24ym1s4UNMsbqCMhsYIpslppyy7n3xtyMCUBcke/8q0ovPWUDyRJgfOWUAMPcVMskLxM0lvFtZxvDxLgH6kUXC1jGW38tDMLqR2bA2MBzxwOBirllpc147NkxxleWIwB9M961EfMiYjVk6eWMEA9sHH6VHe6u1rZSSNEQwH7sEYAb0/nTUW3YTaSuzI1WSy068WCeSVpIkDAOmSWPTpVG3vnuLkypFPnjzGz8zY9e/5VTsLG51LVT9puiIt+4ybs5yc9f6Vvu1nZqGtFjZVJVnc46dRg9PrXpwgqcbHk1JupK7L8V1dNFHFIsIjc5laQ/wAJPcVW1C5RJyIdrKOnOQw9fase/DTRtcTyRBH5EaZ3EjoM+laWikpHvvf9UwCgOOT/AI1nOSLpp3LPh7UIbe/YXlnBe2cpAw6/PH7g5rt5PC/hfW7F5Icqm0qyg70Gev3uhrg7W98PrqpszLbGRQfK3H7w7r9a0zqiQ2N9ZW9yDDdxNGRIR8pIxnjvXNOnKTvax2U6kYrU8+8X3XgHwv4ihtbKO11FSp867gjO2F8425GcnGTxmus01tPktY7rSfsMto0YZSzcZPPByOR6V4VrC3k8smmXCMs4lZZI0wDvXvWCk11H5kEJlURjdkYPI610PDRaWpisQ4vbQ+nTLcSBhd2iFGHJRhtxnrnPp2q1DpWmTOsywxKGP31Trx+deXfBPxXJFeHw3qVxJNBdqFsgZCBFcZ457KRnI9q91tdL1YyfZ7e1ABB3tHIjde/JzXBiIqlKzZ30J+0jdIydHutU0rVfPgSO4s/uuinBZe+Peu8l1SO3a01TTZG8ll+8On+6w7Gub1WOTS4llv7eSJV4/exlQeOuRxXLeH/HmkXGoSR2uqRlAWFzaTqVKkduejenrXn1sN7f36fQ6YNXSnqvwZ7pd6zbTaNDeTplXO0jHQ4rGR7G/KNaYUhvmA7j2qrFf2N3oJjhZTH/AKyIg5AOOa5yy1aPSNWjlmkVFJGc8Aj+leNUw0pSlKT1Kw2BtGfJdNN2PS7mz8nT3LSfNgYzx+dYdpGv2k5T91ICrAjrVm58QTTNH9ntobq3lHBWYZHvUa6pDK32VsQs5+Rz0BrOeYRowdNI4qNOvCL5luaMdxH9lj09m2IFwj+npVG8SHTIzO2+brucjpWHr91dWurW1vcZVJSAGXpzXY6dEs+lJBcLvYAxyBu9ckc3raKD0HVp/VoxqPVSIrDGq6BbNasEjcHfkfmKvWGlW9nCIx8xHc1m+GIH0drrSXbciuZrdsdY26j6g/zFa0lwy25kk+Qe9dM8dShs339Dz60pc7hTfu30+Zm+JtN0W509l1SwjlgOcyDho/cHtXgfjjRtN8OmW+sJP+JTK4H78mQDPXPX8K9dufHNrbQXX26EBIgwYMOGx2r55+J/iCy1HULyC0eWPTZgD5BOQG7MuemD/Wvbyyc6rvO56NLD1qEGqmgun6X4Z1edro+MNLhRmB8twyEHoev+Fe5/D+10+y0GGxsb62vYLcZSRSuck5ycV8P3ty6XLnbtaM444LGnaL4g1nTrlrixvLi3mznKOVB/AV9NTw8d0zklW5Xqfc13rNtFmH7WhkBO4xqzD+WM0/7dpslsjNqdufm+Zd4DA9+OtfKvhX43eLLG8T7bDbXcaxlVBBU5/vZHf8K7zQ/inp+svE17p2myajjBSRjEW9QHII/AmtPZMlVUz6FurO1lt1bzgJFA8tgg6Vka3C8+lmVWilNvMC4dOAB149a5PS75biBPL8O3C27RnH9n6gHJ7dMjP4Vbs9Z0a3Z7FtevLRQMrb3cLEADg5LDPGMcNU2RXkasMdlcW/n3FpCS33TGdpA/PrXM+JfBcmuyQ+Tr01nZRMzNbzgjzCeOSOSADwKt6LrVna6kLRLhb60IDCSKRdobJ4UHnHtzWld6xbaggMdm0sjYyGXbs55ODz+VN89mr2TIjGF721PM9V8EWenZGoxvFGhCx3CSExsewBz19jWZcaRo9vIsu+zmhx8ySQASbvUtngV7LGYZIPs94sMkbjcyYGCuD94H+dYmq+C/C88TXTabaWjsOHV9hYD0HTtXnug09DrUkzzT+yNNePbNCLlZAAIlRMbeoC8ZAx9aZaeDbK+uwltpKx8li0sCYQe579ccCu6j8MvJE39l3gMUeStvOwJb/dbsKx/Dx1a08RSLeWMllDHEQ+8Eh2JGOnfvxWSo+9ZqxUp2jobWh2cOjW62Vuhit41/gTaCe/A6k1cupLViP9HjMjjBLoASfrUsk9xIwhlYtjnIHQVXlhMyFlDMV/vcflXbaKWxwSuY+u6ZbTRFpLK3mBGCNorjte0TRZNMlSUXFmjI6u8SfcBHJweortr1pFUHaJAepU4IrIuLdb+KVDI4k2lX3c8Y6U7RtsJSd7Hhur+AL6GNptOuI76AYwV+SQjGeVP1rmH8PXYO14pFbOCChBzXut1ZXVtH9mYvsUbUkySxBXrn161kNbWl3aSWGpLPdxplfN+ZWjHs4PT25rSNaS3MJ4aO6Z41ceHroIwkgfYOuVPFQ6TZz6PrVnfRkgQzIxBPbcDXoep+BobRPtmnTyzQdFaOdgVz689q53+zbq3kRjc3Uq+arfvZNwIBzjB9af1iN9bk/VZJXTO88UWHmXszfeDIGB69ea5eS2McRVsYAOOa7fWdSRl8y7ZRI+AARn5e1cveTWcznbM6Y6YUda5JyXMdMFojn5IA5LY4HYVa0LTXubnzf+WUeGIPTPakmhkM+VfKEdR/UV1egxi2scrCs5kj5jbA3jI6Ht0qVKLNbPTQh8zT7mUf2hapLNkq0qAAn6jocVDLBBAu4XUnkudqBAUyB6g966Kw/shUcTW8qqOiSRHn0ww61NqWowRReaumyMqqJNigFyPZfWolNS6WZrCDj1OI1GOCaZUh81whJIZeAccE+verVhYNdMN92UJX5UHGPXpkVem1jw1eXUkNwt3C6jfGYzu3ZH3cDofbtSWt8Euj/Zen3iQhcEMg/ecdmPSo1sXZXuMhg1KytVmt9TaMglQXUKrL/KujstTRrVN8SyMAASBgfhVGGaPz1zprtLGB9879x7cjjP4Vft4raaPzJoXViT8rJkj8uKTKPn2C3n2jFxGR7mr1vZbgDJcqO/HatODTUxmRlxjrnirttZWUZ+e6jHbBNfZOou58nyMx4rZVfIcyfQYrotIjljXcR1wAO9XLWDT0A2yI3HQc1Zdsri3XYexZc/pWU8VGCNYUJS6GgmoJa2u+eZYgvJYmuB8X+IZNTult0Z1tkPDDkOfUj+Vbuo+G7jUG3PeS5PAyuVBq/p/w0gnRVubu5ByMlEAH4A1yPHxbuzp+pSa0OBhmtYreQSzHzDjYsWAPxqSC+t/N3m18yQ93JOTXqdr8HLFYmn+2XUgHIDbErQ034X6NDd5ubWadBgorz4BOOnygVDzSNrJFRy6XU8nikVyHnK5ByFB4H4V0Glrc3RWG0hYq/BbaST9K9Ws/Cek2csJtdLs4nQ/fMO/n2z1rUjkSKUxrAFwMHMQCY9sVxVcdOfQ7aOCUepy3hLQr63uBPPGyBCAyPmu8SNreDMuShwMH7uO/vUEa3SJjaVUr8oRwFJ9QO1S27tKIkWSRGJIk2rkqfUZ6iuRyvudkVbQgm8kqiXFusqvIdpj4Ygc96Q3C2swgt1SWRlBIP7wgfj0PtVhkHnbW3Lg8Fx97FQT207AmG4RpNvzZAYL7ccio5lYqzLPkQDJt1kU9REvQEnnv+NR6lZ30kIMaockBoz0I7496ZZ/bIZEkwAqkgn0H5VrhGliLAiNzz13D/wCt9Km+ug2tLHM2lpIFcxxmKMSYGV5X2z3plzA7AGcRPtznCYP0BrppLNmH340JzjocnufWqUNtvuGSSNxHt3byTyehGPShvUEjGW8CRNZNGF85lbaV+8FHYdQB+tYmtaHFert8yWQh9y7PlKnGeD2rtbnTd7JKghRc7ZfMXnZ7UHTYmgKq0aFc4jLHDfTilcbR5pHZTWitG13eqHYgLK2/PHOMjI/Okl0i4W33wqZFwFxnBAPseO1d9daPag+bJfSxgkMyoenHTBHIqsbKCUMltFcyRrnJJ65OTV8zsS4HnYhkVzvzH2JLEfpVu0mktG8lZkR2w25yQGHuAa6xdHvFn3LE0keM7X/hFNfwvA1r5oRU53ZYEDjp9DmhTtuJRsdDc+MIr7wdHoMGlsspAFxdLMGDbSOAPwFc20OqjJsmjRePmZuAT2x2NVEs5oN1vcSRws5yr5JwV/Qitq1srwsyRiRo2YKrRjIznOal+Ro5OT1DT49SxJ9qmglIXG0LjHoRVi1trZk891jeRiAzSrlgccgelXTBdWbRsCsZBO7zB1pQ0P7qUIzK7Y2Rqz9u47VLY2rEizR7E2MAzIG2dye+KkSZmU7ZPlYZO71qSKFRbK1xbzwxliEbyx0Hcg9M1NGLOU9y6ksQOpxU3GkhY13QBZIiAcD5lHP49qlmhhSM/wAHQFqWCHbcO0kkuWTK55wB1GKqX0rIJPs9wxJXb5qRmUKc45Uc/jTSbE2kNaacAotsjLjli2CPalWSXyMPb/NxwrFiOPXFN02W+kEQmltpGOcuDtJHb5D0qxK06pINgcZww8wdPXFNq2wJ9yuJVV1aTEG45O4jp+Peue1a/tLmYxsk4KzPhFfCjHAJz/Ef0FbHia6jtdGuJtpaTZtiViCpYnisGxsXmsknWCSSN1LPMTkux5OPbiu3CxS95nBjKj0ghk1uskUTFwj7PlWLOZB7+hyakt5J5BJtjIRNoJIyQT+n41t2WlxxWXmSSEpIcFcAkj05qSKykW8C2cOY8ASKuSWPYY6YrWrUS2OWFO+5FpOn24BnupyGJLKiYAPrx/WuV+KGsahDp/2fT0WIFNpKHkDPY1Lq26bVWe41Awyxja4jfAU9O3asfWJob547RpmlkjOd3GGPanGA3Poc1oNsmjslzqLGe/Zd8cTHcVXsfaulgtvPvoJJrgszASPFngdwM/lUX9nWqXA33GZ5AoDdlHfLHj8qqamVhkl+zyhkBEasAeo5JAH170SY4Mx/FOnWer3bXC3Rs7mRiBKOVVl6Z9RjINcNriano8/2bUrbYGH7uZOUlX1BruNO0fUtYZobN02AklpOdp9AAK15/Akl3Yvb3+v28oZ+IvKyoP1zkfWs1VcX5G3sudHmvhrXZtO1CLUreQx3VvIJIXxnaR0Nejw6xql9Oda8G6zNpvlIr3mkyXzFnbPzNb7vvA9dnUds1iaP4MvvCXiOz1uTS7fXtIVsTwMvmGNTxuK9wPWua1PXotU8QXd1b2dtZRM52wW42IgHHA7UnV9pU9ny6Wvfz7WNoUnQpqrza3tY9Jh+OHjzR5IF/tGSdCrCVbxBJHKc9lIyABxXKeIviBNrOqXN9Dp9pp0t4Ua7+zj5HZM7WAI+U8nvWx4f8YaXNp9vp+v6ZFL5C+XBeKvzRoezL/GB69frWLrfgi2W4+3aZJc3untMFee0/ewqW5VSeqH1DVSoxi1JrXuS60nfldjovCHxH1Gxgis5LotbBwQw4dOMcetd14p1W/vNJj1S3uo5raSRVuAq84xjIPbHpXmXgHwxp+/7Xd6ddX0YkZR8xBikX+FuR8pPOcele4QaD4W1Dw3qiaPJILnUY/L8iLO1JgCd+3+EDHUGvEzPB8q9tRfqj38rzGVlSrK/Z/5nO+EtWbTLq3sjcu8bc2zk8/7te3+Bbiz120kimTEiH5lIwT7ivjXULzUtOgijmnhk8tuGhm3dPp0P1r0/4XfGq0tHit9bEsUowv2pBuyP9sd/qK+bzLJ684+1pK/f/M7sZiKeJpezvafR/ofVN7Z/6KMRJOIl3IHGSCPQ1z1v4wtZdOe/jid7izObqCPlzGOC2O+K5W1+LFtdRzR2WoaWyAZhuJJwsZHv3B+orK1jVrCYJq2j31j50hPnPZSeanmdSvHUd68BwnB/C0edhMplJ8mIW+zv99/X8z2HUbu0l0iDWreTzI4sTIynO9GHI/I/pWH4/wBYK+DZdS0+TEaFWLY6AEZBH0rjPBnixo1l0jUbK1061nBMcstwDas/dR3Td6HpXReH203VE1HSXcJp97GQiGQHB6Hb6juDXTi6lWUlzRsnv8jnWXfU6nNUTfI0/WN9vXc5LU/iR4RNzaWXiPw/bM08YdLgpuiZfVuOP1rC8ZT/AA7kt3hu/A8lu8oylzZ3OzGejqR8rCqHivwdb6fqP9i3GoG7tLcme1uEKq6IesbZ96saZa6Xa2T6ctxeTWzglbS5tz+7z12MB8v8q9rDqEKcakZO63X6o9l4GlKXNTT5HqtZflc858ceHNOg8LfZ4FiF4rec7so3SqfcenpXnp8MaidCl1yOGQWkcm0sVwOvXNek+L/D8xZha30dykIzCTL++VOpVh3A9a077xzo8Hwx0/wffaNMDPHsmvmkHID5LKAOfxNe1hcZiIUo+w9+719DLMsNQdRe0jZWt2Xr8jwNmkS5Ei8gdqs3xkhWK5HzRzAlSOm4dRXT+LdGsdHeLUNMaO902Zj5dyp3Yb+6w7Gsj+1oXj+zva28qg7hujzzX09GuqsVOm9D5SvQeHlKnUWvT+vMk8NfEDxF4ZnRtL1KWLbz5RO5DnqMHivXvCfxxu5jG2uaLGwK7WltW2sM9TtIxXA+G9Di1eB5bWxsXKSAFHUBuew4qXVI2gn+wzWEdqUk8ttsYWtFXo1JunpdfeTPDYinSVZr3X1PYPO8D+JLyCXSLhba/kYEmICKZG9wOGP51tfZb7T7Q293qMk8bvlZDCpwc4AZQAVP+0px614SkNxps2Y2EezEpliAPl57kjvXQ+JI57VNMudP8W3moQ3fyPK4KGOT0AySal8t1FX+4IXs2esWOs6pZaium301vcecxWJ4IQp2gZ+Yv0P41p6vYQ+INPuNPuHukEy4mHyI6jH9e2ODXguv6Z4o0i4ijbxCl27DeWt5mbYM9WJ5qe0vPG9pqqaWt9cSzOoZZEkzGy/7xpezUldMp1eV8rR6lopu/CEUlgL66uLFW3CZ03GKM54xg8Z9+3ap77xPZvq80FtMsmdskLuOCrDOV/WvE/EHiXxZZXktrql3eDGAz8EAMDjkcc1Jd6wurQ2bzW8aT2UWwTq7K0i9wcHml7Il4hbbHtkNzqUrqVlbyBkuPJGXPbntVotcTsyqGTH9w5x7V5lY/EHUo4mgSeGRgBtwnUDqQSOtLJ4zvNViD30QZFBRVR2jHXvtIyaydNoanFo9Fm8yNCs0zb8Y2EdB+FYc9nO0pdmZlz/AOT+NcjpfjDy7xYTakQEFZCJHzntwTXWL4h0y4CQlXERUZDtggntkHpSb5dx8nNsxk0wtysbzRI8hwkZIBP0FYOsaXJK7yWlvBGpHzRmPCt756g963WutNs7j7VHotiHA4n8rdx35zXQ6Re+H9U01J4bWJLjP7xOQV+tZSqRKVKXc8fkuJtPuIEi3iQMfNjKBVkU+hzirmu6DbXlot9awNbtIMtBIp/EjB6/TivUb/wAN+H79VKGe3cP5gK4Zc+4Pbmqtx4LItzNp0kcqrwY3G0++Ae341HOnoxuLizwjVf8ASJ/3kkiFAFClTxj19KzzYTL8u4qT0DDt617BrfhDzFcP+6kAztJ2sOK5PVPDrafbGSa6kwo+VpDu5z3NTKMrlR5JHDCC4jbHmQLj1auj0WS+aBbO8hi27sxyRsSVANSz2azxHz7W1u0LjDw8EE+oqOzspY5h5Jkhj3EsDIMD2PPH0qGylC2xt211aW4jW5u45CqkejEH09aujxZosFsUN5+8i4PAP+GazrexKYeVUmG3jA5P0qW70XS7mFpnsovmAyqrjHt+dSuU01MjWPGOjRTJ5Src7nIkMCCM9OvHeqb+LNJuJTbpAsUePvyEqee3XHFaNx4T0mSFGeLyTx8uSADWZceDdORztmK56gnvVe72F7xo2l7Z3cscVjeQluP3e/Ix24I/rW3b2moxRBfOjHJI8w8/yrjF8HMA5gu0X5fl3A5H096lTS/E1vGsX9rkKoG0Ox6U/dJTkdBB4Y2gtJCuSRxtqaPwxCvWxV1z97b1Nd5bw7yFa4Clj8rbehq8bHMR+fq+N+OTW/O+5Hs0uh5qvhUM3y2IX5sAKMVpW/heCMIyxk5BJBzx9a7uKMwzPFIBgABXYjL+pHtUTyRxlFMyqZW2qHUgtRzsfIjk47NrcbVslG05zywx69a1tOSY7PJt4lbOMkEZ/wAitiW4tVZ4SymYYLLswAPXNLNLIu37P5IY5GWBA9jxUdS0lbQcI3wRubcwAxn5QBRJGsbxpNIXLZA2nav4mnRZmBZrpDGMo6x8fMPemXNy1pDuAMeRhXKbh7E+lErDSbK1vCbi5LeT5TZ2gs2R17Y9akn0ufzFlWaSJA3zJuG1h6dKme52EqYwN2N3Pt/n86njaeRiqxxqTgnnPHp9azZUSC1hkeAxSpArDJPUkfjQdPST93siP91vL/qKkc2/2honYk7sqAeFHv61Zhmh2tuzGVPBAwv9allFO502aOFwkg2EhvnYnBGOh7fSq5ji81lEDBvvM0a4J4xya1muVOV27l9+OKpS308b5ktR5JyFaNiTj6UgGJE23KzHYAB5ZGWU9s+lELXaOz+YHXB+TOT/APWqk+vRW+9XhkGGHzKvt+dSC90e4WTzZjE3PyyAbScjtTa7AXVLm4GAqYI+bPXjvTjcFUDSurFMjAXJ61l3UN88P2RnEcKA4ZAOfbPXmpBatcIESMqC24jA/PB6VNh3LYu49rBGbvgO2047mmXTSP5sULw5HzZ5z26/XnpVp0BiH+jI7cZ3E4Ud6Zd2Nq0m0wTYIOG3FRgceuaNRopXNvJJtFskErqCrbs5Hcd+aQW1wqNNJ+7VieVfG1emKm/sOzluQ+2csq7UPnsPzH+elaEOlr9mS3jjm8hT8xZwcY9BSEVRpNpM8UnkwySthsyMVLYHpU11ol1OVEK26lx8xViMj06Y/OrUS7pkiztlUYJU9B25NaNrColbztwwMBg/Bz1o0YI5X/hHbm1mE8wgmdQQsjHBGfb1q/Z+Gb1XT7VrFtJZbiyQFDkE4xlsc4NdBd22mxx+ZNcMkg75yOnpWRYX+naoBHHqdyAoJ8qSFo2647j+Ro1GyWPSbRnZVmtwq5wQjYH6UXWjyBRHptxYbgMv5rSDntgAVbeFPLVY2knz1UocccDpSR2k6khYTGFJYEcc1NlcWuxR0ew1iKRo9UudNmVm4UONqr2AyM0/+w7lWaS1gjVmJUlZAwCnuMetWriK4fYFVTj5sEhhn3FRPHGXAuG8qRzuOw4JHf8Az1p6hcptpd1DcGdhO+wFVXygoUY7VRury6t7jI0J53wMssiqCcdfY9q0Ltbfdvt5pVBPRSc89c4PSon+SQRiWcA9iSSc07vsCMK81zVfOEttoc6A8iPCnaPQtnms6bWPEtzCVXSpIlI5CAFvzPSummmWNS6m6c5xtQ4LepJNZUmqGCSNWiRE2Fvnfc4z69sVV2S0Yfl3GqXEdpfWb2qxLuZPMy0g7Z9O9dJamxFvFDGzx+UMbcbfKJ7D1FYkepW2LnUrgSLLISLePblDHjA57msi61ZXike0+TsVAGB9K9BXjBI8yb55tnS3mpfYY1inlg2nPON24f596W2uGuF85JZFiIASNc9h/OuB+2zX48iOMTBDwrfNnn+dbWnz3kciQ+cYyUxhxkKo781MI8zuOTtoSatZQ3LtHd22xj1ZBtfbnIqld6PpNtDHfedGEY7PKL5LevNVPF/iSMHMO9HRQhx/G2eTz2rkdLWfxDrH2WCWSGJwS7KckH2+vP4Vskl6mbv1OoWafVNWe2s13CLCsYyCqgdBnoOK6jRvDsNi6y3TCSZuQG6c+1WtKWz0PT0tbW3SOND8pAyxPufU+tEupQ3TnaDN/eAbDKamSuCdjS8rTIZWtfs67gNzFE25qtHoWlMHEwkRmYncyA4HoKfcfLBvgaNzKoZgxOU9uapLLeLI/lsjgjIJBNRyo0UyeXRreAo9ncea4/iBKt9K4XxH8PfDe6aY2DWs5bczQyFcseScdK7GVbhU2w3BSQct2BHp9aozxySiX7VM0nHdcYHt70JDcmzxfXNJm0mFpreWae33YO5RuTn27VU0nXru2jdLLUbm138SCKQqHHocHmvQzGzPIqkrtchR/WuT8S+G4r7Ut2miOxuWyCB9x+OCfT8K0juK5u6F49jVZU19bq68zGJLaRYiABjBG3Dfz966T4MeNrXw547n1m78RSHTrqORbizlt+SDwu0rxkcckDPIrw1bPWo8M1nIV85otyjcA46g4otdR2O0cgw4+U5GMe1Y4ilTxFOVNrfsb05TpvVaM73UvCsd5qupXEPiDSIY2dpYVWQtuUknb0GDzjFZ0vhG8hhaaPU7WQxLk/MAGI7VhW2sNLL5UMMkrkchBkn8KuLa6rMSV0+6UEdWQgVNOnyJRTZtWxKm3J7i2ykj9/L5WOAM7j/9atLTftkW77DqFxAc8FGIGK5qZNVimdJNPusr6Rk8U+HVpoFbb5iuv3geCtW6MXuiI4id/ddj1Hw/4s1Wzt2s9YYX1iw/eRlsbxnoRj071c8W+L4Xvlh8K3t9YaPGVeCK6KvJA3cI2chfQZryI66ScMSfXmmNq6s4PmAVwLJ8L7X2nL8un3Hb/bOJlFRczs/EWoahq9y+qXmtXN/cIgBSR8ZUegXHP86fpniOe0mjv7LWDbzxEY8yRgx9lPP61w8mpRiTKyYPqKje8glbewQk+o616UaMFHkS0PPeJqOXNJ3Z6zp/jZra7a7aSG5vN4ckyBQw5z0454qtDqmnXesXDa7ZXQ066LMPKQt5bc4wAcHnHPXivOrSaDhltYJB1I29q0HvLAAMlkiSEdQzD8cVmsJSjLmjGzNHj6socspXXnqe0eCNN+Fs3mQanqGraZp91Ystwt2QV8/d8pCgZ6cg/nWTF8P/AANFruqaAmvK19aRmW2uorn93cqRu2lTnDY9OK8u+3QhQFmnQ552uc5rb0a+kswbmO/V5cYjE0Kts989at8tJOUVqyYSddqEnovw9D6H8AfCTUbGwtte0fVrCGAhJxBfxj94wPIdhxj0+tJ8UpIL7xnF4ahOk6KZYVnaaZYpLfcwO4s/XIwcfhXgN1r+qtYNatqCyxE5CMzBV9SAOKx49ZkR2823tpx03GQnPvyK4pYKM5OpBtT2b0Ox4yVOVpvmj0XY9I8fePrvUrFfDumR2lvptkot0lghAknVV2nc3dWI3Vwc8c8wQENhRwwzx+FZt3rd85Eh+yRhQBiME5H41ebxBcRW4jUwRNjPyD1/nXoUP9npKEFseXVtWqOTZd+yCO33RTkN/HvOOfb/AOvVvQ9e1jSr4SWt9HIMbQsn7zj6Vyc2pM0rtJcxnzBl1bhT7HP0qCHV185hBtTsI0PUegP9K2eIlJbGfsYR6nfeL7rU/FT2a/ZrMtACMQbh5jE5yc8f4ZrmbP8AtAuYUwCW5G4cY7V03gOXTbqxe4ZrwTmRRCyyEbMfeH1ru5fCmgyXsl/4djDwMATaNIVkjbHzfe4Iz6GuJ4xxk4nU8NzxUkcPpFncEiW5C524AGAQBXSWUdrNaGNlKkH7/wDSn6sktvci1m042DqP+WuAfzqi9uJAkf2nv0iwMn603UcldgqXKNutNmh1EeRGkinod+CKtJaM021iysg4yf61Otu0VuPJHyvj+Lqeladg3VZHcLgj7oODioTbKVkUknmgi3QSMiMRuVT8pNbfhTUreHU0lvI4kdiV3qu3II6HtWfZx/LFCWjKhNxOMHA9qbf2zbPNhZdh5Ix1Pp7UWT0KudxqQljvla1kGGbcEJ6r6Gnwaot1/owc21yh/wBQ7Ak47gjqDWJBcLc6dFJHulmjULMrcDPbB+n61Jtjubn9yxiuoU3KzDqe+P8APNZeysNyual7fxzWJNwwcpzg4yvrWRdfY7tAyBSCnO4feH0NZ3iO7mtbRnlh2yyLl5MAYOcY/GqXhDUX1KyaCZPMa2JUtnGc+hHWtKbsjCa1RU1WwhsV86NtsJ4I6gZ6VXigG3G5Bn5m4ByP8a6XUtNItpFYLGkiEgfeJwPQ1w+I2eQ+e6mLP3lGSOnUdvpWVRLdG1OT2Y+aaGOdrcs7yMMqM8Bf0oN9PbRy3MBxH97lSTnOMYyc1FBLJIximu4jIBlDDJ94HoTnj8s0yXzY2Ejs8SptXCDIJ9SuP61DVjS9wfxJcMoaSGExrk5IwW/4Ce4p1p4n0WacQXCPaOVBzJ0H0NQ3Nm8TvJAMoj5G5ASuepBz0qg/hu31KITzNbzPknch2gAeuKaa6gdCl1prywv9qRmbIQq24Ef571UuZrATt5a3DZOSYgSpPeqsNhY2RC26xqAuwsnX8e9Q3OradZymCSe3Dj7w8wnB9OlOKu9AR63GR5gWIcjBySM4+napRJIbpQZIo0Xk7iSfTrU0FnbLBxEiMSRnGD+VRLZhuGZShOSXGckdq1Ei1PsXDIqHOFLjnNVvLlWYtbxomc8uCADVpIwwHyHIOVQnbx9KcWUYDRBWzwCeB71CbRSKEv2p9j+dbJGfvEoec+1QraTys0XnHf1CjIA9s/Stm3eIoVOxlZufl6ewoa13SMY5GWMg5yelJjSOWnsdStGSK1SVCc8xgEcdM8mtG21C5VRHeRnbwH+U7ff8K2TG6RdRLIF6AAHFU5LhktwstkwjK/MVOcfX0o5h2sF5ptvPFHdRvGLPguNvzq3YN/nmmMkdxKshvGlWBgcg7R/QYqqmY2Lw3BKSAq4cYwDzj3p6KIgGkmiVAP41GD+P5VF7FJXLSfZ45HVI4k3D+EDkColcnCxyEKfutzg+2DTDZw3GQJPKJ4UqMMvoRSpCglaOSYvIFyxKkZ45x2qG2xpFYTahJem4/dNbdFQLhuP65qSS/kjkIMLbQfvjk49cfWrAt40cHzpni27QFBypz7VI1lZyB43DbWILBXxnHHOP5UtRmRrN7aO0TXy4gIDI0bZJPoT/AEqaFrd7dHhhtyCdod4slSBkY4we1XV02zEmxYjtOTn+HHp6Ukel2VmG8mFUwSQz8hSRjv2ppi5WV5NQvjAFWzhJ24Lt0z9PWqCXl1JcI4sykySBVZZGcMuOu0Y5rattOtNrf6I+MAuQSAT/AJxUlv8AZ1n2NGVYY24wMLTUmFiss10yqYY2VcDCE4OO+TV2NplG6RXnG3cWDLgHsoqyNNtmjBG9UJ3BXm+U1bt7O3jXbHCE67Qhz+WaLiZStrmMH/j3lChcK4brnqCD0xU3lW/liRri4U5+bjk8e1RX0MqK6FWKMwwWJGW+gH9arRx6jIoktbfO7Cn5c/ocfzovYRajaCKQFZoURjuyDknHpmrbXcK48tZX3cEACs4R28ARtRnhtiuWKeYHYE9sLntTY0065ud0LvKwOUWQbNvqcdaOo0aM+rKkLMllFIiYyXlzj1+lVxrg3pALQF3JMeG6jHXp+lZ9xbbppdsZiwuT5TfKR75PJ9qZBqAitxtt0aT+LoNo/CiyEbtvr06gRw2m5+jBTnaR1B9Knae6vV2zW80PPIBPXr1rnLXUL6OSRbHT5fMx5kixp79Se49/erXmNeWxvZnuLN0yriR2KHFO9tR2bNNojEWkkXYARndIBj9arXtw/wBie7kP3TtUhwwYAZxxXIu91eHFvZtMGyu7fkPkHoW/lXV+H9Ikbw2tnqV/FDcreNJukTfmPGAAF4z/AIUuePLcTjKLszEnuyk32zazW2RvUkBmXbjcB14NW729fzGRZQkIxgoqln445P8ALmi68M3SXhFnqsV3aO7GVpBtcNnoP8gYqp4gt7i3tgs1rNKqkM2HA+Yc5BHT2pKSdh2RVm1L7MoWOO4kbDMxkwO+OcfpVDXdaWHTJ52tC+It5ZfmUjoePpU0t7c3dkQ1k0vmndHMF+4epDds9BWe9nqVxEXuPKjXcQqmUKGPQ5X09jVX6kvY81vNeaRQqzM8R+5k84qL+0JluUVHZNy8Dr+Jrc1rwrYzMkkcflB8tug5ww9h0FZkXhNkG6a6vEJfCAjBbjgdOldXtotHE6Mr2NaCWLT7ETtMUyDkjqe5ArjvEPiq6v5ZoYbkxW4AG7d8xx147fSuqt/Di30RS8ury6dSECGQDB9gtS2vg61liNw1vEgBOUiX5tw/hOe5/rVU6saa0RM6MpHllxq99qEoiHmSRLhcqpy3YfSvR/CbW2j28EbRO0gcSMEHJPfJqhP4f/syb5kSPdICFYckZzx/Wtmys9+1oeWY/wARrojUUlc5pQcHY7f7QjKknmCSKZQVXAyDioFaOR1Tcg3AkggjgVzl2biGNYo5FZVb5cjHP932q1ZandiGNWdY4GbCkHLKw+uePY0NjWpsE7nfyrkSOnTOeF9u/wCPSn2V7MtqtvcRw7FO8SlDuB9/WqaSFf3cxMhxkOseSpz3x7elSM0a7dk24EfMGIBx60LUbRZutRiZBNCkYmA24RTkn154FVluLhDuZoyDwFPPX0FCXsG7YzIgC7c4zx9KrTlHfHloQF4JPOO2PQ0nohFHUI5PNlkWELFx8qfzzWLqdo5h4YeV1Zi3zcngV1j/ALi3kBZUjC5JYhgRisLT9PvbqZ9tnH9ktsNJIGOZHzxGg6Z6E+gqG+VXZotSv8NtLtZtZu7ebX9W06C4IMVjayBVuHGSSSc4xjsKreN/Dmk21zdLJDHIry7XnlkUuB2OQATx/KtvSPBsyTNrc9wWuEldXXGI1B7YbngHHStTVP8AS7CO2CwK0OCAqEFue5wc98e1ZSpxcuZaX3OqNeXLyy1tscJ4P0G2sbZ4porkJJuaKZICGkHUA4Bz2rW1GO8a2WB4fIbyiV2xsWlHvu+7XSNIsax5+1eVJGdjRuV2HP19utO/tm1UFZmd5mPy5bcWAz39PauhPQ592cfa2WqWNxbyNcKkJIwMlyCByC2B69qoalo7X1w1xdWImjmLBRlly3PG7+tdtNGdSto4YLqxs2hUYJO1jnnJI4yO2Oar32pfEOSzFtb6/Ymyt9iR2/lAYH97aPw6nvQ5SsCtfex5RB4LsbieXdJqNuqsEZFQNk85IYnBHT1qX/hB9PAiC3d7FIY9zGWMEK3Ydsj3rtpLnx9E5n+0QyktlWlBXj2XpVC6tfGN+USaW2RuWzjcAM9fWpbexSUb6MzG+EV5NZrdQ+IdHcmMSGBpHjkGewUrlvwqlF8G/Flxua1kspokALyRzFlUnopOOv8ALvXXeR4ysoYLuG9t9Q8nIQxMysnsuc/pVrTPi5q1jEbTU7WYxO5U5Q7S3cZXvSUZfZkaKUH8SPNNK+H/AI2vNTmsdP0ma6uYAWeOL5/lHU8dqztWXULOYx3Fq6SKdkiuvKsO1fRXhr4keG74xKbi5tHQMrBLgg5PGTtwT1PBFdFottpVpHNrtreWB0yxtSrwzQpOucZBJf8ATnNNRxCd2k1/XUqSwrVo3ufKNs37tbqdMYPCgH5jWlbanDblftkT7XJJKHHPrXrnijxZ8K7uwt4dR0lL66Znka70uNICqseAwPBPX8qup8N/Bt1bQzWraheQyQCaIpGHVtwyAXQ8enSsalOrJ+9HQulOlD4Hr5njt9f2OPKRgUlG5XByU9jWVHBPLOY4pVJP3Nxwr+2a9p8KeD9H/wCEhvIv7Nhs7aSPy0kLbkPI+bLHjnA//XV7QtN8A2c0um+I9B0+6lhndYbuySbc5/hJUDGO3U06dKUI+4wrVYzm1UivkfPWpNLbSmORXjcHlSK6jTtHgPh+x1iOb7Y4lzeYUsLZewIHPPrXoy+CLq68QXQn0G2vNPtMReXMhjLFh0BHJ2kjNex+DPD/AIV0hTHa+GHmZbZmuGtoNgkCjkc/eHHAOTU4h1alNcjs/wAGLCujSqPni2n96PjR9I1DVLy4k0mxur1Ey8nkRMwQZ6n0/GtDw14D8Ra9OrRWv2WEEbnlOGA9QvU16XrHj/8AtbUhb3af2XpquxWyittjEZOPMzje3ua7jwfeaHqFmPs8p892CiRgA+3uVH+cVopVIxSMp0qcpu2xw2neEb3w0IMar9pbzA0kRiGCceueCK1dV8NweJGjmsNSvLK7UZEeN0fpzjB59q6rxPoovLK5h0+VLcx4MYBO9j3JJ7Hmuds5pLW4WSXfG7Hadxxgrz0rH2cW+Z7mqk42SMmxb4neE7ndbKNesUOWgkX7QoHoY35H/Aa6eT4l6LruoLLq3wrvLAwqFdtOuVhO71ZGUCrmnaq0jIkZiBlPzAkkgY9eh65qDUxpt0g87CTklPNhwMDPTPen7NdiXJtl+5vPB95bu+nW+vWc5UMiXZjZPfLDmopHtlTyVkiA+9kk/Ma5XVYYtOnWCO4uppCMtjDBB7+9SW8c4kRnJO4YxjqD3oS5UK5vPMqMGhCllIb72cimuzT7ArKpHzFd2BxWdJBcsqeRdqjKMHKZFYOtSeIrcfLd2xXr8sRUg/nQmM6XT9TvNPupI2kVVIA2M2c81svqttM1rJJL5FxsO7cfmDA/5NeS6hr2txTpcTxw+YhDBkGCT6ntV298V3d1HIfs8YnuEC7yMlF7n2Jpe9cLo6Hxp4mm1S6MEOBAJAzMDneR0rb8LPHpVhG0vMzEvIR0B7DPr7Y9a8p1e8jRop7RWkW3zsyCEL8ZJPtVqy8QXN5Z7rm7gtSy4TzGLMueNwAHp0rSysZXuz1LxB4qX7ERGySNINgwRkE8HiuUWQR/Z9nC4KsA2AAevPaqV1pQunS+ikkuIogPMwhC59FPc9O1Xhb2oRHhWXfGCHVjuZT1z6YFZynG1kbRhLmu9hTZNHMjWywqjH5XY8qPTpxyOlSvcXaEZjV/mBO1sKBjoCf5fWo0lnVS0hWRcZ8pkCkdOc/nWaniLTbfUXS4mhiZTt8oqZF6dOeMnFZ2NbnTTwyMwhWNGIUljGw47jA/i4rMEsc25kTDNhG25ABPf61m6Vqlrq8M9zbWl5CYNpVVUn5hypB4P+PSlv7yS4jmHnXNqSuRIYuc55PTNJLULk6rfR7kt0jtQ4ba7Ddk9j6ntXK23ga5uxJcX2pKZpJGJKtj+daEMd+zRrb33nqq8lcbufSrq3GquiFZo1AGMFeR9eau7WzI5u5755as6IoWQIMZ6nPfNSm0Yp+7UKwHGafDYXOSUyoHBfPJ/OrQhfy1VdzKoxk9Sad0WU5rN2hZmxgZ+VfSopFAjEnQYxtP6Vahjk8x9ynp8q7uCO/H0olWRlzCxcrgEIMAZ7c/0osMy51dUDIqEOQuSMYPamW5mjmI+dlwN47KOfWtWNdsm25wY+uQOh+tWD5ef3cKOpA3N2z61LjoFzJQiZPmaRWHA57CnTMGCFokZlUrgrx+nb61pmFi5k2gEjOAODSfY5H3MrDnleB+X/16jlKTMH+zpkuVaOTyk53LncAPYUsVtGxWGSPbkZUgcnB/wrYZYVZVDNnOAWXPOKP3YKeUFc5IYk4Kj196loaZlnT4bZkZ1aVt2cRDlcj16A/nUXkTSSK10sKxgnapHI54we9byQR7hGnIJzuY4/SkfybqJ5JIzKANpwmTx2wetDuh3Mjy0jZ9rCMALjMnU9+MYA46VX+0tHMrNgB2yT5Zxjt071vRwt5iwop3lD1GADjgfWmx2lwqN50Iicfd2yZBHrg0rj6mWB5xEjAqjNwqZ3NjnHHQVEbadJHiZbgoT8sbtx65B/xq8Fk+2MnmtGCON2OfpzVie2jIVpWOR2Q5x9KQNmX9nulYqk0vlyY3kjcCB0A9KkMEkbOgkR3jbawxwvTP4cVowrEjvJMsiBE27sEjOeOPWkmtCkMZSGOCPkF3Ygn/AHR1PP1p3EUoQ3kIvnW6xgqG3P8AdycnAPtVi286YNMsbRLjlWfkfh9MVThbcywyfZ1wDwDu5Hcj/GppYbyC1WQzwb5MHakmQV9KVx2uStLNCd0kzOnVUPGD/U1Fu88ObyORSMgAn68jBqJPtjOqR8k4BV/5VZnimSQlonjbhWxx+tK40kRi1gS3fy5FExYY3j5Wzx+P0p1pZSbS7XC5BKhoUxz6f/Wp9w43I2fL/hPAODjg5zimiBHiEiZYA5BLEHP0qeo0STWUM0Eo8ueE5BH9w+pOO5pI9F01gkfybyhbB3Dg9eala3uVRZNx2kjdk9qdZyeSDCWkXAzukXI+vvTE0LNp8yLu3bVXC4Q4yB2NSQwl4WUqHGdwGOM1FcfabpDGs5QgZLovf+XFRpYTNInmaneswGdqOFB/AdqTaGSyXFtBtklViu4KuELbT6+1aMSx3ECmFSq9Tng/iD0rL+y3VvL/AKO0hDHkyMT+A9KtQeWFY7EVsncwPBPqff6UXQMkkcx5HyE8gk8L+fWnSrbXFsY5GDgD5l3DBPofpTEv7FWETSbwACQU6H0HrUVzqNvGpW0sxLKM4YJgc9s1RFihdeG7a7BuraSWF1GADkBfcgdxVB9K8soJLgzo42t8pLE9iCRj860EutduSrwxNbxsMHtznmtC3bUIVBmbzsAhgMZ/GncLHLS+FbdnZoLhsrjy4VAwB3IYc81g6noNxbypJ5bssaHz2Mu4sSeMDGOnevRnNl9n/wBQ0bMwyVUIfqcHpS+RHKpjhdJBnaVJJP50yWjxrzdQtZpWt7dItrAGaM5PTIx74NQ2OozWtyoljeSNGJWUYIGerEfxE5/SvVNS0HTbhf3kXlvu3GRQVHHb3NZqeF9LWCb5XJmbbhpCGAz0A7VakS0cJ4nuFksILx03xiQxNhMAEjg/j6VgC4dlZ7JkUqP4zg5r1yLTltoGWwitlIQsBgtyOPmOOfXrXE+KPAt5cT3epWM0NqxzIY3lz5zdwoA7+prenVSXKzlrUW/eRg2Ya4UxyfvJT0Axg+xqG8juoB5cUWXJwBjOfxrHgs/EUdwVttNu2ZWIZovnXPvjgGrP9pazYyFLsTxy53NHMpUnj0NdGnc5k7dC3bajfWJ4IGDkhhyPatG31eQSG68yFZ85K4z+OK5ea4nn3M0bFmIbb2H9aktpPKLM9o2R0Lc49RVKwNnZXN+t7I5aKMyNk7FHGfYHpUQgvQ67ZFhQ/d+QE471iR3yw24ZthDgfIRgj3FOTWrWJPmlySOAFOBTZJs29vm6WNmQZYHGMZHc47fSuk0HXIw12tjapGsMxjtkQZ2knJZhkZPXn39q5a11uO30C/vpY1aMNCscmfmLPu4J9lBNc2ni7T/D+sujRm6jvCvnMh5jXqrDPB6nNc7TnJm8Hya3PT/Fl1uMhuLpppZQH+ThUJHfsSKydVby7eFSoBhjUsF65YcEke386vaINF1yE3VrqCzog3IoxnaBliw69OPxqldm0lt2kw7vMfMLIuMYJ6/gMURVny9hzk56lG3umZyqxMxIzjPHFV5jbwShhjzCDtDfypks21YyPmXnJDEkD0pXuDdAkrFGcbhvHyj6eua1t1Mb2HXcojEeY1OM53DBHt7isZ7uZpm8zODk5HWpLy4+0y/efO3GC2cVBp9tdTPcSJsKW4Lv84yV74HetVoiG7s0bfUbqIpNHNn5cAeoq5F4jugT5tpBOfL8tSUAIH4Vhi+WVCJFTYBgbTjHHFIhEV0q+Ydj/NuK5OD3pMItnTQava/YGH2WRZRgoFx8nI3D8cU3xHpunahaGaxY293lZdqptyR6cegHPtXNzyLDFhWYsW5ZeuPf0FTw6w9hayWU9xAhm+aJmGWUHqPYGs7faOhSXwlyym03xVKNM8XadDeamiosV5bhYpWQjuyYy3B5NT3vw119Z5rLwlr8l3pT4MsOoRnAwMhW25DdTzisfwVpi3HjG0nuN8lskayFkkweTgKSDyOtfQUWoKsPlW8aopAWMDgHtxionUcfh0LhBNaniGl/A281C8MetzW2lW8a536excS/RSPlruPDnw+l8O3sM9ldXl2Y4tsbXEvzIpGCoUDb/hXZW16dzq0jMwB+QjgVr2N2zxeZIpIBw0PCn3OT2qHKo+pcYQi9jnZXsWjVZ4blnjwAJYS3J6dOgz7Vr2bWkdtcakqQKLWLG0EfM5OEJ/n+FdJbtaSW4eFkDnqrAHaB70XNtoItJJp40KSACRQo/eehI796ycZPobaHBW2qQ6VATHqtmAn3llk3YPduf1qZPHOlxvLCtsLlhGshmX/VDJxk4BJ/AGtR9O8H6hMQdGtFkBZS+wKcdzVJfCfhqO4t7iwjmjRHLF1lOA56mqvbdBy3Jr3QdA16xjm1ax0q9Ewy5kQ5XPcHgjv71QvPgr4CmCNaPf2rJyj2l8cJkdlOeK6S9igt7fEMay4GM4Hy89h60afexxhlZSm5ed7AbvZaLQvfYlxPEfiLpfjL4a7b1XGt+Htw23bqGkjHUJJj7o9+n0rlLv4k6LcOs0tvIPtJ/eqAD5Z9f9qvqS61RLOwazMaywsP3nmAMu0j7pB4PWvkb4/eBk8P6x/wkHh+wxo12f3scQyltLnkD0U9R+IraNnuZTi46xOjtPEGlC3a4sriH5fnxuAIJHX+lTWV82padHLGVkhf5WMDco4PT1FeE2s4DbgcMD+Vbelazf2Nx9osrqSGVl2vtIwwqpR6IyjVu9T3SySGEFUsyjvCM72JyAfvH0zWg9tPM0AEURBJDvjb2+8vt/OvPfAfjiza8NtrzPbyOAq3SD5T6Bgen4V6deQLdRRGLNxC2futlCh7gd88Vm1bc3jZrQ56/FzY3qm2ge6gZiMJklsDnjpx1rndT1KGGfZM0yGRS6CSMoME8da0p9YulE8VxZAkN5UIiOMDsSPp3q5o3gHRdWia6uoUllVwr7HOAwA+UjP16VnNumrvYSXNsed32pWTSGC2ja5uC3KjkfWotOsL24mHnK1tGx+UNy2PfHT6V7CnhddPtxb29rZwxhiFKRhGmQjIHQ4Ix1qjrulW88Mf2dbizmRcuI4NwYdMnHf3rP21+hoqXc5mxtPsd89n9nadWXMg25XPYY9av21v4duG86GBYpI3MciPGMIe386uQwyWtjIbmeWRm+SN40O1Ce/Y4+vrWHLZXyzC6mZoi6llZXGJAOoz0J46Vne5pypG/Dc26WkqSN5MMSlGBU5Zc9cemeaJ57yMWlppWnRXDjO6RGz5wY5G7PoMj8qjtdU0+4jWG5jCuq4E0oB2txn5uf5VRvVfSZx9i3JKVI+Zi0RRh1XHcGmlZ6j6Gklvh4zc27RwlcNHx+767eMZwKwdQ0WRLua4j061uFT5xL5fzOPb3qXT7nVoZ1kuP3zqAOm4g+mavpqzR7pJEZJSrblHABJ67e3Si4rJo5+/lv22xafMto7ABWdTxjsKuWCzLpn+kyCSUglnwWV/5Ef41o6ffQ6hK32xEaMnYjxrgKe6nPQ/QdqmurCUROsKr5bN99SCAM5/wp8wlE5eb/iXxJJJH5Sqh2M7fNt9MjvzSW1ykytNHOXR2yrKoII6f0roprOaWRprjzjLkKgVgFIHHzcf0qndWENvOyFYUGcqABjFX7TsT7PufQ4uBNmDaQo+8c8//qqKTJdV80rGcZ246VFFFKZy8lxHtdCu1fXHqaS1SOSRyrNvUAZUZAqrFEv2di2Wz5TDAz97HpTkhhjkBLFhwFQnCgD0ApSkmxg0hlzn73AFJDbjYFBBROcZpNj0Fukhkdd6OI1OQewNNWSBVESyZi6D1B/wpt5LZRKZJwVROpGcH8qrw6hDdy4tLVZnUcPjjGOtS2NIuecoZSgL8EfX/CkaM+VtjaTG7dlhnHrj2qs93D9mx9iL/NyCMNnOM02O6m3NtEkUQ4HGc+4zzTDqFzHLDJuiUFC3Bzz+ApLdpXtyGUK4bax+7x70TSvHKrmVCCcYxlifz61JIBMmFHkqxxuwOfwpNjSLFr5W8sY0QqM5zuyfY1Et9Csjw3I2KcsrKCAoHr60oimXbGnl4IIO05B96y/taNdNA08MQChHBAyc8454qOozXtrhX2MpSdMfLJnt61YV1ubcs2x12fKSOh+tZ627+SfJwQq8qGHOTRGk8cJjZUCqNuA/GPx/rS0ASa1uHnMpkQxHGV/iz7e1S2mlzXMbrC6iMcysp2KP94+tMgkYzKuElCtyBxt9Kuy3F1JlZJSY8YCg4H1wOlHLoBWazjtgY7X7ROAM7pstErY/hTq3/AuPaqk1j9qV5LiR2cjYZAxD8foPwrRe6ZF2qxDAc85xUMTeaS0bD5Tk5bv2x61Ow0YpsIwHhZS7buPMkz+tJpumxwKhW6LBc4UgKF9xWrIqsW3b+P7oxmkjSzihRRDIyhsAsucmk2VYzZba8lVxYskkoYrjeCwH0zwenNQ7Nf8ANKuq/N13tgfgOmMda34PsqoNiDcAchRgn3pPLn80Ml6rKP4Z8BRxQmxtXKdpeFx5Mtg5PTJXhfrVoKrKZLVfLAHJwck9cYNSGCN3fzLWSHcBl05VqnnaeOzMeyTAwyMg6Y/xp3RLERrwWfmOq7EGT9O341UsrmG8h80qbfDbSJcAg5xn0PSpVkurkiKHKxsgZkcZ28Z59Ky7u6ClYZLGVlBHzDt+Hp70/IOY072c28IYyR+VkYPTAJxTYbr7xihMhGN3PT1FZ7Q2JAuP375YYjfLjd7DoBV6OTyrhofLYHeN+wA4/D6UuVDT6j3u4ZVQPE5y3ORggU6C7s1SQRQlih+ZUHIz7U+Cx+0NkY2Acl1GT/8AXqx5BgnEttdRW1wmDvKjap+hpcocxCs9ur7vIEZbgZT5j+dXFRt6howVIznFQNbTXAaYzpNcMT1b5iMdRn8OaFJhso7iTcykgshkztP1x2o5RcyHyOdwQo/JPI5xTwIZxNGz+W8eMIVI3k1Bc6hAZwv2hSV64PB9s/jS7Le4eRjNIVU5wXwrfh1OKq3cXzBtOjd0QvJuxuxu6j1+lJNBcQ2pa3EO/sxHT69qlNwsiJ+9VMDDlhjI9h3pLv7V9nZbZsEHJcAHgdiKOSwrmNdLqEjR+TJEw54iBDcds9Kz1uNajaWS8sxtLnlI8MB1AyTjJrZmml2lriE7GJACDDgjvxU1vcLgHzGYuATvGOPQcVSYmjFCyXWx4iYmKjIZfmJ9eDjA5pt3prXeI182KLdkKw3Y/E+/ORWtqlmZT59ufIkAwNvAI9x61nWxvHnVZr7y5N2EyrFieo6jBPWldBYsPp9obYI0wC/dyF6cfz965HxF4IW/dLcK0kcYDiUknPPTBPXHpiuweNVjmN1eMqK+/CoAwx657Z9K0rYWl9aL5cwkdThP32N3qeOlO9thONzxrVPDcWnpE32UzmJmVoo423bSOGcgn9axL7w213psuqwzCztPuuA/mHjr8o5r3HWLSwtU+1SCSFpZBEkoQks2f4sdvfp0rmtb8IwM8jm7njMsTRrbxRgxH1OBwM1rGbVtTKVJPoeI3+jKLWKax1ZLkSHaiOhVs+5/OrmneCdc1DThK1t5c27arSZAkT1PcYHpXo1p4Fh06KNmtBOyBTtVgig55Yk8lhkdh0rR06HXgq5s3tInLrH5rhXbH8R9j26VU67tZPUxWHTeuhxfinwbdr8NtI09Zktla/kuJSY8mRVUIp69fvH0rln8Az3cUMd2rzXKufIRSsfmQnnJz2Unr717Bql6t9babDbtJEYojEgYMFdwSzFTjr8wqGzsLiO9/ftmVkyrOTuA7bfTjJIrONVpKzNVRT0kjgND0Q+GfCmo3y2NxbNLKmnoicuwJ3yPkfd4UD/gVX7G+vLiEorQyhhlU4ErAHBXPQn2713dnLK1kNPlSN/3r3DGSTG9mGPTjgcDjiufuPCEjyTM0MemzLMT5kHJZsZy3Y9RxjirhPV36kyg7aHNNGsu5rVz5i9YHG1h+BqvcszoqzwyIF6FExtArf8AEmkahDZrqk15Yz38C4IA2vP2+VcH5/UdD14rn/MtNSMkeJ7C+ixG6PnaQO3sR7VtGsk7WMXQum769iA2qyWwkjYpKexPQdqxXjlileXLgqdrEjj6Vt3VlcRRKzT3DLkpwwKk9DyKLGCO4tDHI5iDE5BQvnFbe0SWph7LXQzYIVkg8+bcoB4AAw1a+jWUmoZVYQY0Aw2/BI6D8Kyr6XTdJR455TcNg4jjXLJ/vf3fpWBqfjG4mtI9NsY1tkKlWZR80hz/AJFZSk5u6ehvTjGC94v65cXRLRw+UhR8NcrIMMPRf8a4zVLhkuzJuklI5dmOSR1zzWzH4Z8Ray/lqYbSLIyJmWL6fKfmb8q1tT8GWBlitYdXjtpYIQJvMjJWaQ9w3Y1Sml1JnHm2RtfCq8a+t/tK5if7TtK9QUAGCT9a9rS8itrb95CGCoW24JKnvz3rxv4dWlvoX2qxZd8rTjeWkAGdvy7T6V38GqXMoctINrnyTu+byyBkdO/auWcryOqjH3ET6rqkaSRslzGH3HILc9fSrL6gzSKrmOUuuVLNnPy965XxBbzwvLcQqSOGEkZyyt6n/Z/lWbdazfGAyIAigY+bqffApxbKkup6L4e8WJaBo5iJWkwkkQXAVc4znt2raXXPtl0khZonReEZTj2ryG0ulWYTiRgJXwHXOAfTPpXd2MjQwqL1vKmL5ZDyW56561u2raGMXK+pvS3DRhpdvnl2OFVxyfTj3x6dKqS61HdWxt1WRHOGVctwRy3A4zz3qK5mtpFeSB5Y5wx/dsuQ2P4qymaVovMVEjLN+9ZBwTnr7nH0qLI0bZ1t1rDzafHcLKVuMCOdOBz/AAuB6eo9RVJdYWCSKNZmEedwP3wWJ5BzyDXNyXNhbzyLEzyT5ykkhIIGOeOgH86o3d7BNDHidFWOQl4wTnGO+eaahoHOekPqUOsWv2SRoY974iJHDE89u3esHxHb2CRXemSqQkxMbpt4PGQcH35rndI8WafobMs0kkpkBEKxgPJ+A5/WuduNV8W+JDIunaa5kY7YpXcI6844HrRZJa6Fcxz9/wCD7S9gltr7T0a5jlJchdjY9QR7c81w+s+BdQs5JJdKkW8iHSIsBIB/I16tp+hX39kRwS6tb3cpO5trAEEEnJOckdua2NO0K8itpAkVqxJDupz0z03AenbtWTqcrMnS5lsfNcszwybZ4ZI3BKsHUjkds133gP4lNo2mDSdSs2u7QHMMqsfMgPt2I9q9J1zwVa6lAY5LaO8AJZYt4UqD3BwOB+dcB4h+Cus2Vz51neW0du3Ox2JKMein61pGtB6SM/ZThrFnfWVxo2taat5ZyRsC2ZCpAbGOhz/I1teCTZ6dpE81rdyCSe4dtkmAN2QABwc8DivMvAfgvxNpXnyXKkLI22S3UkKFzw+7oc46elenaPpviOO2S3hsbQW6oFYFsZHPPNZVpRezN6SdrtGpe39rfTRW18u0gbw6kfuyRwWHUHt+NVIb2xzJH9ouJ+BGGjyGJ+o6jn05qWASQyJbgeTGgAicx7yGxyCxOeR2NOTVLKF1hlkikkLjyyiBd4B6bfWsFY6CrFZ2TKJvNeIuwTzZARtAGOc1R1jSQs72Fxa77eT95G8ecBvQjqproLC9t7gofOXzDw+FxvXPRlPce1U9X1a9huXhmt1MZXAxjj1JPUiiwjz3XPCrQSG4064lUOxbyxlgvTk+oNWNGVZIRFfSCCRRiIlTj3H48V1sV1YC4fBkkfOYxvwMemTx+nSqeo2+maiiKQbe4Vtyl/mXk8Z7GndhZIyba2MzNEZFW4D5eM8AKehB+hFWJrBSwuNrhM43gEnjsc9Bz2qDUdPSd3e3VnEZAR9rMrnk4IHQVNZQ3Onyz2d23kQSoroyN5gXI9e3NKwdSpe6VcNGqpPJDKWOwlcqR1wcd/1qbTJbmK2KTXDSvgEK8ZDK34jntU8UM1vJ5VwXbGNskTcnPfHpU90zqRHJ+8iI5Ib5lHdsflxRfoBRWW5kiPn3QPJUg4x7EHHY1l3GjXUkm4yPJxwSpb9RW9NeWFqqq1zbLE7YXEu5SOhyccVWa602R2a1mQx5Iz5Z61VmK6Z7FDBtZ5DmcsSQSMED0x3q5bKsSFgu0E/dIPSmxy+ZxvaPaeNq80qecDt8uTknOWz+daNgkI5RlZmdR8uASOTREypEpZMqO3f8KtQxxnCbAoOeD3pPJIUKA6Adc4ouUiOaG38srwxJzj19qijjto5GXATPJVflAz6YoaxVgFDPnGMqxpUi+ysBuct3zzmobQFKWZoN6raySb/7g+Y8+vYVDHcWr74WuHgI45559Aa1JlaTIjjwcDjb1z71DeaKsy5aHCgfKfU+9K7ApxxyKguFjSZ06hqqX92LiC6MyNZxqmSdnTPAPGc1rafZq1q8c29CGGSo5Jx2qylqkYKeVuj24JbksPfPWiVxpnP23NqriYi2cAK20+mO/IqGO182ZwWwgI2hFOScf3ugrpJbdfPRQ8TJuLYPOOP1qrdlbZhGmNhbAU9Bmp1HZdCFNsNqyR7RIeGI7D3FRJNcSLtKb5CMkYO3069/pWpbrayB2yHZuuP4qhvBIwIh+UDAx0xjrRzWY7GbM1x9mYyRCKXBy0a5xz6GmWwlSITXIu5EC9XO35c8YxU8dtfNN+7V9ikMd5ADHPc9xitbyLQO8k5cgKP9VnB+v4+lO7sS1Ywi7RW8m25kJPyJjBxnOSfpSSMfIUpIpIwN7EkM34dK25NPSaPy4yd6ESEZwf0rGmWOxu0W5aQlhzGqZJHuPf1qWmNNDLiW6+WJWzxtIX0x/jTPtUkcC/aI2jYk5XrtHrV6SaNQZ3Vok5xtcNkdl96oeXFLsuktXZy/3XO0nPTjOPY5pJMq5NNMoi3qUyCfnc4Dexx0702S6xbvHIFIOMtklcdhmrM19dR2wVoPMBPzDhmyevT0qZry2ZigjVUC/vAAGG7pjI+nNCTBs52e6ummWZmkzyBt4wPYZ5HvXQ+HNUu3tdk6lyDhXLDaV+nXNV2srmTWYmt47I2bcurL+8AI7Z6fWtldDgcf6OuwAYVgx+UdeKohsZI0NyDPFIke07c7sAn3FNsrMS2waW/hZEO1go3fzq5BpsEUm9fN3vncxOc44FSx2Me5CS0seTwSD360ME9DHvmNq4RreKaM5CbASwB71A+uyKBHFFGwfhnXAdWxxnitu9s4QGjt1Y9ip6e/WuWv7meLVoreTT7lHVS8c6RhkdR1zjocUo3ehTsSJqU8qyeWjI0fy5Gfm9znrUKvIbiZvMLIvzbTyG/z6VekWG/jkkUSWlvIdyI5Ctn8Og/xqeHS7C1s3G+TawwuTkenGR2p6k6FC2e6/tCEwmaRnyAv8KAD1H4Cruo3Fwu0zRuZDj/Vr91e59Pw5q7Z2M6xpNYDYpwrMzchf61avorhUMkAjLIN2SOnqabZLMK9utcjdWigsriIJwN2wt7Lnjp24qrbXUl9efPIbC9Hy/ZJxs3D1Hr+Broj9okIVrZNjgsZOBg+mPWqms6fNfW6291xEcDDrnI/ofehyGZL2mrG8dX0/ryWVMZA+vc07TbzVUuWhGk3Ig6uzybQoI7Z5P0FXLPR9UsoE/srVbto4+kd03noe3f5h+dVZpPEU8iLeeRCFckBZ/lbjntntVXT2YnoQ6nfanZ3kshVNhTbb+Y24t9AOn1NQt4hW8jDXC3ERCktGBwMdiR+P5VdmsbeNBPcwSXO5/MCq5xnrjn/AAqgJxDqDoNNLrOoZE83JQ5+bIC4H/66PIEPspNVvpQLckOo+6zgALnjr3rVgtrrYIZ7p0YpzHHKWYH2x/OneTNqMkEU1jYrEm4xT7izISfutjB/OnWkV3ZwCKG4tXUfKXmQq2foD0pWGy4tpGsDSu7Qx4wzuQ7kenoP1oso9P8AIthaKjW7KGBKA7s+pPNU9SluXglhvDE6OQuI4+D+Z4qLTZrCezMMfn+VCuJN4wowe/T6VI9zbY2qzOI4xuRtpVTnmqxjMssxgE6yrwrRoGKk8Hg9ais9U0UXJWNx5i/wgMpwPY9akg8Q6alxPNb3S4QjdJGTnn096pXQmILW5n37fss6opC/OS5J9j0PvUUtpLInl6hLDKyBFDODuUDtx1wenpV4ak105k8y3vIiu5ZXjwwHoHXGT9aa5uWCPbtDIrodiD5iPxpSv0ZKb2sZZg/0eS1aTJMyMgdsj5gVIArG8RaPbuD4bs5HtwEWe6mQM5mOTiJTn5UGBnnk4rpRbXEypJI4idWALPCQPbv69KkkspbWFgrROcfeKk55qU3cHqtjzae2vNHv7eFLl3Dq37uVSQR3Az0x68Ypo1I3Fokd9L9nRHPEjcyMemG7/wBK9GlitGn3TJJ935SIxknr/kVhz2tjeRGKzuGZJW3ENECQw9iOPzq3JiRz02xNNjmm+xlpXxHIxOUB4LAHlm4qOI6dcW9xc/Y7a9tpwPOggUncu7huxyAOuadfeHJ5JHtrjXHkhfDQpPEPMiOeRkdR14rZ086Zp0MUVxf29uhPll0jA+YdjnkH8xVxmrESWvkc1qVno8d9phstKextHbdd2+1nCDHEpZiSDnrV1dEtbnR7pfMju4FY+UzZRJVH91hx0xnI7V09xaaXdSHyn85t4IKzbTnp8pHUe1T3Ol2kNn9nDTwwqQSVGQM98dOT1rPXmua6OCjbY8tsfhpo2s3Dx2jXsGRueMx7RknBKng/jyKvax8MtN0eKO/8PSeXqFudkqXGC2MjlTj5ST+PPavQV09WPyNPGY8KjRqylR3YMMDmn6Dp80V/Iy65JcKQWks7oiXKYOCSRkc+honK7vczVNdjyKw8M3M0/myyQw3UUrbo0ky8gGCTz3HPHcVBd6NqbeVcyQTsuSVkVwVZc4DFccAZH9K9N8VaLYpeW+rafFKt2uV/0RW4PUMR04/+tXPa2mowyWuqQv8AYrG5nHnRqB5qSjOVDZxtOMj2PTirhO+tyJQS0Z5pq6eI3V7yMSu24AmSLYQAMYH0wKytJ8T6haXaSTCRAz/6zO5HH/1q9f1K6Opo1vCQHl4yeGDj73GDjjueDXLDwlpQt0S4F3qMvlFY4beMI23oMnpxzztqudMmKcV7rEXXodYtGhDGW4wf3pHycnnP6VmRtDJKId28kgbB3PSrVr4QWx0+61mz0qeC0iwX+1PuCIpwWUEjnjuv0rqdS8MNqNvBNp2qLaw8M32RjlgfwFQ3bVGi5mtUcg2m38MYR4Vgx94SMIw49c57dKnvryS1tUgkYTRqPlkVjlePuh++K6PUfBukx/Z0kkuQGx+8V2OSRgNk5HXr9aoT+ErGKdDO8yKWCMkp3JuzyQBzj+tTGp1HyPqZmneIZYCBKS1unMiyS8kemTz+Fay6u19LBHp0NysbjqihlA5yTn6Vag0jR9NlDR+Y9xt+QlA2G7EACr7ao1nbsZPNLoC0q7ycYHAGevNae2fYSpMqW1jf3qSXLL5ZChYw5JEvXlgAQnpis+/8O2cN2y6m0hPk7o0jJQAnjBI6/nWnf6pDeWSz2l1PHIowYI4tqjnqWxjPOazNMuUZDayyBixZNwOCOM4/nUupPuX7NGEwis72JFtrS1RGLO6fxbQcHd1BOfpWjaSX0EQvoJShJG7Y2G+X+IDpngU+006NsiZRIrynKsMGQA/Ke449adKn7pVLbXeTdsxkAA/zpNjS0IoNWvmuFaJXtvlOZnjAkdj1xxwD6dquf8JDPaxQqoQiM/IyZZ2bGPmJ64qOWznmI8pd2csqYzuI6n2wM1DNpbXFlJbtb5JG5GIJZR0/Clzdxq4+91TUbiON477yyzFQAw4bsRjJI/Guu8O2c8mmmbUIb92kABYnarjBG4L1xn1rI8EaDNCgjlt9wQBlkCLknHQd+1dXJi1zLcKftO8DaCeBjg4HHPPFCkhpXRBeyadZKFVmaVWLRxiQjHHQjv646Vz+tatHlr7SbqWC5GGeFxw/HGAeD+FR6pC/nb52cysd3y9FPfP+FZF7YzYeOZvMTAdWPVevPHQ0cwrdBLnxReahbmGZzHtB2MPkIbuM/j6VAuoPJJAstntliILB+Mk9QPfpTb3Tpzb/AOiW6tMHyzSrww74I6H0q7FYwhxGwZpmj2ktxjHp+fam2Gty3FqlvIEjvmMMxYLtRSVA7fN29xWvF80SKoKm2cRmOc5MijuDk9q5+2gWHesiOwZg0pJB246DPqavrdNcW7JMdyldinnzH3fwhgMCgZfvNJszMstvdJAjDJRVwQc//Xpf7LhSMxzFDLvA2hcYXjBLDqapW92yW8dpA8YVOJHkbcYhnkYH3j6HtSNkPdQRzJcw4UDCEPgnryTn69aFZITTG63o14Z18q4hgjjIPzSEPn146j2p+jaTfQ27RXWobvnZsNF0X0zVUrcW7yxSrB5AwqFUPzc9eT61at5LXLxho45AwO5GOwkjuPyGKXSwdSbUZBpzJmF5/MKhmQfLx3HPNI82jqysiPcGQ5/dPgKx46dQetD3loqCGSJHU5K+UxAJA5GKL2w8P2+lwX8UoieQ7kiRdpXPOcjFLTsBnT6PoV8d02lzB2YtxL19Dj8DxirFpo9utuu5ZD3G51BA7ZBGavxTrcRB7a8jmiTIYFS7A/3cj61HLHZSEPPao7kcmQgn+dJq4WR6jL842LvwD8/HJxSxDacwtJxnCj7pp1qJZbiaSZImxkBkbgfX3qO3uLiO68qQRGLnBCHd+nSt3oTcmS4MZYyqVUD7/qfSp5Cq27HzlcMRxTd7zxYjtSr7sZfpioHtNkzTK0KMMMCozux9al3KTCfcEQQ5Bzj6UqvL5m6SGNVA55PPrUkcZ+zGIs+AMlifmbP1pjR7fmOSM9WPNFguW49oQSMrIuCQoGKZLNLJGVZWGThSDyAe5qN7hmQSRAlQMOVBJFMeZmUvFFiRcFgx25+lO1gLfkqCJV4ZBtyen1pHX7SgJ2htvLxHqPxqC0uD5bbUkjDHkMoP86hTWIYJXWW4VZGY7VkbBPr9KLCsDReRE0Zj8xycox/hH096qJD+/Nw5JGcFcdT2q9cT2d3H5Fwkg38BozyAe+e1RWtraxloRcS3O35RHNJnaPXPep5F1HexDcLY27w3BAWVidrhMlRSxLJ5y2sMcsuBlioBz757URWEElwPtFvcMEB2t/Av4ZrfsbmBc26RqqDHQdqXIFznZLDU5LxfLYxQ53Mvr2xkU28+2QzlbVLVGCcxux2vgdM9jz1rq2KquyMgISdrA5/OqVz5FxEY8YIIAOACx9jVK6Ec9bTXdxDHNcCOGVX2P5bNyQexrcuGOoWik2+Aq7QzoDk+mf60NGI/mb5pVU7eM4zUS6jHAgjWZlGMNuXkmqYcpFb6bIsKDakew8lF/Qe1Ilm0kucx7yNwzzwD/OrEt8zg4eNww+Xnr60wTKpVA0YG3LZ5OT3zUtXGnYy72wvpTdj7PbzM0Q2AEhlIPYnjNV5vCmryPb3zM0Um8GWNJAN5wPmPb2wK6lLCKZVljnJVB8ysOG+tUZV1SS5Km6TywcII22lRjpnvUrQGLYaLLDbTpOyEOeNz7iB6j0OfSlaG+My7JIwsWNoYZJA7g561pWcUwtzuYSk9dx/TNV7vyntzuk8lMgFl5yfbvVXsxJXFQyGIsxUbQCeeW/CrAI8vCsefVh19aqLBGkgjJkCg5Bxk7u3FMu7fZOJFd0boQeV/D0qWyi3shWZELFZX+bBBOcevbmqeu2/mKo/ewvIwUSKASPXtRvvDLuSY7WHA24GPxp0s/wDoIV0O7dlnDHGe1TYCpc6bmWNSxkIcN90DAH8Iq5eWn2x9sd0BEAMQlMlT357/AEqosuxAkMhzn+I5574qvcTXnnCM8yH5hjjjvkimBfkt/J2CN3RF+VMYY/59qtLJGIzsUSNjkFeSf8Kwp5f3e3UL2ONVc48skc46Ejk9M80y21S2jVcXKSRzn926nd5mOuG6deMU7AdA5ulQM/lqjZ6fw+1Vkfe3lS7Sdx2knnHvXOx+II3aZLeaWEDG35t2Mkjv7jGKo6hf6p9va48tIUtwd5H3ZPXGO3ek9AsdNfNb28u5J5fMjByi4IYe4qhHb3Ewd4503BNqu6LuJP06UmnXv2iXzrqOKASrlWQAtx/CfT8asKwjkWaYtIDgCNY+/Ytj/wDVQFihqdvrMUH2izs/tcmP35h6njrtz09h61W8H/bVSSfUd1rMxIRGHIXHII9DmteeaSUFVDws6jcyyEEnPQAHA+tV7dFmuFVjIhHzhw2Q+OoOD+lRd3K5bk0sjKdkLec+8kZ+UEjpmsLxOl/KnnAeWFw25F3kZz6VtukMswkCzGaNgGKt0HOCR6YqM2+H2eU+zO1R0A96d7DsYWnarrlzCyXSqYwhDFcbie2MVHfavJZwrJeSSPbzYykyEKOOp+ldDFZbQAFYFWzngnPJ/WrF3HHeaVNbraW73IbIaTnBx91h09PpTuyWeZaj4gjtb8zf2fbSR4G/azAyD2Ycge1UtNluphMLWGSeJsPsJwTn06c+w64rs/EPh+a4uDNBZL5jR7nTysIGHbA7nB571gWun3ourm1uLGQ8hXKxsNq9lHPXuaSmFh9pfXosn87zSqEpx8mff6+vehdVu1tFKahFAEJDMD/FnsB1wPzqwNE1B/MWSCUo75RtmwSEdM479smnrody0AP2GU4ZhhDgqT3yelCnYGmP0/xZqFoyXTs1wzjO1hgP2HPfiuu0/wAVaPcWplkkW3dscHIHJ7Gubk8Pauls+EQoB5mNynkdB9PYVUa11X7ZJcTW7ecw8x2AGDjuNvA/D0o5xpaHoymGSPzIrduCDksQP8+1RLFaPhiyiRBhm24wv93NYWj6pflIYbqCedgOG5AUeu7vXQuxa3fycfvCCQy9v61WhJy/9mXsmo3clxIYERgbeTYCMY7nqTT/ALFZedHc3C8Bd4DIQ2enB6Y/wzW0ypBJJExkjZhlSDlSe30rP1K4vHUwqQ5LDkDGc9AM9aLi5UUBaaeDDdwXbwyo2/fE5USHPIK9SPwq9NcWojM3nTqS24iKUkZA9B/WqE1tJMXubnEXlAkh0HJA4P8AjWPqbzNEuk6Ttge78pp1VdrKvUkEjAzk9/apSuyrWWhu32s/akRLNbeN2Jw05baSOhY9AOfTmoor/WbYqRcaeY1QtJJGioiDv749zXH3ul6u95cLZW8yeQgxcSzlMYHRV7nnvxWV5+oWLT3DXV3ewvH+8KSARkj+8CeSPQGr5UloQ9dD0p9Rknt0mnKlpgPL+bIz6jPX147VA01tbBzqUJuLG5jCzxlN6kL/ABjGec9K5PVdZ0qG03w7YBEyM26NwT9D0/Edq19LuZrlXEdyAqqr7du0KSPuEd+DnH0qYvS9hyhyu1yxb2VjcSiOB4kZtsm+FDv2H7p/yatXsN3pCRR2OmT3cOTkRAeYwOeC3brTNO+yxuftSrE0bffDBXU+np747VoLFMksLxzS4yDvQlvMX3PQmm5dhcqKJmg1SxSxuoJrWW4i+XzICEJ9OfTpz1qrHK01ipgkRYVJjARcHcOMZFdFInmxs00flRD5keaXJ4747c+tZ3n2yLtd4VDMGQwf8tM+ue+e4zUPXYuNr2MF1McDW8u6WMZIO7JjJHJH9Qar38PCvOsh2nypAvQNgbT/AMCBz+ddFLDtnEckYVmBfbKQM/XsD0rGsvOZJYL145IZmbbIgztx3z7HNSpDcbamA00aBpIxFvcfNtDZ3DGAR7fXvWnD9mksGkMcSTlVHmFPu4PTnjnNJHp7R3fkttitpCd4KZfucqBxzVDRp0jE1vJclXVgwL8DYeh578YPNXvqiUSXKyR208ke7cAdyqMheOFx0Pue1ZcOn+ZAlwqAbWG5epPrwPrXVWLQSTySSPAdoDOqHrnuT36UyPSbfc72cyhwu4K0vOTnqB0Hv24pXaBmLFZ/Z40iibl0yMggcdhz2pr7ITLLJHs2rwS27aevA5xW9FZS4/ehVkbLti5XOTgDGfpUzabawrEi2wlmlOS7EEYHXLAdgaL3G7I5G5XULna2ms7MiCQkcbc9s9/wq9pGkanHKpe9a9Cg5j2fMPQBu2Pxrpo7WAXQFjfQudu7Z52Nuf8AZOM1oW2k67GsiRm3VBlvMjj+dQfbOPxqtiFJMjsYbxtMj8/FtcBT5iQkDOO4yf1rJ1hYLSQXMcc2oOOCBNswcZ/H6Vdvkmt1W3lb7Tcyn92z4HI/L86hVbuC4ka7+yxxn5kWNeUOcZ55PWm2mUvd0IrdHuIoJ7iBbAPzjzQ6nPQDvn2NOuNFZ0ffJCzK5wVPJ9hUt5c2IUsZyFX5iI4wzD64yfwqkNS0Z1kc3F00oBCRoSsYPY5PJP15qWhoqy6deQxBXWRwTt2tKApT8eo/xqnPZ3NhO3nW86wklSwQuUHXBA+lXgNflJksVElptOzzSC3IHIJ7e1K0er2Nu7XMoUlhkZ+SUc9vXNCsmD1ObtmMyAiRUcOTs/u9z1/DrVnTbe6uk+WVI5JWOGkO3CjgnA9s1Yu9NmbUUlKQxQspS3CRktgnPI9jxV6009Ir2OHz1RyM+TICp9yP8KptdyFexU/sN7ebyuLi1Uj5mXYygjJC4PzZNNbTcl5IUeNQcgqCAQfUE5yPausttPhaKPkFmJzkHj24pZo7FHJ+YsDkKuSCfSp5i0rnLajDKIFTCrGDlV2FnDDjjJzzWabcvcNKuDMo+4I/LJGT2PUV2M2IS/k20eVdcmTBULznHcH61Um+0mKR302Nuh8xmA9xQnYLHMWtrJCiyQ2w8pQR8q4C568eta11Ytd2MU3kQbkbdhk5z02e4x1q+ERfMZlSFtu9wrArnvx3rEub68kYQ28h8teWAXCdf4e496d+pNi1DH/ZMbYspIIpCTlV4B/Dt9abDq0ssf7uyklCEqS5AORTU1eaZpo45FO3CFN/ykdeD69RWjaG1aHPyo2fmBbbz/8AqxRqM9BuHaPRIWRmViMkg4OcVd0T5olZvmJU5J57UUV0PYgniJCHBI5qCdV8+Q7RlSm3jpwaKKkpD7n/AI9D9RUkoG6LgdQKKKfQS3GycRccZAz/AN9VDqqr5A+UdSOnbBoooYLcoSsy2ceGIx0wenWuatEWTxTIZFVyMYLDOOKKKS3KZ2XR1x3j5q7sT7Fu2rnI5xRRQySreO406RgzA7iM57YqGw4dscZ3Zx34oooQI1LIAwtkA4HGe1Jc9ZV/hDDA7dKKKGHYgLN5SHcc5IzntiobYA3QYgFhnBPWiigpjLRVx90ffPb3qLxEAur2qqAFNqSQOhO40UUEvY3U+SKwVflBQ5A4zxUd+q+bbrtGDuJGOpoorOW41sVFllNpeEyOSmNvzH5fp6U7TAPslzx3H8qKKcgRRjdpCGkZnZXGCxyRzVyVmbUJgzEgNxk9KKKf2RdSyP8Aj6/4Ef5VXtif7QVf4WTkdjzRRUFE0yqF4UdfSuA8VXNzHqsUMdxKkbbdyK5CnnuKKKcdwKGpu9vdWqwM0Qflwh2hju74613U8cf9nQL5abQVIGOAaKKc/hA8uldvt8q7mw92u4Z68nrXa6Cf30Y7MxVvcY6GiilLYcdy/qAzbITyftSjPtmq2rTzKm5ZpAc9QxoopIqI23+bKNyu4DB6Y9KuTMy252sV+YdDjvRRU9SgDNHAmxiu4tuwcZ+tNDMLlMMRlhnnrRRSYjR0tmayk3MW5bqaz9SZk1CyKMVJJzg4zyKKKcdyZF8SSGAsXYneOc1m6szDXEAYgeWTjPfNFFD3CJoFmF1FhiP3Z71FeHbYqy8Erkkd+aKKlfEUJYO3kW3zN95e/wDsmqskso1mNRI4BRsjcfeiitHsJbG1Ezfa1XcceWeM1z2lTTG1viZXJD4B3Hjk0UVKIN483gzzlAf0ql4lRBojyBFDrJ8rAcj6Giih7gZdoB9q098fN5Lc96vaaqtp7TMoMnzDeRz+dFFS/hKW5yfxCmmXRbdFlkCsBuAY4PHeqvg60tZPBtkJLWF8qxO6MHP3qKKufwEx+JG14Zs7SS13SWsDtsHLRgnjGKvaHbW/9omX7PF5hnGX2DJ59aKKxjshy+JnPeK2Y+JnJYk+Z3P+0a6exZhOyhiBvjGM9ieRRRWstxIwNYd01XCMyj7Vt4OONp4+laNhbwSTW0skMbyBXwzICRgZ6/Wiion8SLiQ+KZZTpUmZH5lQH5jyNtYkUcbeHJ5GRS4RcMRz971ooq5fCS+gSyyrEWWRw3mRjIY5/1lcr42VQ9zhVGZeeOvNFFKPwj7nJxu4aPDMNzJuwevI616hbqqRSKihRjoBiiiqlsiS/qgC2J2gDCcY7fNRpaJ9kuhtXAGQMdDkc0UVDB7Mmuo42nTcit/pB6jPasDWLy7t4pjb3U8REqKNkhXAyeOKKKKe6MUaLySTBfNdpOUPzHPNbGnszWUzsxLKilSTyOR0oops6KexneISY0EkZKPvX5l4NUbq4nksMSTSOMg4ZieaKKzXQh7FXSbu6EDoLmYKrDaN5wOvSmiaV0jV5HYb14LE9zRRXRU3FR2OhsZJPsIPmNkJwc9Kr6yzA2LhiGMwy2eT8ooorMo1H4xjjEZx7cVFbcxNnn5T1+lFFBcdirpDM1rlmLHHUn3rKnlka9mRpHKhgACxwOlFFNbhLYivHYWQ+Zvuev+1VbTPmurrdzyp59cUUUdBSGbVUFVUAAtgAe9QxO4gjwzD5fX3ooqiT//2Q==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6" name="Picture 4" descr="IMGP0661.jpg                                                   00000002NO NAME 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669" y="280211"/>
            <a:ext cx="8424863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31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878568"/>
            <a:ext cx="8089065" cy="48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60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Koulutuspäivien tavoitteena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Kokonaiskuvan luominen Euroopan terveet koulut –verkoston toiminnasta kansainvälisellä ja kansallisella tasolla</a:t>
            </a:r>
          </a:p>
          <a:p>
            <a:r>
              <a:rPr lang="fi-FI" dirty="0"/>
              <a:t>ETK toiminnan aktivoinnin ja tehostamisen käynnistäminen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772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Koulutuspäivien keskeinen sisältö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SHE -verkoston toiminnan hahmottaminen</a:t>
            </a:r>
          </a:p>
          <a:p>
            <a:r>
              <a:rPr lang="fi-FI" dirty="0"/>
              <a:t>ETK -verkoston toiminnan tämän hetkinen tilanne ja kehittämistarpeet</a:t>
            </a:r>
          </a:p>
          <a:p>
            <a:r>
              <a:rPr lang="fi-FI" dirty="0"/>
              <a:t>Koulu-järjestöyhteistyö: Mielenterveysteema</a:t>
            </a:r>
          </a:p>
          <a:p>
            <a:r>
              <a:rPr lang="fi-FI" dirty="0"/>
              <a:t>Lukio-opiskelijoiden arjenhallinta ja opiskelijavalintauudistus</a:t>
            </a:r>
          </a:p>
          <a:p>
            <a:r>
              <a:rPr lang="fi-FI" dirty="0"/>
              <a:t>Pitkäaikaissairaiden lasten osallistuminen opetukseen </a:t>
            </a:r>
          </a:p>
        </p:txBody>
      </p:sp>
    </p:spTree>
    <p:extLst>
      <p:ext uri="{BB962C8B-B14F-4D97-AF65-F5344CB8AC3E}">
        <p14:creationId xmlns:p14="http://schemas.microsoft.com/office/powerpoint/2010/main" val="384415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8">
            <a:extLst>
              <a:ext uri="{FF2B5EF4-FFF2-40B4-BE49-F238E27FC236}">
                <a16:creationId xmlns="" xmlns:a16="http://schemas.microsoft.com/office/drawing/2014/main" id="{C33DEC97-0A63-433C-9F13-8FE806C3A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1077" y="1121931"/>
            <a:ext cx="5857337" cy="4351338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270164" y="5652655"/>
            <a:ext cx="2119745" cy="9455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27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SHE S</a:t>
            </a:r>
            <a:r>
              <a:rPr lang="en-US" dirty="0" err="1"/>
              <a:t>chools</a:t>
            </a:r>
            <a:r>
              <a:rPr lang="en-US" dirty="0"/>
              <a:t> for Health in Europe Network Foundation 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r>
              <a:rPr lang="nl-NL" dirty="0">
                <a:cs typeface="Times" charset="0"/>
              </a:rPr>
              <a:t>WHO:n Euroopan aluetoimiston, Euroopan Neuvoston ja Euroopan Komission v. 1991 käynnistämä koulujen terveyden edistämisen kansainvälinen verkosto. </a:t>
            </a:r>
          </a:p>
          <a:p>
            <a:pPr marL="0" indent="0">
              <a:buNone/>
            </a:pPr>
            <a:r>
              <a:rPr lang="nl-NL" dirty="0">
                <a:cs typeface="Times" charset="0"/>
              </a:rPr>
              <a:t>   European Network for Health Promoting Schools –ohjelma (ENHPS)</a:t>
            </a:r>
          </a:p>
          <a:p>
            <a:endParaRPr lang="nl-NL" dirty="0">
              <a:cs typeface="Times" charset="0"/>
            </a:endParaRPr>
          </a:p>
          <a:p>
            <a:r>
              <a:rPr lang="fi-FI" dirty="0">
                <a:cs typeface="Times New Roman" charset="0"/>
              </a:rPr>
              <a:t>Vuodesta 2008 nimellä Schools for Health in Europe   (SHE) </a:t>
            </a:r>
          </a:p>
          <a:p>
            <a:pPr marL="0" indent="0">
              <a:buNone/>
            </a:pPr>
            <a:endParaRPr lang="fi-FI" dirty="0">
              <a:cs typeface="Times New Roman" charset="0"/>
            </a:endParaRPr>
          </a:p>
          <a:p>
            <a:r>
              <a:rPr lang="fi-FI" dirty="0"/>
              <a:t>Vuoden 2019 alusta S</a:t>
            </a:r>
            <a:r>
              <a:rPr lang="en-US" dirty="0" err="1"/>
              <a:t>chools</a:t>
            </a:r>
            <a:r>
              <a:rPr lang="en-US" dirty="0"/>
              <a:t> for Health in Europe Network Foundation (</a:t>
            </a:r>
            <a:r>
              <a:rPr lang="fi-FI" dirty="0"/>
              <a:t>SHE)</a:t>
            </a:r>
            <a:endParaRPr lang="en-US" dirty="0"/>
          </a:p>
          <a:p>
            <a:endParaRPr lang="en-US" dirty="0"/>
          </a:p>
          <a:p>
            <a:r>
              <a:rPr lang="fi-FI" dirty="0"/>
              <a:t>Verkostoon kuuluu 31 maata Euroopassa ja </a:t>
            </a:r>
            <a:r>
              <a:rPr lang="fi-FI" dirty="0" err="1"/>
              <a:t>Keski</a:t>
            </a:r>
            <a:r>
              <a:rPr lang="fi-FI" dirty="0"/>
              <a:t>-Aasiassa</a:t>
            </a:r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764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CBE026E-9CC0-4991-8275-2A555C4D5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SHE – active partners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3FE8B42E-380D-4351-93CA-E74208564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WHO</a:t>
            </a:r>
          </a:p>
          <a:p>
            <a:r>
              <a:rPr lang="en-GB" dirty="0"/>
              <a:t>HBSC</a:t>
            </a:r>
          </a:p>
          <a:p>
            <a:r>
              <a:rPr lang="en-GB" dirty="0"/>
              <a:t>IUHPE EURO Regional committee</a:t>
            </a:r>
          </a:p>
          <a:p>
            <a:r>
              <a:rPr lang="en-GB" dirty="0"/>
              <a:t>SHE branch office Moscow</a:t>
            </a:r>
          </a:p>
          <a:p>
            <a:r>
              <a:rPr lang="en-GB" dirty="0"/>
              <a:t>UNESCO chair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41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SHE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overall aim of the Schools for Health in Europe network foundation (SHE) is to improve the health of children and young people in Europe, including reducing health inequalities, through a specific setting focus on schools.</a:t>
            </a:r>
          </a:p>
          <a:p>
            <a:endParaRPr lang="en-US" dirty="0"/>
          </a:p>
          <a:p>
            <a:pPr marL="0" indent="0">
              <a:buNone/>
            </a:pPr>
            <a:r>
              <a:rPr lang="fi-FI" dirty="0">
                <a:hlinkClick r:id="rId2"/>
              </a:rPr>
              <a:t>https://www.schoolsforhealth.org/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22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155863"/>
            <a:ext cx="9848611" cy="6567055"/>
          </a:xfrm>
        </p:spPr>
      </p:pic>
    </p:spTree>
    <p:extLst>
      <p:ext uri="{BB962C8B-B14F-4D97-AF65-F5344CB8AC3E}">
        <p14:creationId xmlns:p14="http://schemas.microsoft.com/office/powerpoint/2010/main" val="352785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 </a:t>
            </a:r>
          </a:p>
        </p:txBody>
      </p:sp>
      <p:sp>
        <p:nvSpPr>
          <p:cNvPr id="3" name="Suorakulmio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 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847725"/>
            <a:ext cx="934402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2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STE_PP_2018" id="{9AF94616-84E7-BF4D-9EE4-E51FA12B2AE2}" vid="{523DDFB5-2005-8046-9CAD-A43CB200F5D3}"/>
    </a:ext>
  </a:extLst>
</a:theme>
</file>

<file path=ppt/theme/theme2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STE_PP_2018" id="{9AF94616-84E7-BF4D-9EE4-E51FA12B2AE2}" vid="{7FF72DFE-1B0E-D54C-8C79-4CE907362471}"/>
    </a:ext>
  </a:extLst>
</a:theme>
</file>

<file path=ppt/theme/theme3.xml><?xml version="1.0" encoding="utf-8"?>
<a:theme xmlns:a="http://schemas.openxmlformats.org/drawingml/2006/main" name="1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STE_PP_2018" id="{9AF94616-84E7-BF4D-9EE4-E51FA12B2AE2}" vid="{A6B8615F-6208-9146-9127-C7D809F88CDD}"/>
    </a:ext>
  </a:extLst>
</a:theme>
</file>

<file path=ppt/theme/theme4.xml><?xml version="1.0" encoding="utf-8"?>
<a:theme xmlns:a="http://schemas.openxmlformats.org/drawingml/2006/main" name="2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STE_PP_2018" id="{9AF94616-84E7-BF4D-9EE4-E51FA12B2AE2}" vid="{56F43F1E-C774-C546-9E46-759E798B6246}"/>
    </a:ext>
  </a:extLst>
</a:theme>
</file>

<file path=ppt/theme/theme5.xml><?xml version="1.0" encoding="utf-8"?>
<a:theme xmlns:a="http://schemas.openxmlformats.org/drawingml/2006/main" name="3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STE_PP_2018" id="{9AF94616-84E7-BF4D-9EE4-E51FA12B2AE2}" vid="{CDE16501-8522-2A4D-8ECD-156DC0C6A34E}"/>
    </a:ext>
  </a:extLst>
</a:theme>
</file>

<file path=ppt/theme/theme6.xml><?xml version="1.0" encoding="utf-8"?>
<a:theme xmlns:a="http://schemas.openxmlformats.org/drawingml/2006/main" name="4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STE_PP_2018" id="{9AF94616-84E7-BF4D-9EE4-E51FA12B2AE2}" vid="{E5E40CB4-D80F-294B-8395-FAD805923A49}"/>
    </a:ext>
  </a:extLst>
</a:theme>
</file>

<file path=ppt/theme/theme7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3ABB6CFE1CBDAB4DA3D81390ACDEF98B" ma:contentTypeVersion="2" ma:contentTypeDescription="Luo uusi asiakirja." ma:contentTypeScope="" ma:versionID="41ef839944bb0cca7afaabcc1d0a8db2">
  <xsd:schema xmlns:xsd="http://www.w3.org/2001/XMLSchema" xmlns:xs="http://www.w3.org/2001/XMLSchema" xmlns:p="http://schemas.microsoft.com/office/2006/metadata/properties" xmlns:ns2="e856adf7-ac8c-4240-87b1-c22e28a95097" targetNamespace="http://schemas.microsoft.com/office/2006/metadata/properties" ma:root="true" ma:fieldsID="98b7a6679775d77eef9cbcb025452cc9" ns2:_="">
    <xsd:import namespace="e856adf7-ac8c-4240-87b1-c22e28a950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56adf7-ac8c-4240-87b1-c22e28a950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C5980E-72E3-4186-B23D-B2F04A059945}">
  <ds:schemaRefs>
    <ds:schemaRef ds:uri="e856adf7-ac8c-4240-87b1-c22e28a95097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4D244AB-3983-4D39-A266-9BBEC0E84E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88E845-B947-49C7-BF4E-E7094250B7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56adf7-ac8c-4240-87b1-c22e28a950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SOSTE_PP_2018</Template>
  <TotalTime>3510</TotalTime>
  <Words>501</Words>
  <Application>Microsoft Office PowerPoint</Application>
  <PresentationFormat>Laajakuva</PresentationFormat>
  <Paragraphs>151</Paragraphs>
  <Slides>16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6</vt:i4>
      </vt:variant>
      <vt:variant>
        <vt:lpstr>Dian otsikot</vt:lpstr>
      </vt:variant>
      <vt:variant>
        <vt:i4>16</vt:i4>
      </vt:variant>
    </vt:vector>
  </HeadingPairs>
  <TitlesOfParts>
    <vt:vector size="30" baseType="lpstr">
      <vt:lpstr>Arial</vt:lpstr>
      <vt:lpstr>Calibri</vt:lpstr>
      <vt:lpstr>Century Gothic</vt:lpstr>
      <vt:lpstr>Georgia</vt:lpstr>
      <vt:lpstr>Times</vt:lpstr>
      <vt:lpstr>Times New Roman</vt:lpstr>
      <vt:lpstr>Wingdings</vt:lpstr>
      <vt:lpstr>ヒラギノ角ゴ Pro W3</vt:lpstr>
      <vt:lpstr>5_Mukautettu suunnittelumalli</vt:lpstr>
      <vt:lpstr>Mukautettu suunnittelumalli</vt:lpstr>
      <vt:lpstr>1_Mukautettu suunnittelumalli</vt:lpstr>
      <vt:lpstr>2_Mukautettu suunnittelumalli</vt:lpstr>
      <vt:lpstr>3_Mukautettu suunnittelumalli</vt:lpstr>
      <vt:lpstr>4_Mukautettu suunnittelumalli</vt:lpstr>
      <vt:lpstr>Tervetuloa!  Euroopan terveet koulut –verkoston kansallinen koulutus</vt:lpstr>
      <vt:lpstr>Koulutuspäivien tavoitteena</vt:lpstr>
      <vt:lpstr>Koulutuspäivien keskeinen sisältö</vt:lpstr>
      <vt:lpstr>PowerPoint-esitys</vt:lpstr>
      <vt:lpstr>SHE Schools for Health in Europe Network Foundation </vt:lpstr>
      <vt:lpstr>Status of SHE – active partners</vt:lpstr>
      <vt:lpstr>SHE</vt:lpstr>
      <vt:lpstr>PowerPoint-esitys</vt:lpstr>
      <vt:lpstr>PowerPoint-esitys</vt:lpstr>
      <vt:lpstr>ETK koulujen määrä  Etelä- Suomi   9 Turun seutu   10 Kaakkois-Suomi  5 Kuopion seutu   9 Pohjois- ja Länsi-Suomi 9 </vt:lpstr>
      <vt:lpstr>Euroopan terveet koulut</vt:lpstr>
      <vt:lpstr>PowerPoint-esitys</vt:lpstr>
      <vt:lpstr>Hyvinvointitalous (1/2)</vt:lpstr>
      <vt:lpstr>Hyvinvointitalous (2/2)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Tervetuloa! Euroopan terveet koulut –verkoston kansallinen koulutus</dc:title>
  <dc:creator>Päivi Nykyri</dc:creator>
  <cp:lastModifiedBy>Päivi Nykyri</cp:lastModifiedBy>
  <cp:revision>85</cp:revision>
  <cp:lastPrinted>2019-04-04T05:21:38Z</cp:lastPrinted>
  <dcterms:created xsi:type="dcterms:W3CDTF">2019-03-25T08:28:38Z</dcterms:created>
  <dcterms:modified xsi:type="dcterms:W3CDTF">2019-05-22T06:40:25Z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0x0101003ABB6CFE1CBDAB4DA3D81390ACDEF98B</vt:lpwstr>
  </property>
</Properties>
</file>