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62" r:id="rId5"/>
    <p:sldId id="257" r:id="rId6"/>
    <p:sldId id="258" r:id="rId7"/>
    <p:sldId id="265" r:id="rId8"/>
    <p:sldId id="266" r:id="rId9"/>
    <p:sldId id="267" r:id="rId10"/>
    <p:sldId id="270" r:id="rId11"/>
    <p:sldId id="268" r:id="rId12"/>
    <p:sldId id="269" r:id="rId13"/>
    <p:sldId id="271" r:id="rId14"/>
    <p:sldId id="272" r:id="rId15"/>
    <p:sldId id="263" r:id="rId16"/>
    <p:sldId id="264" r:id="rId17"/>
    <p:sldId id="273" r:id="rId18"/>
    <p:sldId id="260" r:id="rId19"/>
    <p:sldId id="25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A854"/>
    <a:srgbClr val="7062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/>
    <p:restoredTop sz="88802" autoAdjust="0"/>
  </p:normalViewPr>
  <p:slideViewPr>
    <p:cSldViewPr snapToGrid="0" snapToObjects="1">
      <p:cViewPr varScale="1">
        <p:scale>
          <a:sx n="80" d="100"/>
          <a:sy n="80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144DE-85C6-E848-AEB7-5D883617348A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65DC8-919B-9343-824C-38E5E0DEB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41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Equality</a:t>
            </a:r>
            <a:r>
              <a:rPr lang="fi-FI" dirty="0"/>
              <a:t> = yhdenvertaisuus, </a:t>
            </a:r>
            <a:r>
              <a:rPr lang="fi-FI" dirty="0" err="1"/>
              <a:t>gender</a:t>
            </a:r>
            <a:r>
              <a:rPr lang="fi-FI" dirty="0"/>
              <a:t> </a:t>
            </a:r>
            <a:r>
              <a:rPr lang="fi-FI" dirty="0" err="1"/>
              <a:t>equality</a:t>
            </a:r>
            <a:r>
              <a:rPr lang="fi-FI" dirty="0"/>
              <a:t> = sukupuolten tasa-arvo,</a:t>
            </a:r>
            <a:r>
              <a:rPr lang="fi-FI" baseline="0" dirty="0"/>
              <a:t> </a:t>
            </a:r>
            <a:r>
              <a:rPr lang="fi-FI" baseline="0" dirty="0" err="1"/>
              <a:t>health</a:t>
            </a:r>
            <a:r>
              <a:rPr lang="fi-FI" baseline="0" dirty="0"/>
              <a:t> </a:t>
            </a:r>
            <a:r>
              <a:rPr lang="fi-FI" baseline="0" dirty="0" err="1"/>
              <a:t>inequality</a:t>
            </a:r>
            <a:r>
              <a:rPr lang="fi-FI" baseline="0" dirty="0"/>
              <a:t> = terveyden eriarvoisuus, </a:t>
            </a:r>
            <a:r>
              <a:rPr lang="fi-FI" baseline="0" dirty="0" err="1"/>
              <a:t>social</a:t>
            </a:r>
            <a:r>
              <a:rPr lang="fi-FI" baseline="0" dirty="0"/>
              <a:t> </a:t>
            </a:r>
            <a:r>
              <a:rPr lang="fi-FI" baseline="0" dirty="0" err="1"/>
              <a:t>inequality</a:t>
            </a:r>
            <a:r>
              <a:rPr lang="fi-FI" baseline="0" dirty="0"/>
              <a:t>, </a:t>
            </a:r>
            <a:r>
              <a:rPr lang="fi-FI" baseline="0" dirty="0" err="1"/>
              <a:t>educational</a:t>
            </a:r>
            <a:r>
              <a:rPr lang="fi-FI" baseline="0" dirty="0"/>
              <a:t> </a:t>
            </a:r>
            <a:r>
              <a:rPr lang="fi-FI" baseline="0" dirty="0" err="1"/>
              <a:t>inequality</a:t>
            </a:r>
            <a:endParaRPr lang="fi-FI" dirty="0"/>
          </a:p>
          <a:p>
            <a:r>
              <a:rPr lang="fi-FI" dirty="0" err="1"/>
              <a:t>Equity</a:t>
            </a:r>
            <a:r>
              <a:rPr lang="fi-FI" baseline="0" dirty="0"/>
              <a:t> = </a:t>
            </a:r>
            <a:r>
              <a:rPr lang="fi-FI" baseline="0" dirty="0" err="1"/>
              <a:t>oikeudenmukaisus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65DC8-919B-9343-824C-38E5E0DEB7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53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Health</a:t>
            </a:r>
            <a:r>
              <a:rPr lang="fi-FI" baseline="0" dirty="0"/>
              <a:t> </a:t>
            </a:r>
            <a:r>
              <a:rPr lang="fi-FI" baseline="0" dirty="0" err="1"/>
              <a:t>literacy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65DC8-919B-9343-824C-38E5E0DEB7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214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65DC8-919B-9343-824C-38E5E0DEB7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27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Terveyttä edistävä</a:t>
            </a:r>
            <a:r>
              <a:rPr lang="fi-FI" baseline="0" dirty="0"/>
              <a:t> kouluyhteisö - </a:t>
            </a:r>
            <a:r>
              <a:rPr lang="fi-FI" baseline="0" dirty="0" err="1"/>
              <a:t>seggregaatio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65DC8-919B-9343-824C-38E5E0DEB7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24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372036" y="371464"/>
            <a:ext cx="2241177" cy="1949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37" y="670638"/>
            <a:ext cx="2054847" cy="13682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6" y="3310172"/>
            <a:ext cx="864838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336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/>
          <p:cNvSpPr/>
          <p:nvPr userDrawn="1"/>
        </p:nvSpPr>
        <p:spPr>
          <a:xfrm>
            <a:off x="7624482" y="0"/>
            <a:ext cx="4572000" cy="6871446"/>
          </a:xfrm>
          <a:custGeom>
            <a:avLst/>
            <a:gdLst>
              <a:gd name="connsiteX0" fmla="*/ 0 w 6521823"/>
              <a:gd name="connsiteY0" fmla="*/ 6952128 h 6952128"/>
              <a:gd name="connsiteX1" fmla="*/ 1630456 w 6521823"/>
              <a:gd name="connsiteY1" fmla="*/ 0 h 6952128"/>
              <a:gd name="connsiteX2" fmla="*/ 6521823 w 6521823"/>
              <a:gd name="connsiteY2" fmla="*/ 0 h 6952128"/>
              <a:gd name="connsiteX3" fmla="*/ 4891367 w 6521823"/>
              <a:gd name="connsiteY3" fmla="*/ 6952128 h 6952128"/>
              <a:gd name="connsiteX4" fmla="*/ 0 w 6521823"/>
              <a:gd name="connsiteY4" fmla="*/ 6952128 h 6952128"/>
              <a:gd name="connsiteX0" fmla="*/ 0 w 4891367"/>
              <a:gd name="connsiteY0" fmla="*/ 7086599 h 7086599"/>
              <a:gd name="connsiteX1" fmla="*/ 1630456 w 4891367"/>
              <a:gd name="connsiteY1" fmla="*/ 134471 h 7086599"/>
              <a:gd name="connsiteX2" fmla="*/ 2891117 w 4891367"/>
              <a:gd name="connsiteY2" fmla="*/ 0 h 7086599"/>
              <a:gd name="connsiteX3" fmla="*/ 4891367 w 4891367"/>
              <a:gd name="connsiteY3" fmla="*/ 7086599 h 7086599"/>
              <a:gd name="connsiteX4" fmla="*/ 0 w 4891367"/>
              <a:gd name="connsiteY4" fmla="*/ 7086599 h 7086599"/>
              <a:gd name="connsiteX0" fmla="*/ 0 w 4948517"/>
              <a:gd name="connsiteY0" fmla="*/ 6952128 h 6952128"/>
              <a:gd name="connsiteX1" fmla="*/ 1630456 w 4948517"/>
              <a:gd name="connsiteY1" fmla="*/ 0 h 6952128"/>
              <a:gd name="connsiteX2" fmla="*/ 4948517 w 4948517"/>
              <a:gd name="connsiteY2" fmla="*/ 13447 h 6952128"/>
              <a:gd name="connsiteX3" fmla="*/ 4891367 w 4948517"/>
              <a:gd name="connsiteY3" fmla="*/ 6952128 h 6952128"/>
              <a:gd name="connsiteX4" fmla="*/ 0 w 4948517"/>
              <a:gd name="connsiteY4" fmla="*/ 6952128 h 6952128"/>
              <a:gd name="connsiteX0" fmla="*/ 0 w 4948517"/>
              <a:gd name="connsiteY0" fmla="*/ 6952128 h 6952128"/>
              <a:gd name="connsiteX1" fmla="*/ 1630456 w 4948517"/>
              <a:gd name="connsiteY1" fmla="*/ 0 h 6952128"/>
              <a:gd name="connsiteX2" fmla="*/ 4948517 w 4948517"/>
              <a:gd name="connsiteY2" fmla="*/ 13447 h 6952128"/>
              <a:gd name="connsiteX3" fmla="*/ 4945155 w 4948517"/>
              <a:gd name="connsiteY3" fmla="*/ 6871445 h 6952128"/>
              <a:gd name="connsiteX4" fmla="*/ 0 w 4948517"/>
              <a:gd name="connsiteY4" fmla="*/ 6952128 h 6952128"/>
              <a:gd name="connsiteX0" fmla="*/ 0 w 4921623"/>
              <a:gd name="connsiteY0" fmla="*/ 6871446 h 6871446"/>
              <a:gd name="connsiteX1" fmla="*/ 1603562 w 4921623"/>
              <a:gd name="connsiteY1" fmla="*/ 0 h 6871446"/>
              <a:gd name="connsiteX2" fmla="*/ 4921623 w 4921623"/>
              <a:gd name="connsiteY2" fmla="*/ 13447 h 6871446"/>
              <a:gd name="connsiteX3" fmla="*/ 4918261 w 4921623"/>
              <a:gd name="connsiteY3" fmla="*/ 6871445 h 6871446"/>
              <a:gd name="connsiteX4" fmla="*/ 0 w 4921623"/>
              <a:gd name="connsiteY4" fmla="*/ 6871446 h 6871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1623" h="6871446">
                <a:moveTo>
                  <a:pt x="0" y="6871446"/>
                </a:moveTo>
                <a:lnTo>
                  <a:pt x="1603562" y="0"/>
                </a:lnTo>
                <a:lnTo>
                  <a:pt x="4921623" y="13447"/>
                </a:lnTo>
                <a:cubicBezTo>
                  <a:pt x="4920502" y="2299446"/>
                  <a:pt x="4919382" y="4585446"/>
                  <a:pt x="4918261" y="6871445"/>
                </a:cubicBezTo>
                <a:lnTo>
                  <a:pt x="0" y="6871446"/>
                </a:lnTo>
                <a:close/>
              </a:path>
            </a:pathLst>
          </a:custGeom>
          <a:solidFill>
            <a:srgbClr val="74A8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2"/>
          <p:cNvSpPr/>
          <p:nvPr userDrawn="1"/>
        </p:nvSpPr>
        <p:spPr>
          <a:xfrm>
            <a:off x="7745506" y="0"/>
            <a:ext cx="4446494" cy="6871446"/>
          </a:xfrm>
          <a:custGeom>
            <a:avLst/>
            <a:gdLst>
              <a:gd name="connsiteX0" fmla="*/ 0 w 6521823"/>
              <a:gd name="connsiteY0" fmla="*/ 6952128 h 6952128"/>
              <a:gd name="connsiteX1" fmla="*/ 1630456 w 6521823"/>
              <a:gd name="connsiteY1" fmla="*/ 0 h 6952128"/>
              <a:gd name="connsiteX2" fmla="*/ 6521823 w 6521823"/>
              <a:gd name="connsiteY2" fmla="*/ 0 h 6952128"/>
              <a:gd name="connsiteX3" fmla="*/ 4891367 w 6521823"/>
              <a:gd name="connsiteY3" fmla="*/ 6952128 h 6952128"/>
              <a:gd name="connsiteX4" fmla="*/ 0 w 6521823"/>
              <a:gd name="connsiteY4" fmla="*/ 6952128 h 6952128"/>
              <a:gd name="connsiteX0" fmla="*/ 0 w 4891367"/>
              <a:gd name="connsiteY0" fmla="*/ 7086599 h 7086599"/>
              <a:gd name="connsiteX1" fmla="*/ 1630456 w 4891367"/>
              <a:gd name="connsiteY1" fmla="*/ 134471 h 7086599"/>
              <a:gd name="connsiteX2" fmla="*/ 2891117 w 4891367"/>
              <a:gd name="connsiteY2" fmla="*/ 0 h 7086599"/>
              <a:gd name="connsiteX3" fmla="*/ 4891367 w 4891367"/>
              <a:gd name="connsiteY3" fmla="*/ 7086599 h 7086599"/>
              <a:gd name="connsiteX4" fmla="*/ 0 w 4891367"/>
              <a:gd name="connsiteY4" fmla="*/ 7086599 h 7086599"/>
              <a:gd name="connsiteX0" fmla="*/ 0 w 4948517"/>
              <a:gd name="connsiteY0" fmla="*/ 6952128 h 6952128"/>
              <a:gd name="connsiteX1" fmla="*/ 1630456 w 4948517"/>
              <a:gd name="connsiteY1" fmla="*/ 0 h 6952128"/>
              <a:gd name="connsiteX2" fmla="*/ 4948517 w 4948517"/>
              <a:gd name="connsiteY2" fmla="*/ 13447 h 6952128"/>
              <a:gd name="connsiteX3" fmla="*/ 4891367 w 4948517"/>
              <a:gd name="connsiteY3" fmla="*/ 6952128 h 6952128"/>
              <a:gd name="connsiteX4" fmla="*/ 0 w 4948517"/>
              <a:gd name="connsiteY4" fmla="*/ 6952128 h 6952128"/>
              <a:gd name="connsiteX0" fmla="*/ 0 w 4948517"/>
              <a:gd name="connsiteY0" fmla="*/ 6952128 h 6952128"/>
              <a:gd name="connsiteX1" fmla="*/ 1630456 w 4948517"/>
              <a:gd name="connsiteY1" fmla="*/ 0 h 6952128"/>
              <a:gd name="connsiteX2" fmla="*/ 4948517 w 4948517"/>
              <a:gd name="connsiteY2" fmla="*/ 13447 h 6952128"/>
              <a:gd name="connsiteX3" fmla="*/ 4945155 w 4948517"/>
              <a:gd name="connsiteY3" fmla="*/ 6871445 h 6952128"/>
              <a:gd name="connsiteX4" fmla="*/ 0 w 4948517"/>
              <a:gd name="connsiteY4" fmla="*/ 6952128 h 6952128"/>
              <a:gd name="connsiteX0" fmla="*/ 0 w 4921623"/>
              <a:gd name="connsiteY0" fmla="*/ 6871446 h 6871446"/>
              <a:gd name="connsiteX1" fmla="*/ 1603562 w 4921623"/>
              <a:gd name="connsiteY1" fmla="*/ 0 h 6871446"/>
              <a:gd name="connsiteX2" fmla="*/ 4921623 w 4921623"/>
              <a:gd name="connsiteY2" fmla="*/ 13447 h 6871446"/>
              <a:gd name="connsiteX3" fmla="*/ 4918261 w 4921623"/>
              <a:gd name="connsiteY3" fmla="*/ 6871445 h 6871446"/>
              <a:gd name="connsiteX4" fmla="*/ 0 w 4921623"/>
              <a:gd name="connsiteY4" fmla="*/ 6871446 h 6871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1623" h="6871446">
                <a:moveTo>
                  <a:pt x="0" y="6871446"/>
                </a:moveTo>
                <a:lnTo>
                  <a:pt x="1603562" y="0"/>
                </a:lnTo>
                <a:lnTo>
                  <a:pt x="4921623" y="13447"/>
                </a:lnTo>
                <a:cubicBezTo>
                  <a:pt x="4920502" y="2299446"/>
                  <a:pt x="4919382" y="4585446"/>
                  <a:pt x="4918261" y="6871445"/>
                </a:cubicBezTo>
                <a:lnTo>
                  <a:pt x="0" y="6871446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860" y="204827"/>
            <a:ext cx="997690" cy="645807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11125200" y="912662"/>
            <a:ext cx="106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0" y="912662"/>
            <a:ext cx="685800" cy="0"/>
          </a:xfrm>
          <a:prstGeom prst="line">
            <a:avLst/>
          </a:prstGeom>
          <a:ln>
            <a:solidFill>
              <a:srgbClr val="74A8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198" y="912663"/>
            <a:ext cx="7687237" cy="943032"/>
          </a:xfrm>
          <a:prstGeom prst="rect">
            <a:avLst/>
          </a:prstGeom>
        </p:spPr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6618631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44200" y="6356350"/>
            <a:ext cx="609600" cy="365125"/>
          </a:xfrm>
          <a:prstGeom prst="rect">
            <a:avLst/>
          </a:prstGeom>
        </p:spPr>
        <p:txBody>
          <a:bodyPr/>
          <a:lstStyle/>
          <a:p>
            <a:fld id="{304CB189-88BA-FD4F-BD0D-6D9A01049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24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2662"/>
            <a:ext cx="10242660" cy="778026"/>
          </a:xfrm>
          <a:prstGeom prst="rect">
            <a:avLst/>
          </a:prstGeom>
        </p:spPr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9483"/>
            <a:ext cx="10242660" cy="40610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44200" y="6356350"/>
            <a:ext cx="609600" cy="365125"/>
          </a:xfrm>
          <a:prstGeom prst="rect">
            <a:avLst/>
          </a:prstGeom>
        </p:spPr>
        <p:txBody>
          <a:bodyPr/>
          <a:lstStyle/>
          <a:p>
            <a:fld id="{304CB189-88BA-FD4F-BD0D-6D9A0104968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912662"/>
            <a:ext cx="685800" cy="0"/>
          </a:xfrm>
          <a:prstGeom prst="line">
            <a:avLst/>
          </a:prstGeom>
          <a:ln>
            <a:solidFill>
              <a:srgbClr val="74A8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932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2662"/>
            <a:ext cx="10242660" cy="778026"/>
          </a:xfrm>
          <a:prstGeom prst="rect">
            <a:avLst/>
          </a:prstGeom>
        </p:spPr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6307"/>
            <a:ext cx="4823012" cy="3916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3941" y="1906307"/>
            <a:ext cx="5096919" cy="3916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4200" y="6356350"/>
            <a:ext cx="609600" cy="365125"/>
          </a:xfrm>
          <a:prstGeom prst="rect">
            <a:avLst/>
          </a:prstGeom>
        </p:spPr>
        <p:txBody>
          <a:bodyPr/>
          <a:lstStyle/>
          <a:p>
            <a:fld id="{304CB189-88BA-FD4F-BD0D-6D9A0104968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912662"/>
            <a:ext cx="685800" cy="0"/>
          </a:xfrm>
          <a:prstGeom prst="line">
            <a:avLst/>
          </a:prstGeom>
          <a:ln>
            <a:solidFill>
              <a:srgbClr val="74A8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635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12662"/>
            <a:ext cx="3932237" cy="1144738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12663"/>
            <a:ext cx="5856847" cy="49483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4200" y="6356350"/>
            <a:ext cx="609600" cy="365125"/>
          </a:xfrm>
          <a:prstGeom prst="rect">
            <a:avLst/>
          </a:prstGeom>
        </p:spPr>
        <p:txBody>
          <a:bodyPr/>
          <a:lstStyle/>
          <a:p>
            <a:fld id="{304CB189-88BA-FD4F-BD0D-6D9A0104968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912662"/>
            <a:ext cx="685800" cy="0"/>
          </a:xfrm>
          <a:prstGeom prst="line">
            <a:avLst/>
          </a:prstGeom>
          <a:ln>
            <a:solidFill>
              <a:srgbClr val="74A8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04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12662"/>
            <a:ext cx="3932237" cy="1144737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12663"/>
            <a:ext cx="6172200" cy="4948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72552"/>
            <a:ext cx="3932237" cy="35964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4200" y="6356350"/>
            <a:ext cx="609600" cy="365125"/>
          </a:xfrm>
          <a:prstGeom prst="rect">
            <a:avLst/>
          </a:prstGeom>
        </p:spPr>
        <p:txBody>
          <a:bodyPr/>
          <a:lstStyle/>
          <a:p>
            <a:fld id="{304CB189-88BA-FD4F-BD0D-6D9A0104968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912662"/>
            <a:ext cx="685800" cy="0"/>
          </a:xfrm>
          <a:prstGeom prst="line">
            <a:avLst/>
          </a:prstGeom>
          <a:ln>
            <a:solidFill>
              <a:srgbClr val="74A8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17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4193614" y="3331347"/>
            <a:ext cx="3827929" cy="18235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600" b="1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Schools for Health in Europe</a:t>
            </a:r>
          </a:p>
          <a:p>
            <a:pPr algn="ctr">
              <a:lnSpc>
                <a:spcPts val="2660"/>
              </a:lnSpc>
            </a:pPr>
            <a:r>
              <a:rPr lang="en-US" sz="16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Network Foundation</a:t>
            </a:r>
          </a:p>
          <a:p>
            <a:pPr algn="ctr">
              <a:lnSpc>
                <a:spcPts val="2660"/>
              </a:lnSpc>
            </a:pPr>
            <a:r>
              <a:rPr lang="en-US" sz="16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p/a UC South Denmark</a:t>
            </a:r>
          </a:p>
          <a:p>
            <a:pPr algn="ctr">
              <a:lnSpc>
                <a:spcPts val="2660"/>
              </a:lnSpc>
            </a:pPr>
            <a:r>
              <a:rPr lang="en-US" sz="1600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Lembckesvej</a:t>
            </a:r>
            <a:r>
              <a:rPr lang="en-US" sz="16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7</a:t>
            </a:r>
          </a:p>
          <a:p>
            <a:pPr algn="ctr">
              <a:lnSpc>
                <a:spcPts val="2660"/>
              </a:lnSpc>
            </a:pPr>
            <a:r>
              <a:rPr lang="en-US" sz="16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6100 </a:t>
            </a:r>
            <a:r>
              <a:rPr lang="en-US" sz="1600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Haderslev</a:t>
            </a:r>
            <a:r>
              <a:rPr lang="en-US" sz="16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- Denmark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0" y="3012141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711736"/>
            <a:ext cx="3060700" cy="198120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3805519" y="6211669"/>
            <a:ext cx="4585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www.schoolsforhealth.org</a:t>
            </a:r>
            <a:endParaRPr lang="en-US" sz="1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dirty="0"/>
          </a:p>
        </p:txBody>
      </p:sp>
      <p:pic>
        <p:nvPicPr>
          <p:cNvPr id="7" name="Picture 1" descr="image003">
            <a:extLst>
              <a:ext uri="{FF2B5EF4-FFF2-40B4-BE49-F238E27FC236}">
                <a16:creationId xmlns:a16="http://schemas.microsoft.com/office/drawing/2014/main" xmlns="" id="{649DDD77-24F4-4754-B4DA-D78F83409F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8" y="6526426"/>
            <a:ext cx="1069041" cy="30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13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gi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158753"/>
            <a:ext cx="12290612" cy="699247"/>
          </a:xfrm>
          <a:custGeom>
            <a:avLst/>
            <a:gdLst>
              <a:gd name="connsiteX0" fmla="*/ 0 w 12192000"/>
              <a:gd name="connsiteY0" fmla="*/ 0 h 806824"/>
              <a:gd name="connsiteX1" fmla="*/ 12192000 w 12192000"/>
              <a:gd name="connsiteY1" fmla="*/ 0 h 806824"/>
              <a:gd name="connsiteX2" fmla="*/ 12192000 w 12192000"/>
              <a:gd name="connsiteY2" fmla="*/ 806824 h 806824"/>
              <a:gd name="connsiteX3" fmla="*/ 0 w 12192000"/>
              <a:gd name="connsiteY3" fmla="*/ 806824 h 806824"/>
              <a:gd name="connsiteX4" fmla="*/ 0 w 12192000"/>
              <a:gd name="connsiteY4" fmla="*/ 0 h 806824"/>
              <a:gd name="connsiteX0" fmla="*/ 0 w 12192000"/>
              <a:gd name="connsiteY0" fmla="*/ 201705 h 1008529"/>
              <a:gd name="connsiteX1" fmla="*/ 12192000 w 12192000"/>
              <a:gd name="connsiteY1" fmla="*/ 0 h 1008529"/>
              <a:gd name="connsiteX2" fmla="*/ 12192000 w 12192000"/>
              <a:gd name="connsiteY2" fmla="*/ 1008529 h 1008529"/>
              <a:gd name="connsiteX3" fmla="*/ 0 w 12192000"/>
              <a:gd name="connsiteY3" fmla="*/ 1008529 h 1008529"/>
              <a:gd name="connsiteX4" fmla="*/ 0 w 12192000"/>
              <a:gd name="connsiteY4" fmla="*/ 201705 h 1008529"/>
              <a:gd name="connsiteX0" fmla="*/ 0 w 12192000"/>
              <a:gd name="connsiteY0" fmla="*/ 416858 h 1008529"/>
              <a:gd name="connsiteX1" fmla="*/ 12192000 w 12192000"/>
              <a:gd name="connsiteY1" fmla="*/ 0 h 1008529"/>
              <a:gd name="connsiteX2" fmla="*/ 12192000 w 12192000"/>
              <a:gd name="connsiteY2" fmla="*/ 1008529 h 1008529"/>
              <a:gd name="connsiteX3" fmla="*/ 0 w 12192000"/>
              <a:gd name="connsiteY3" fmla="*/ 1008529 h 1008529"/>
              <a:gd name="connsiteX4" fmla="*/ 0 w 12192000"/>
              <a:gd name="connsiteY4" fmla="*/ 416858 h 1008529"/>
              <a:gd name="connsiteX0" fmla="*/ 0 w 12205447"/>
              <a:gd name="connsiteY0" fmla="*/ 107576 h 699247"/>
              <a:gd name="connsiteX1" fmla="*/ 12205447 w 12205447"/>
              <a:gd name="connsiteY1" fmla="*/ 0 h 699247"/>
              <a:gd name="connsiteX2" fmla="*/ 12192000 w 12205447"/>
              <a:gd name="connsiteY2" fmla="*/ 699247 h 699247"/>
              <a:gd name="connsiteX3" fmla="*/ 0 w 12205447"/>
              <a:gd name="connsiteY3" fmla="*/ 699247 h 699247"/>
              <a:gd name="connsiteX4" fmla="*/ 0 w 12205447"/>
              <a:gd name="connsiteY4" fmla="*/ 107576 h 699247"/>
              <a:gd name="connsiteX0" fmla="*/ 0 w 12205447"/>
              <a:gd name="connsiteY0" fmla="*/ 174812 h 699247"/>
              <a:gd name="connsiteX1" fmla="*/ 12205447 w 12205447"/>
              <a:gd name="connsiteY1" fmla="*/ 0 h 699247"/>
              <a:gd name="connsiteX2" fmla="*/ 12192000 w 12205447"/>
              <a:gd name="connsiteY2" fmla="*/ 699247 h 699247"/>
              <a:gd name="connsiteX3" fmla="*/ 0 w 12205447"/>
              <a:gd name="connsiteY3" fmla="*/ 699247 h 699247"/>
              <a:gd name="connsiteX4" fmla="*/ 0 w 12205447"/>
              <a:gd name="connsiteY4" fmla="*/ 174812 h 69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5447" h="699247">
                <a:moveTo>
                  <a:pt x="0" y="174812"/>
                </a:moveTo>
                <a:lnTo>
                  <a:pt x="12205447" y="0"/>
                </a:lnTo>
                <a:lnTo>
                  <a:pt x="12192000" y="699247"/>
                </a:lnTo>
                <a:lnTo>
                  <a:pt x="0" y="699247"/>
                </a:lnTo>
                <a:lnTo>
                  <a:pt x="0" y="174812"/>
                </a:lnTo>
                <a:close/>
              </a:path>
            </a:pathLst>
          </a:custGeom>
          <a:blipFill dpi="0" rotWithShape="1">
            <a:blip r:embed="rId9"/>
            <a:srcRect/>
            <a:stretch>
              <a:fillRect/>
            </a:stretch>
          </a:blip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860" y="195565"/>
            <a:ext cx="997690" cy="664331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125200" y="912662"/>
            <a:ext cx="106680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3424518" y="6383245"/>
            <a:ext cx="7046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Schools for Health in Europe    ·    Name of presentation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0623176" y="6158753"/>
            <a:ext cx="0" cy="8068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44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304CB189-88BA-FD4F-BD0D-6D9A010496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82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0" r:id="rId3"/>
    <p:sldLayoutId id="2147483652" r:id="rId4"/>
    <p:sldLayoutId id="2147483656" r:id="rId5"/>
    <p:sldLayoutId id="2147483657" r:id="rId6"/>
    <p:sldLayoutId id="2147483655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Avenir Book" charset="0"/>
          <a:ea typeface="Avenir Book" charset="0"/>
          <a:cs typeface="Avenir Boo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Avenir Book" charset="0"/>
          <a:ea typeface="Avenir Book" charset="0"/>
          <a:cs typeface="Avenir Book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venir Book" charset="0"/>
          <a:ea typeface="Avenir Book" charset="0"/>
          <a:cs typeface="Avenir Book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venir Book" charset="0"/>
          <a:ea typeface="Avenir Book" charset="0"/>
          <a:cs typeface="Avenir Book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venir Book" charset="0"/>
          <a:ea typeface="Avenir Book" charset="0"/>
          <a:cs typeface="Avenir Book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venir Book" charset="0"/>
          <a:ea typeface="Avenir Book" charset="0"/>
          <a:cs typeface="Avenir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hyperlink" Target="https://www.youtube.com/watch?v=iKXsPVZRu3k#action=shar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xmlns="" id="{8344924E-3FAA-4CDE-AA19-1C376D870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SHE Factsheet 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8206" y="5896598"/>
            <a:ext cx="3745641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fi-FI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Marjorita Sormunen, </a:t>
            </a:r>
            <a:r>
              <a:rPr lang="fi-FI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TtT</a:t>
            </a:r>
            <a:r>
              <a:rPr lang="fi-FI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, </a:t>
            </a:r>
            <a:r>
              <a:rPr lang="fi-FI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dos</a:t>
            </a:r>
            <a:r>
              <a:rPr lang="fi-FI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. UEF</a:t>
            </a:r>
          </a:p>
        </p:txBody>
      </p:sp>
      <p:pic>
        <p:nvPicPr>
          <p:cNvPr id="6" name="Kuva 55" descr="UEF_eng_blac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727" y="4635735"/>
            <a:ext cx="2074416" cy="193196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5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4"/>
    </mc:Choice>
    <mc:Fallback xmlns="">
      <p:transition spd="slow" advTm="6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2662"/>
            <a:ext cx="10242660" cy="1204896"/>
          </a:xfrm>
        </p:spPr>
        <p:txBody>
          <a:bodyPr/>
          <a:lstStyle/>
          <a:p>
            <a:r>
              <a:rPr lang="fi-FI" dirty="0" err="1"/>
              <a:t>Structures</a:t>
            </a:r>
            <a:r>
              <a:rPr lang="fi-FI" dirty="0"/>
              <a:t> and </a:t>
            </a:r>
            <a:r>
              <a:rPr lang="fi-FI" dirty="0" err="1"/>
              <a:t>systems</a:t>
            </a:r>
            <a:r>
              <a:rPr lang="fi-FI" dirty="0"/>
              <a:t> – rakenteet ja järjestelmät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77980"/>
            <a:ext cx="10242660" cy="3451883"/>
          </a:xfrm>
        </p:spPr>
        <p:txBody>
          <a:bodyPr/>
          <a:lstStyle/>
          <a:p>
            <a:r>
              <a:rPr lang="fi-FI" dirty="0">
                <a:solidFill>
                  <a:srgbClr val="74A854"/>
                </a:solidFill>
              </a:rPr>
              <a:t>Koulun hallinto </a:t>
            </a:r>
            <a:r>
              <a:rPr lang="fi-FI" dirty="0"/>
              <a:t>tärkeässä roolissa – vahvistaminen ja tarvittaessa kehittäminen</a:t>
            </a:r>
          </a:p>
          <a:p>
            <a:pPr lvl="1"/>
            <a:r>
              <a:rPr lang="fi-FI" dirty="0"/>
              <a:t>Fokus opettamiseen ja oppimiseen</a:t>
            </a:r>
          </a:p>
          <a:p>
            <a:r>
              <a:rPr lang="fi-FI" dirty="0">
                <a:solidFill>
                  <a:srgbClr val="74A854"/>
                </a:solidFill>
              </a:rPr>
              <a:t>Vanhempien</a:t>
            </a:r>
            <a:r>
              <a:rPr lang="fi-FI" dirty="0"/>
              <a:t> ja lähiyhteisöjen sitouttaminen</a:t>
            </a:r>
          </a:p>
          <a:p>
            <a:pPr lvl="1"/>
            <a:r>
              <a:rPr lang="fi-FI" dirty="0"/>
              <a:t>On keskeisesti yhteydessä oppilaiden koulumenestykseen</a:t>
            </a:r>
          </a:p>
          <a:p>
            <a:r>
              <a:rPr lang="fi-FI" dirty="0"/>
              <a:t>Koulun ilmapiirin kehittäminen</a:t>
            </a:r>
          </a:p>
          <a:p>
            <a:pPr lvl="1"/>
            <a:r>
              <a:rPr lang="fi-FI" dirty="0"/>
              <a:t>Koko koulun tehtävä</a:t>
            </a:r>
          </a:p>
          <a:p>
            <a:pPr lvl="1"/>
            <a:r>
              <a:rPr lang="fi-FI" dirty="0"/>
              <a:t>Opettajilla laajempi rooli lasten kehityksessä ja kasvussa kuin opetus</a:t>
            </a:r>
          </a:p>
          <a:p>
            <a:pPr lvl="1"/>
            <a:r>
              <a:rPr lang="fi-FI" dirty="0"/>
              <a:t>Erityisesti oppilas-opettaja suhde haavoittuvimpien lasten osalta</a:t>
            </a:r>
          </a:p>
          <a:p>
            <a:endParaRPr lang="fi-FI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5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725"/>
    </mc:Choice>
    <mc:Fallback xmlns="">
      <p:transition spd="slow" advTm="157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3649"/>
            <a:ext cx="10242660" cy="778026"/>
          </a:xfrm>
        </p:spPr>
        <p:txBody>
          <a:bodyPr/>
          <a:lstStyle/>
          <a:p>
            <a:r>
              <a:rPr lang="fi-FI" dirty="0" err="1"/>
              <a:t>Practices</a:t>
            </a:r>
            <a:r>
              <a:rPr lang="fi-FI" dirty="0"/>
              <a:t> - käytännöt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8219"/>
            <a:ext cx="10242660" cy="4061011"/>
          </a:xfrm>
        </p:spPr>
        <p:txBody>
          <a:bodyPr/>
          <a:lstStyle/>
          <a:p>
            <a:r>
              <a:rPr lang="fi-FI" dirty="0"/>
              <a:t>Korkeat odotukset kaikkien oppilaiden saavutusten osalta ja palautteen antaminen</a:t>
            </a:r>
          </a:p>
          <a:p>
            <a:pPr lvl="1"/>
            <a:r>
              <a:rPr lang="fi-FI" dirty="0"/>
              <a:t>Opettajat odottavat vähemmän alemmista sosioekonomisista taustoista tulevien oppilaiden menestymisen osalta</a:t>
            </a:r>
          </a:p>
          <a:p>
            <a:r>
              <a:rPr lang="fi-FI" dirty="0"/>
              <a:t>Luokan uudelleen käyminen – negatiivinen vaikutus</a:t>
            </a:r>
          </a:p>
          <a:p>
            <a:pPr lvl="1"/>
            <a:r>
              <a:rPr lang="fi-FI" dirty="0"/>
              <a:t>Erityisesti: koulunkäynnin alkuvaihe tai etninen tausta tai omaa ikäluokkaansa nuoremmat oppilaat</a:t>
            </a:r>
          </a:p>
          <a:p>
            <a:r>
              <a:rPr lang="fi-FI" dirty="0"/>
              <a:t>Oppilaiden osallisuus</a:t>
            </a:r>
          </a:p>
          <a:p>
            <a:r>
              <a:rPr lang="fi-FI" dirty="0"/>
              <a:t>Oppilaiden ryhmäjaot</a:t>
            </a:r>
          </a:p>
          <a:p>
            <a:pPr lvl="1"/>
            <a:r>
              <a:rPr lang="fi-FI" dirty="0"/>
              <a:t>Luokan sisällä ok, mutta näyttää olevan harmia vähemmän osaaville</a:t>
            </a:r>
          </a:p>
          <a:p>
            <a:r>
              <a:rPr lang="fi-FI" dirty="0"/>
              <a:t>Muut tekijät (esim. taito- ja taideaineet, ulkoaktiviteetit)</a:t>
            </a:r>
          </a:p>
          <a:p>
            <a:endParaRPr lang="fi-FI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3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844"/>
    </mc:Choice>
    <mc:Fallback xmlns="">
      <p:transition spd="slow" advTm="212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757" y="-471918"/>
            <a:ext cx="9085644" cy="650986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098"/>
    </mc:Choice>
    <mc:Fallback xmlns="">
      <p:transition spd="slow" advTm="167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625" y="348569"/>
            <a:ext cx="8134350" cy="566737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56"/>
    </mc:Choice>
    <mc:Fallback xmlns="">
      <p:transition spd="slow" advTm="127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3649"/>
            <a:ext cx="10242660" cy="778026"/>
          </a:xfrm>
        </p:spPr>
        <p:txBody>
          <a:bodyPr/>
          <a:lstStyle/>
          <a:p>
            <a:r>
              <a:rPr lang="fi-FI" sz="4000" dirty="0"/>
              <a:t>Terveyteen liittyvät kehittämistoimenpiteet koulussa yhdenvertaisuuden osalta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Vahvaa näyttöä esim. kouluruokailun osalta ja fyysisen aktiivisuuden osalta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Jos kehittäminen kohdistuu ainoastaan opetukseen ilman, että ympäristöön kiinnitetään huomiota, tulos näyttä olevan nolla tai negatiivinen.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 err="1"/>
              <a:t>Settings</a:t>
            </a:r>
            <a:r>
              <a:rPr lang="fi-FI" dirty="0"/>
              <a:t> </a:t>
            </a:r>
            <a:r>
              <a:rPr lang="fi-FI" dirty="0" err="1"/>
              <a:t>approach</a:t>
            </a:r>
            <a:r>
              <a:rPr lang="fi-FI" dirty="0"/>
              <a:t> vs. </a:t>
            </a:r>
            <a:r>
              <a:rPr lang="fi-FI" dirty="0" err="1"/>
              <a:t>individual</a:t>
            </a:r>
            <a:r>
              <a:rPr lang="fi-FI" dirty="0"/>
              <a:t> </a:t>
            </a:r>
            <a:r>
              <a:rPr lang="fi-FI" dirty="0" err="1"/>
              <a:t>approach</a:t>
            </a:r>
            <a:endParaRPr lang="fi-FI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7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412"/>
    </mc:Choice>
    <mc:Fallback xmlns="">
      <p:transition spd="slow" advTm="132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242120"/>
            <a:ext cx="3932237" cy="1144737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Terveys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hyvinvointi</a:t>
            </a:r>
            <a:r>
              <a:rPr lang="en-US" dirty="0">
                <a:solidFill>
                  <a:schemeClr val="tx1"/>
                </a:solidFill>
              </a:rPr>
              <a:t> ja </a:t>
            </a:r>
            <a:r>
              <a:rPr lang="en-US" dirty="0" err="1">
                <a:solidFill>
                  <a:schemeClr val="tx1"/>
                </a:solidFill>
              </a:rPr>
              <a:t>oppiminen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ovat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vahvasti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yhteydessä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toisiinsa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" r="3224"/>
          <a:stretch>
            <a:fillRect/>
          </a:stretch>
        </p:blipFill>
        <p:spPr>
          <a:xfrm>
            <a:off x="5006725" y="1073084"/>
            <a:ext cx="6172200" cy="4948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297"/>
    </mc:Choice>
    <mc:Fallback xmlns="">
      <p:transition spd="slow" advTm="158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6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00"/>
    </mc:Choice>
    <mc:Fallback xmlns="">
      <p:transition spd="slow" advTm="53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55989"/>
            <a:ext cx="7687237" cy="943032"/>
          </a:xfrm>
        </p:spPr>
        <p:txBody>
          <a:bodyPr/>
          <a:lstStyle/>
          <a:p>
            <a:r>
              <a:rPr lang="en-US" dirty="0"/>
              <a:t>Facts about factsheets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534988" y="1855695"/>
            <a:ext cx="7685647" cy="3811588"/>
          </a:xfrm>
        </p:spPr>
        <p:txBody>
          <a:bodyPr/>
          <a:lstStyle/>
          <a:p>
            <a:r>
              <a:rPr lang="en-US" sz="2000" dirty="0" err="1"/>
              <a:t>Factsheetejä</a:t>
            </a:r>
            <a:r>
              <a:rPr lang="en-US" sz="2000" dirty="0"/>
              <a:t> on </a:t>
            </a:r>
            <a:r>
              <a:rPr lang="en-US" sz="2000" dirty="0" err="1"/>
              <a:t>ilmestynyt</a:t>
            </a:r>
            <a:r>
              <a:rPr lang="en-US" sz="2000" dirty="0"/>
              <a:t> </a:t>
            </a:r>
            <a:r>
              <a:rPr lang="en-US" sz="2000" dirty="0" err="1"/>
              <a:t>tähän</a:t>
            </a:r>
            <a:r>
              <a:rPr lang="en-US" sz="2000" dirty="0"/>
              <a:t> </a:t>
            </a:r>
            <a:r>
              <a:rPr lang="en-US" sz="2000" dirty="0" err="1"/>
              <a:t>mennessä</a:t>
            </a:r>
            <a:r>
              <a:rPr lang="en-US" sz="2000" dirty="0"/>
              <a:t> </a:t>
            </a:r>
            <a:r>
              <a:rPr lang="en-US" sz="2000" dirty="0" err="1"/>
              <a:t>neljä</a:t>
            </a:r>
            <a:r>
              <a:rPr lang="en-US" sz="2000" dirty="0"/>
              <a:t> ja </a:t>
            </a:r>
            <a:r>
              <a:rPr lang="en-US" sz="2000" dirty="0" err="1"/>
              <a:t>tekeillä</a:t>
            </a:r>
            <a:r>
              <a:rPr lang="en-US" sz="2000" dirty="0"/>
              <a:t> on </a:t>
            </a:r>
            <a:r>
              <a:rPr lang="en-US" sz="2000" dirty="0" err="1"/>
              <a:t>viides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Resources -&gt; Materials and tools -&gt; Factsheets</a:t>
            </a:r>
          </a:p>
          <a:p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State of the art: health promoting schools in Europe (2013)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School health promotion: evidence for effective action (2013)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Effective networks and partnerships for health promotion in schools (2014)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/>
              <a:t>School health promotion – Evidence for effective action on inequalities (2018)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74A854"/>
                </a:solidFill>
              </a:rPr>
              <a:t>State of the art on school health promotion (2019)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9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724"/>
    </mc:Choice>
    <mc:Fallback xmlns="">
      <p:transition spd="slow" advTm="128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School health promotion – </a:t>
            </a:r>
            <a:br>
              <a:rPr lang="en-US" sz="2800" dirty="0"/>
            </a:br>
            <a:r>
              <a:rPr lang="en-US" sz="2800" dirty="0"/>
              <a:t>Evidence for effective action on inequalities (2018)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4" name="Content Placeholder 3">
            <a:hlinkClick r:id="rId4"/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413829" y="1909763"/>
            <a:ext cx="7091291" cy="40608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9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80"/>
    </mc:Choice>
    <mc:Fallback xmlns="">
      <p:transition spd="slow" advTm="18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err="1"/>
              <a:t>Factsheetin</a:t>
            </a:r>
            <a:r>
              <a:rPr lang="fi-FI" dirty="0"/>
              <a:t> keskiössä on tarkastella (tutkimuksiin perustuen), </a:t>
            </a:r>
            <a:r>
              <a:rPr lang="fi-FI" dirty="0">
                <a:solidFill>
                  <a:srgbClr val="74A854"/>
                </a:solidFill>
              </a:rPr>
              <a:t>mitkä ja miten koulun toiminnot osaltaan vähentävät terveyden eriarvoisuutta.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Millaiset olosuhteet mahdollistavat </a:t>
            </a:r>
            <a:r>
              <a:rPr lang="fi-FI" b="1" dirty="0">
                <a:solidFill>
                  <a:srgbClr val="74A854"/>
                </a:solidFill>
              </a:rPr>
              <a:t>kaikkien</a:t>
            </a:r>
            <a:r>
              <a:rPr lang="fi-FI" dirty="0"/>
              <a:t> koulua käyvien lasten ja nuorten terveyden ja hyvinvoinnin edistämisen riippumatta heidän henkilökohtaisista tai sosiaalisista olosuhteistaan ja siten kaventavat terveyden eriarvoisuuden kuilua?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5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00"/>
    </mc:Choice>
    <mc:Fallback xmlns="">
      <p:transition spd="slow" advTm="33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37" y="960378"/>
            <a:ext cx="6081215" cy="778026"/>
          </a:xfrm>
        </p:spPr>
        <p:txBody>
          <a:bodyPr/>
          <a:lstStyle/>
          <a:p>
            <a:r>
              <a:rPr lang="fi-FI" sz="3200" dirty="0" err="1"/>
              <a:t>Equality</a:t>
            </a:r>
            <a:r>
              <a:rPr lang="fi-FI" sz="3200" dirty="0"/>
              <a:t> = kaikille saman verran </a:t>
            </a:r>
            <a:br>
              <a:rPr lang="fi-FI" sz="3200" dirty="0"/>
            </a:br>
            <a:r>
              <a:rPr lang="fi-FI" sz="3200" dirty="0"/>
              <a:t/>
            </a:r>
            <a:br>
              <a:rPr lang="fi-FI" sz="3200" dirty="0"/>
            </a:br>
            <a:r>
              <a:rPr lang="fi-FI" sz="3200" dirty="0"/>
              <a:t>- toimii vain, jos kaikilla sama lähtötaso</a:t>
            </a:r>
            <a:br>
              <a:rPr lang="fi-FI" sz="3200" dirty="0"/>
            </a:br>
            <a:r>
              <a:rPr lang="fi-FI" sz="3200" dirty="0"/>
              <a:t>- </a:t>
            </a:r>
            <a:r>
              <a:rPr lang="fi-FI" sz="3200" dirty="0" err="1"/>
              <a:t>inequality</a:t>
            </a:r>
            <a:r>
              <a:rPr lang="fi-FI" sz="3200" dirty="0"/>
              <a:t> -&gt; kaikilla ei ole sama lähtötaso</a:t>
            </a:r>
            <a:br>
              <a:rPr lang="fi-FI" sz="3200" dirty="0"/>
            </a:br>
            <a:r>
              <a:rPr lang="fi-FI" sz="3200" dirty="0"/>
              <a:t/>
            </a:r>
            <a:br>
              <a:rPr lang="fi-FI" sz="3200" dirty="0"/>
            </a:br>
            <a:r>
              <a:rPr lang="fi-FI" sz="3200" dirty="0"/>
              <a:t/>
            </a:r>
            <a:br>
              <a:rPr lang="fi-FI" sz="3200" dirty="0"/>
            </a:br>
            <a:r>
              <a:rPr lang="fi-FI" sz="3200" dirty="0" err="1"/>
              <a:t>Equity</a:t>
            </a:r>
            <a:r>
              <a:rPr lang="fi-FI" sz="3200" dirty="0"/>
              <a:t> = kaikille tarpeen mukaan, oikeudenmukaisuus</a:t>
            </a:r>
            <a:br>
              <a:rPr lang="fi-FI" sz="3200" dirty="0"/>
            </a:br>
            <a:r>
              <a:rPr lang="fi-FI" sz="3200" dirty="0"/>
              <a:t/>
            </a:r>
            <a:br>
              <a:rPr lang="fi-FI" sz="3200" dirty="0"/>
            </a:br>
            <a:endParaRPr lang="fi-FI" sz="3200" dirty="0"/>
          </a:p>
        </p:txBody>
      </p:sp>
      <p:pic>
        <p:nvPicPr>
          <p:cNvPr id="1028" name="Picture 4" descr="http://newsstream.erickson.it/wp_didattiche/wp-content/uploads/2018/04/equity.pn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572" y="1909763"/>
            <a:ext cx="5141407" cy="363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7290" y="6053336"/>
            <a:ext cx="360387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050" dirty="0"/>
              <a:t>https://eventi.erickson.it/didattiche2016/UnitaDidattica/giuso</a:t>
            </a:r>
          </a:p>
        </p:txBody>
      </p:sp>
      <p:sp>
        <p:nvSpPr>
          <p:cNvPr id="7" name="Down Arrow 6"/>
          <p:cNvSpPr/>
          <p:nvPr/>
        </p:nvSpPr>
        <p:spPr>
          <a:xfrm>
            <a:off x="1879226" y="3726393"/>
            <a:ext cx="689811" cy="561474"/>
          </a:xfrm>
          <a:prstGeom prst="down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7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79"/>
    </mc:Choice>
    <mc:Fallback xmlns="">
      <p:transition spd="slow" advTm="84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Maailmanlaajuisesti: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11353"/>
            <a:ext cx="10242660" cy="1972942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fi-FI" sz="3200" dirty="0"/>
              <a:t>Ensisijaista on pyrkiä parantamaan koulutuksen laatua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i-FI" sz="3200" dirty="0"/>
              <a:t> ja sitä kautta koulutustasoa -&gt; suuri terveyden eriarvoisuutta vähentävä merkitys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6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03"/>
    </mc:Choice>
    <mc:Fallback xmlns="">
      <p:transition spd="slow" advTm="48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757" y="-471918"/>
            <a:ext cx="9085644" cy="650986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0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19"/>
    </mc:Choice>
    <mc:Fallback xmlns="">
      <p:transition spd="slow" advTm="58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Policies</a:t>
            </a:r>
            <a:r>
              <a:rPr lang="fi-FI" dirty="0"/>
              <a:t> - toimintatavat: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solidFill>
                  <a:srgbClr val="74A854"/>
                </a:solidFill>
              </a:rPr>
              <a:t>Maat</a:t>
            </a:r>
            <a:r>
              <a:rPr lang="fi-FI" dirty="0"/>
              <a:t>, jotka kehittävät yhdenvertaisuutta tukevia toimintatapoja onnistuvat vähentämään eriarvoisuutta.</a:t>
            </a:r>
          </a:p>
          <a:p>
            <a:r>
              <a:rPr lang="fi-FI" dirty="0"/>
              <a:t>Tärkeintä eriarvioisuuden kaventamista on saada </a:t>
            </a:r>
            <a:r>
              <a:rPr lang="fi-FI" dirty="0">
                <a:solidFill>
                  <a:srgbClr val="74A854"/>
                </a:solidFill>
              </a:rPr>
              <a:t>kaikki lapset käymään koulua</a:t>
            </a:r>
          </a:p>
          <a:p>
            <a:r>
              <a:rPr lang="fi-FI" dirty="0"/>
              <a:t>Yhteiskunnan rooli on tärkeä: koulutuksen arvostaminen</a:t>
            </a:r>
          </a:p>
          <a:p>
            <a:r>
              <a:rPr lang="fi-FI" dirty="0"/>
              <a:t>Koulun kulttuuri, sisäänrakennettu yhdenvertaisuus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8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851"/>
    </mc:Choice>
    <mc:Fallback xmlns="">
      <p:transition spd="slow" advTm="212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Human </a:t>
            </a:r>
            <a:r>
              <a:rPr lang="fi-FI" dirty="0" err="1"/>
              <a:t>resources</a:t>
            </a:r>
            <a:r>
              <a:rPr lang="fi-FI" dirty="0"/>
              <a:t> - Ihmiset: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Parhaat opettajat vähempiosaisiin kouluihin</a:t>
            </a:r>
          </a:p>
          <a:p>
            <a:r>
              <a:rPr lang="fi-FI" dirty="0"/>
              <a:t>Opettajien tulee olla valmiita kohtaamaan ja vastaamaan lasten erilaisuuteen</a:t>
            </a:r>
          </a:p>
          <a:p>
            <a:pPr lvl="1"/>
            <a:r>
              <a:rPr lang="fi-FI" dirty="0"/>
              <a:t>Tutkimusnäyttö osoittaa, että erityisesti opettajien ammatillisuus ja sitoutuminen on kriittistä. </a:t>
            </a:r>
          </a:p>
          <a:p>
            <a:r>
              <a:rPr lang="fi-FI" dirty="0"/>
              <a:t>Opettajien </a:t>
            </a:r>
            <a:r>
              <a:rPr lang="fi-FI" dirty="0">
                <a:solidFill>
                  <a:srgbClr val="74A854"/>
                </a:solidFill>
              </a:rPr>
              <a:t>perus- että täydennyskoulutukseen</a:t>
            </a:r>
            <a:r>
              <a:rPr lang="fi-FI" dirty="0"/>
              <a:t> tukea ja kehittämistä</a:t>
            </a:r>
          </a:p>
          <a:p>
            <a:pPr lvl="1"/>
            <a:r>
              <a:rPr lang="fi-FI" dirty="0"/>
              <a:t>Täytyy olla suunnitelmallista, ei vain satunnaista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3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313"/>
    </mc:Choice>
    <mc:Fallback xmlns="">
      <p:transition spd="slow" advTm="160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4A854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50000"/>
          </a:lnSpc>
          <a:defRPr sz="1600" dirty="0">
            <a:solidFill>
              <a:schemeClr val="bg1">
                <a:lumMod val="50000"/>
              </a:schemeClr>
            </a:solidFill>
            <a:latin typeface="Avenir Book" charset="0"/>
            <a:ea typeface="Avenir Book" charset="0"/>
            <a:cs typeface="Avenir Book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3ABB6CFE1CBDAB4DA3D81390ACDEF98B" ma:contentTypeVersion="0" ma:contentTypeDescription="Luo uusi asiakirja." ma:contentTypeScope="" ma:versionID="6bea05ba5640cc070022a2823808be1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89e397c88743d1bd3018b5fb8e9ac4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02E90A-6375-4346-BC29-B441A52BAD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B6A69AE-1D50-437F-B361-33B24A1E8124}">
  <ds:schemaRefs>
    <ds:schemaRef ds:uri="http://schemas.microsoft.com/office/infopath/2007/PartnerControls"/>
    <ds:schemaRef ds:uri="http://purl.org/dc/dcmitype/"/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4CEC96A-B00C-4570-815E-94FF4A62744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1366</TotalTime>
  <Words>446</Words>
  <Application>Microsoft Office PowerPoint</Application>
  <PresentationFormat>Laajakuva</PresentationFormat>
  <Paragraphs>65</Paragraphs>
  <Slides>16</Slides>
  <Notes>4</Notes>
  <HiddenSlides>0</HiddenSlides>
  <MMClips>16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20" baseType="lpstr">
      <vt:lpstr>Arial</vt:lpstr>
      <vt:lpstr>Avenir Book</vt:lpstr>
      <vt:lpstr>Calibri</vt:lpstr>
      <vt:lpstr>Office Theme</vt:lpstr>
      <vt:lpstr>SHE Factsheet 4</vt:lpstr>
      <vt:lpstr>Facts about factsheets</vt:lpstr>
      <vt:lpstr>School health promotion –  Evidence for effective action on inequalities (2018) </vt:lpstr>
      <vt:lpstr>PowerPoint-esitys</vt:lpstr>
      <vt:lpstr>Equality = kaikille saman verran   - toimii vain, jos kaikilla sama lähtötaso - inequality -&gt; kaikilla ei ole sama lähtötaso   Equity = kaikille tarpeen mukaan, oikeudenmukaisuus  </vt:lpstr>
      <vt:lpstr>Maailmanlaajuisesti:</vt:lpstr>
      <vt:lpstr>PowerPoint-esitys</vt:lpstr>
      <vt:lpstr>Policies - toimintatavat:</vt:lpstr>
      <vt:lpstr>Human resources - Ihmiset:</vt:lpstr>
      <vt:lpstr>Structures and systems – rakenteet ja järjestelmät</vt:lpstr>
      <vt:lpstr>Practices - käytännöt</vt:lpstr>
      <vt:lpstr>PowerPoint-esitys</vt:lpstr>
      <vt:lpstr>PowerPoint-esitys</vt:lpstr>
      <vt:lpstr>Terveyteen liittyvät kehittämistoimenpiteet koulussa yhdenvertaisuuden osalta</vt:lpstr>
      <vt:lpstr>Terveys, hyvinvointi ja oppiminen ovat vahvasti yhteydessä toisiinsa</vt:lpstr>
      <vt:lpstr>PowerPoint-esitys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Päivi Nykyri</cp:lastModifiedBy>
  <cp:revision>130</cp:revision>
  <dcterms:created xsi:type="dcterms:W3CDTF">2018-10-06T17:53:40Z</dcterms:created>
  <dcterms:modified xsi:type="dcterms:W3CDTF">2019-05-22T06:39:22Z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0x0101003ABB6CFE1CBDAB4DA3D81390ACDEF98B</vt:lpwstr>
  </property>
</Properties>
</file>