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4"/>
    <p:sldMasterId id="2147483803" r:id="rId5"/>
    <p:sldMasterId id="2147483757" r:id="rId6"/>
    <p:sldMasterId id="2147483796" r:id="rId7"/>
    <p:sldMasterId id="2147483845" r:id="rId8"/>
    <p:sldMasterId id="2147483852" r:id="rId9"/>
    <p:sldMasterId id="2147483857" r:id="rId10"/>
    <p:sldMasterId id="2147483890" r:id="rId11"/>
    <p:sldMasterId id="2147483901" r:id="rId12"/>
  </p:sldMasterIdLst>
  <p:notesMasterIdLst>
    <p:notesMasterId r:id="rId46"/>
  </p:notesMasterIdLst>
  <p:handoutMasterIdLst>
    <p:handoutMasterId r:id="rId47"/>
  </p:handoutMasterIdLst>
  <p:sldIdLst>
    <p:sldId id="374" r:id="rId13"/>
    <p:sldId id="375" r:id="rId14"/>
    <p:sldId id="376" r:id="rId15"/>
    <p:sldId id="412" r:id="rId16"/>
    <p:sldId id="402" r:id="rId17"/>
    <p:sldId id="417" r:id="rId18"/>
    <p:sldId id="410" r:id="rId19"/>
    <p:sldId id="377" r:id="rId20"/>
    <p:sldId id="397" r:id="rId21"/>
    <p:sldId id="398" r:id="rId22"/>
    <p:sldId id="381" r:id="rId23"/>
    <p:sldId id="403" r:id="rId24"/>
    <p:sldId id="401" r:id="rId25"/>
    <p:sldId id="386" r:id="rId26"/>
    <p:sldId id="387" r:id="rId27"/>
    <p:sldId id="388" r:id="rId28"/>
    <p:sldId id="389" r:id="rId29"/>
    <p:sldId id="409" r:id="rId30"/>
    <p:sldId id="404" r:id="rId31"/>
    <p:sldId id="420" r:id="rId32"/>
    <p:sldId id="399" r:id="rId33"/>
    <p:sldId id="405" r:id="rId34"/>
    <p:sldId id="390" r:id="rId35"/>
    <p:sldId id="419" r:id="rId36"/>
    <p:sldId id="391" r:id="rId37"/>
    <p:sldId id="392" r:id="rId38"/>
    <p:sldId id="406" r:id="rId39"/>
    <p:sldId id="393" r:id="rId40"/>
    <p:sldId id="394" r:id="rId41"/>
    <p:sldId id="418" r:id="rId42"/>
    <p:sldId id="407" r:id="rId43"/>
    <p:sldId id="395" r:id="rId44"/>
    <p:sldId id="342" r:id="rId45"/>
  </p:sldIdLst>
  <p:sldSz cx="9144000" cy="5715000" type="screen16x1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B79"/>
    <a:srgbClr val="E7EA73"/>
    <a:srgbClr val="E54070"/>
    <a:srgbClr val="115865"/>
    <a:srgbClr val="009FB8"/>
    <a:srgbClr val="009F52"/>
    <a:srgbClr val="129152"/>
    <a:srgbClr val="DAE648"/>
    <a:srgbClr val="6AB6C8"/>
    <a:srgbClr val="E2A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9" autoAdjust="0"/>
    <p:restoredTop sz="50058" autoAdjust="0"/>
  </p:normalViewPr>
  <p:slideViewPr>
    <p:cSldViewPr>
      <p:cViewPr varScale="1">
        <p:scale>
          <a:sx n="54" d="100"/>
          <a:sy n="54" d="100"/>
        </p:scale>
        <p:origin x="1596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Sleeping less than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hours / 8 hours or more on weekday night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68.421052631578945</c:v>
              </c:pt>
              <c:pt idx="1">
                <c:v>31.578947368421051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7A-4553-9B7D-1D4FF6201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95704"/>
        <c:axId val="245596096"/>
      </c:barChart>
      <c:catAx>
        <c:axId val="24559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6096"/>
        <c:crosses val="autoZero"/>
        <c:auto val="1"/>
        <c:lblAlgn val="ctr"/>
        <c:lblOffset val="100"/>
        <c:noMultiLvlLbl val="0"/>
      </c:catAx>
      <c:valAx>
        <c:axId val="2455960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were you physically active for a total of at least 60 minutes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5.5944055944055888</c:v>
              </c:pt>
              <c:pt idx="1">
                <c:v>9.79020979020979</c:v>
              </c:pt>
              <c:pt idx="2">
                <c:v>23.77622377622378</c:v>
              </c:pt>
              <c:pt idx="3">
                <c:v>16.78321678321678</c:v>
              </c:pt>
              <c:pt idx="4">
                <c:v>20.97902097902098</c:v>
              </c:pt>
              <c:pt idx="5">
                <c:v>8.3916083916083952</c:v>
              </c:pt>
              <c:pt idx="6">
                <c:v>4.1958041958041958</c:v>
              </c:pt>
              <c:pt idx="7">
                <c:v>10.48951048951049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28-4A98-A092-461947EE6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-27"/>
        <c:axId val="246397848"/>
        <c:axId val="246398240"/>
      </c:barChart>
      <c:catAx>
        <c:axId val="2463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8240"/>
        <c:crosses val="autoZero"/>
        <c:auto val="1"/>
        <c:lblAlgn val="ctr"/>
        <c:lblOffset val="100"/>
        <c:noMultiLvlLbl val="0"/>
      </c:catAx>
      <c:valAx>
        <c:axId val="246398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About </a:t>
            </a:r>
            <a:r>
              <a:rPr lang="en-US" baseline="0" dirty="0"/>
              <a:t>how many days a week do you do things with friends?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407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11.88811188811189</c:v>
              </c:pt>
              <c:pt idx="1">
                <c:v>40.559440559440482</c:v>
              </c:pt>
              <c:pt idx="2">
                <c:v>23.77622377622378</c:v>
              </c:pt>
              <c:pt idx="3">
                <c:v>23.77622377622378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A5-49AE-9734-4FD3F3317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246398632"/>
        <c:axId val="246399024"/>
      </c:barChart>
      <c:catAx>
        <c:axId val="24639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9024"/>
        <c:crosses val="autoZero"/>
        <c:auto val="1"/>
        <c:lblAlgn val="ctr"/>
        <c:lblOffset val="100"/>
        <c:noMultiLvlLbl val="0"/>
      </c:catAx>
      <c:valAx>
        <c:axId val="246399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v>Before you start to answer the questions, please, select your country (mandatory question)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2"/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85-4828-B658-8199CD867D50}"/>
            </c:ext>
          </c:extLst>
        </c:ser>
        <c:ser>
          <c:idx val="0"/>
          <c:order val="0"/>
          <c:tx>
            <c:v>Finland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4</c:v>
              </c:pt>
              <c:pt idx="1">
                <c:v>13</c:v>
              </c:pt>
              <c:pt idx="2">
                <c:v>7</c:v>
              </c:pt>
              <c:pt idx="3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85-4828-B658-8199CD867D50}"/>
            </c:ext>
          </c:extLst>
        </c:ser>
        <c:ser>
          <c:idx val="1"/>
          <c:order val="1"/>
          <c:tx>
            <c:v>Italy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2</c:v>
              </c:pt>
              <c:pt idx="1">
                <c:v>10</c:v>
              </c:pt>
              <c:pt idx="2">
                <c:v>6</c:v>
              </c:pt>
              <c:pt idx="3">
                <c:v>12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85-4828-B658-8199CD867D50}"/>
            </c:ext>
          </c:extLst>
        </c:ser>
        <c:ser>
          <c:idx val="2"/>
          <c:order val="2"/>
          <c:tx>
            <c:v>Poland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2</c:v>
              </c:pt>
              <c:pt idx="1">
                <c:v>10</c:v>
              </c:pt>
              <c:pt idx="2">
                <c:v>9</c:v>
              </c:pt>
              <c:pt idx="3">
                <c:v>7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85-4828-B658-8199CD867D50}"/>
            </c:ext>
          </c:extLst>
        </c:ser>
        <c:ser>
          <c:idx val="3"/>
          <c:order val="3"/>
          <c:tx>
            <c:v>Czech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3</c:v>
              </c:pt>
              <c:pt idx="1">
                <c:v>9</c:v>
              </c:pt>
              <c:pt idx="2">
                <c:v>8</c:v>
              </c:pt>
              <c:pt idx="3">
                <c:v>10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85-4828-B658-8199CD867D50}"/>
            </c:ext>
          </c:extLst>
        </c:ser>
        <c:ser>
          <c:idx val="4"/>
          <c:order val="4"/>
          <c:tx>
            <c:v>Spain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1</c:v>
              </c:pt>
              <c:pt idx="1">
                <c:v>6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85-4828-B658-8199CD867D50}"/>
            </c:ext>
          </c:extLst>
        </c:ser>
        <c:ser>
          <c:idx val="5"/>
          <c:order val="5"/>
          <c:tx>
            <c:v>Germany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1 day a week</c:v>
              </c:pt>
              <c:pt idx="1">
                <c:v>2-3 days a week</c:v>
              </c:pt>
              <c:pt idx="2">
                <c:v>4-5 days a week</c:v>
              </c:pt>
              <c:pt idx="3">
                <c:v>6-7 days a week</c:v>
              </c:pt>
            </c:strLit>
          </c:cat>
          <c:val>
            <c:numLit>
              <c:formatCode>General</c:formatCode>
              <c:ptCount val="4"/>
              <c:pt idx="0">
                <c:v>5</c:v>
              </c:pt>
              <c:pt idx="1">
                <c:v>10</c:v>
              </c:pt>
              <c:pt idx="2">
                <c:v>4</c:v>
              </c:pt>
              <c:pt idx="3">
                <c:v>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85-4828-B658-8199CD867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399808"/>
        <c:axId val="246400200"/>
      </c:barChart>
      <c:catAx>
        <c:axId val="24639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About </a:t>
                </a:r>
                <a:r>
                  <a:rPr lang="en-US" sz="1200" baseline="0" dirty="0"/>
                  <a:t>how many days a week do you do things with friends?</a:t>
                </a:r>
              </a:p>
            </c:rich>
          </c:tx>
          <c:layout>
            <c:manualLayout>
              <c:xMode val="edge"/>
              <c:yMode val="edge"/>
              <c:x val="0.28173965974644"/>
              <c:y val="1.987653929104880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400200"/>
        <c:crosses val="autoZero"/>
        <c:auto val="1"/>
        <c:lblAlgn val="ctr"/>
        <c:lblOffset val="100"/>
        <c:noMultiLvlLbl val="0"/>
      </c:catAx>
      <c:valAx>
        <c:axId val="24640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month, how well have you gotten along with young people, such as your friends or classmates?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407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Not well at all, constant problems</c:v>
              </c:pt>
              <c:pt idx="1">
                <c:v>Not too well, frequent problems</c:v>
              </c:pt>
              <c:pt idx="2">
                <c:v>Pretty well, occasional problems</c:v>
              </c:pt>
              <c:pt idx="3">
                <c:v>Quite well, hardly any problems</c:v>
              </c:pt>
              <c:pt idx="4">
                <c:v>very well, no problems</c:v>
              </c:pt>
            </c:strLit>
          </c:cat>
          <c:val>
            <c:numLit>
              <c:formatCode>General</c:formatCode>
              <c:ptCount val="5"/>
              <c:pt idx="0">
                <c:v>0.71428571428571397</c:v>
              </c:pt>
              <c:pt idx="1">
                <c:v>3.5714285714285712</c:v>
              </c:pt>
              <c:pt idx="2">
                <c:v>19.285714285714249</c:v>
              </c:pt>
              <c:pt idx="3">
                <c:v>24.285714285714249</c:v>
              </c:pt>
              <c:pt idx="4">
                <c:v>52.142857142857153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C-482B-B620-8ACE92ACC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246925848"/>
        <c:axId val="246926240"/>
      </c:barChart>
      <c:catAx>
        <c:axId val="24692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6240"/>
        <c:crosses val="autoZero"/>
        <c:auto val="1"/>
        <c:lblAlgn val="ctr"/>
        <c:lblOffset val="100"/>
        <c:noMultiLvlLbl val="0"/>
      </c:catAx>
      <c:valAx>
        <c:axId val="246926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Do </a:t>
            </a:r>
            <a:r>
              <a:rPr lang="en-US" baseline="0" dirty="0"/>
              <a:t>you have anyone you can talk to about yourself or your problems?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407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yes</c:v>
              </c:pt>
              <c:pt idx="1">
                <c:v>no</c:v>
              </c:pt>
            </c:strLit>
          </c:cat>
          <c:val>
            <c:numLit>
              <c:formatCode>General</c:formatCode>
              <c:ptCount val="2"/>
              <c:pt idx="0">
                <c:v>88.888888888888772</c:v>
              </c:pt>
              <c:pt idx="1">
                <c:v>11.111111111111111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F4-4B45-8A62-F063132B1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46927024"/>
        <c:axId val="246927416"/>
      </c:barChart>
      <c:catAx>
        <c:axId val="24692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7416"/>
        <c:crosses val="autoZero"/>
        <c:auto val="1"/>
        <c:lblAlgn val="ctr"/>
        <c:lblOffset val="100"/>
        <c:noMultiLvlLbl val="0"/>
      </c:catAx>
      <c:valAx>
        <c:axId val="24692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How </a:t>
            </a:r>
            <a:r>
              <a:rPr lang="en-US" baseline="0" dirty="0"/>
              <a:t>do you like your studies this moment?</a:t>
            </a:r>
          </a:p>
        </c:rich>
      </c:tx>
      <c:layout>
        <c:manualLayout>
          <c:xMode val="edge"/>
          <c:yMode val="edge"/>
          <c:x val="0.26399801935341299"/>
          <c:y val="1.6797075457224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not at all</c:v>
              </c:pt>
              <c:pt idx="1">
                <c:v>not much</c:v>
              </c:pt>
              <c:pt idx="2">
                <c:v>quite much</c:v>
              </c:pt>
              <c:pt idx="3">
                <c:v>very much</c:v>
              </c:pt>
            </c:strLit>
          </c:cat>
          <c:val>
            <c:numLit>
              <c:formatCode>General</c:formatCode>
              <c:ptCount val="4"/>
              <c:pt idx="0">
                <c:v>8.3916083916083952</c:v>
              </c:pt>
              <c:pt idx="1">
                <c:v>29.370629370629331</c:v>
              </c:pt>
              <c:pt idx="2">
                <c:v>39.16083916083916</c:v>
              </c:pt>
              <c:pt idx="3">
                <c:v>23.07692307692308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A-4373-B34E-6147F7463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246928592"/>
        <c:axId val="246928984"/>
      </c:barChart>
      <c:catAx>
        <c:axId val="24692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8984"/>
        <c:crosses val="autoZero"/>
        <c:auto val="1"/>
        <c:lblAlgn val="ctr"/>
        <c:lblOffset val="100"/>
        <c:noMultiLvlLbl val="0"/>
      </c:catAx>
      <c:valAx>
        <c:axId val="2469289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How </a:t>
            </a:r>
            <a:r>
              <a:rPr lang="en-US" baseline="0" dirty="0"/>
              <a:t>do you rate your workload during this school year?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0">
                <c:v>2.1428571428571428</c:v>
              </c:pt>
              <c:pt idx="1">
                <c:v>9.2857142857142865</c:v>
              </c:pt>
              <c:pt idx="2">
                <c:v>52.857142857142819</c:v>
              </c:pt>
              <c:pt idx="3">
                <c:v>19.285714285714249</c:v>
              </c:pt>
              <c:pt idx="4">
                <c:v>16.428571428571431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77-4A72-8D21-0E0F89F65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246929768"/>
        <c:axId val="246930160"/>
      </c:barChart>
      <c:catAx>
        <c:axId val="24692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30160"/>
        <c:crosses val="autoZero"/>
        <c:auto val="1"/>
        <c:lblAlgn val="ctr"/>
        <c:lblOffset val="100"/>
        <c:noMultiLvlLbl val="0"/>
      </c:catAx>
      <c:valAx>
        <c:axId val="246930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2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v>Before you start to answer the questions, please, select your country (mandatory question)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most of the time</c:v>
              </c:pt>
              <c:pt idx="1">
                <c:v>Reasonable</c:v>
              </c:pt>
              <c:pt idx="2">
                <c:v>Too high workload most of the time</c:v>
              </c:pt>
              <c:pt idx="3">
                <c:v>Too high workload all the time</c:v>
              </c:pt>
              <c:pt idx="4">
                <c:v>too low workload all the time</c:v>
              </c:pt>
            </c:strLit>
          </c:cat>
          <c:val>
            <c:numLit>
              <c:formatCode>General</c:formatCode>
              <c:ptCount val="2"/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7-44BF-BBB9-21A71D745DC7}"/>
            </c:ext>
          </c:extLst>
        </c:ser>
        <c:ser>
          <c:idx val="0"/>
          <c:order val="0"/>
          <c:tx>
            <c:v>Finland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1">
                <c:v>1</c:v>
              </c:pt>
              <c:pt idx="2">
                <c:v>12</c:v>
              </c:pt>
              <c:pt idx="3">
                <c:v>7</c:v>
              </c:pt>
              <c:pt idx="4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87-44BF-BBB9-21A71D745DC7}"/>
            </c:ext>
          </c:extLst>
        </c:ser>
        <c:ser>
          <c:idx val="1"/>
          <c:order val="1"/>
          <c:tx>
            <c:v>Italy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2">
                <c:v>16</c:v>
              </c:pt>
              <c:pt idx="3">
                <c:v>7</c:v>
              </c:pt>
              <c:pt idx="4">
                <c:v>6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87-44BF-BBB9-21A71D745DC7}"/>
            </c:ext>
          </c:extLst>
        </c:ser>
        <c:ser>
          <c:idx val="2"/>
          <c:order val="2"/>
          <c:tx>
            <c:v>Poland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6</c:v>
              </c:pt>
              <c:pt idx="2">
                <c:v>14</c:v>
              </c:pt>
              <c:pt idx="3">
                <c:v>3</c:v>
              </c:pt>
              <c:pt idx="4">
                <c:v>4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87-44BF-BBB9-21A71D745DC7}"/>
            </c:ext>
          </c:extLst>
        </c:ser>
        <c:ser>
          <c:idx val="3"/>
          <c:order val="3"/>
          <c:tx>
            <c:v>Czech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1">
                <c:v>2</c:v>
              </c:pt>
              <c:pt idx="2">
                <c:v>15</c:v>
              </c:pt>
              <c:pt idx="3">
                <c:v>7</c:v>
              </c:pt>
              <c:pt idx="4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87-44BF-BBB9-21A71D745DC7}"/>
            </c:ext>
          </c:extLst>
        </c:ser>
        <c:ser>
          <c:idx val="4"/>
          <c:order val="4"/>
          <c:tx>
            <c:v>Spain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2">
                <c:v>4</c:v>
              </c:pt>
              <c:pt idx="3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87-44BF-BBB9-21A71D745DC7}"/>
            </c:ext>
          </c:extLst>
        </c:ser>
        <c:ser>
          <c:idx val="5"/>
          <c:order val="5"/>
          <c:tx>
            <c:v>Germany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too low workload all the time</c:v>
              </c:pt>
              <c:pt idx="1">
                <c:v>Too low workload most of the time</c:v>
              </c:pt>
              <c:pt idx="2">
                <c:v>Reasonable</c:v>
              </c:pt>
              <c:pt idx="3">
                <c:v>Too high workload most of the time</c:v>
              </c:pt>
              <c:pt idx="4">
                <c:v>Too high workload all the time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4</c:v>
              </c:pt>
              <c:pt idx="2">
                <c:v>13</c:v>
              </c:pt>
              <c:pt idx="3">
                <c:v>1</c:v>
              </c:pt>
              <c:pt idx="4">
                <c:v>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87-44BF-BBB9-21A71D745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930944"/>
        <c:axId val="246931336"/>
      </c:barChart>
      <c:catAx>
        <c:axId val="24693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 smtClean="0"/>
                  <a:t>How </a:t>
                </a:r>
                <a:r>
                  <a:rPr lang="en-US" sz="1100" baseline="0" dirty="0"/>
                  <a:t>do you rate your workload during this school year?</a:t>
                </a:r>
              </a:p>
            </c:rich>
          </c:tx>
          <c:layout>
            <c:manualLayout>
              <c:xMode val="edge"/>
              <c:yMode val="edge"/>
              <c:x val="0.33497603801597797"/>
              <c:y val="3.27822922673493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31336"/>
        <c:crosses val="autoZero"/>
        <c:auto val="1"/>
        <c:lblAlgn val="ctr"/>
        <c:lblOffset val="100"/>
        <c:noMultiLvlLbl val="0"/>
      </c:catAx>
      <c:valAx>
        <c:axId val="24693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If </a:t>
            </a:r>
            <a:r>
              <a:rPr lang="en-US" baseline="0" dirty="0"/>
              <a:t>you think of your health in general, would you say that it is: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poor</c:v>
              </c:pt>
              <c:pt idx="1">
                <c:v>fair</c:v>
              </c:pt>
              <c:pt idx="2">
                <c:v>good</c:v>
              </c:pt>
              <c:pt idx="3">
                <c:v>very good</c:v>
              </c:pt>
              <c:pt idx="4">
                <c:v>excellent</c:v>
              </c:pt>
            </c:strLit>
          </c:cat>
          <c:val>
            <c:numLit>
              <c:formatCode>General</c:formatCode>
              <c:ptCount val="5"/>
              <c:pt idx="0">
                <c:v>0.70422535211267601</c:v>
              </c:pt>
              <c:pt idx="1">
                <c:v>11.971830985915499</c:v>
              </c:pt>
              <c:pt idx="2">
                <c:v>35.211267605633743</c:v>
              </c:pt>
              <c:pt idx="3">
                <c:v>37.323943661971832</c:v>
              </c:pt>
              <c:pt idx="4">
                <c:v>14.7887323943662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0-4AA5-86C4-BA215C276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246932120"/>
        <c:axId val="246932512"/>
      </c:barChart>
      <c:catAx>
        <c:axId val="24693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32512"/>
        <c:crosses val="autoZero"/>
        <c:auto val="1"/>
        <c:lblAlgn val="ctr"/>
        <c:lblOffset val="100"/>
        <c:noMultiLvlLbl val="0"/>
      </c:catAx>
      <c:valAx>
        <c:axId val="246932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93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In your opinion, do you sleep enough at night to be brisk and alert in the morning?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always</c:v>
              </c:pt>
              <c:pt idx="1">
                <c:v>often</c:v>
              </c:pt>
              <c:pt idx="2">
                <c:v>sometimes</c:v>
              </c:pt>
              <c:pt idx="3">
                <c:v>rarely</c:v>
              </c:pt>
              <c:pt idx="4">
                <c:v>never</c:v>
              </c:pt>
            </c:strLit>
          </c:cat>
          <c:val>
            <c:numLit>
              <c:formatCode>General</c:formatCode>
              <c:ptCount val="5"/>
              <c:pt idx="0">
                <c:v>4.8611111111111116</c:v>
              </c:pt>
              <c:pt idx="1">
                <c:v>11.805555555555561</c:v>
              </c:pt>
              <c:pt idx="2">
                <c:v>44.444444444444379</c:v>
              </c:pt>
              <c:pt idx="3">
                <c:v>29.166666666666671</c:v>
              </c:pt>
              <c:pt idx="4">
                <c:v>9.7222222222222232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B5-4EA1-B1EE-4C65CCF4D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245596880"/>
        <c:axId val="245597272"/>
      </c:barChart>
      <c:catAx>
        <c:axId val="24559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7272"/>
        <c:crosses val="autoZero"/>
        <c:auto val="1"/>
        <c:lblAlgn val="ctr"/>
        <c:lblOffset val="100"/>
        <c:noMultiLvlLbl val="0"/>
      </c:catAx>
      <c:valAx>
        <c:axId val="245597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Sleeping less than 8 hours / 8 hours or more on weekday night // country</a:t>
            </a:r>
            <a:endParaRPr lang="fi-FI" dirty="0">
              <a:effectLst/>
            </a:endParaRPr>
          </a:p>
        </c:rich>
      </c:tx>
      <c:layout>
        <c:manualLayout>
          <c:xMode val="edge"/>
          <c:yMode val="edge"/>
          <c:x val="0.123252851132482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v>Before you start to answer the questions, please, select your country (mandatory question)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BF-4AB6-B30B-9A61C8FC9EE6}"/>
            </c:ext>
          </c:extLst>
        </c:ser>
        <c:ser>
          <c:idx val="0"/>
          <c:order val="0"/>
          <c:tx>
            <c:v>Finland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15</c:v>
              </c:pt>
              <c:pt idx="1">
                <c:v>11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BF-4AB6-B30B-9A61C8FC9EE6}"/>
            </c:ext>
          </c:extLst>
        </c:ser>
        <c:ser>
          <c:idx val="1"/>
          <c:order val="1"/>
          <c:tx>
            <c:v>Italy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19</c:v>
              </c:pt>
              <c:pt idx="1">
                <c:v>8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BF-4AB6-B30B-9A61C8FC9EE6}"/>
            </c:ext>
          </c:extLst>
        </c:ser>
        <c:ser>
          <c:idx val="2"/>
          <c:order val="2"/>
          <c:tx>
            <c:v>Poland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18</c:v>
              </c:pt>
              <c:pt idx="1">
                <c:v>9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BF-4AB6-B30B-9A61C8FC9EE6}"/>
            </c:ext>
          </c:extLst>
        </c:ser>
        <c:ser>
          <c:idx val="3"/>
          <c:order val="3"/>
          <c:tx>
            <c:v>Czech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19</c:v>
              </c:pt>
              <c:pt idx="1">
                <c:v>7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BF-4AB6-B30B-9A61C8FC9EE6}"/>
            </c:ext>
          </c:extLst>
        </c:ser>
        <c:ser>
          <c:idx val="4"/>
          <c:order val="4"/>
          <c:tx>
            <c:v>Spain</c:v>
          </c:tx>
          <c:spPr>
            <a:solidFill>
              <a:srgbClr val="E7EA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5</c:v>
              </c:pt>
              <c:pt idx="1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BF-4AB6-B30B-9A61C8FC9EE6}"/>
            </c:ext>
          </c:extLst>
        </c:ser>
        <c:ser>
          <c:idx val="5"/>
          <c:order val="5"/>
          <c:tx>
            <c:v>Germany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Less than 8 hours</c:v>
              </c:pt>
              <c:pt idx="1">
                <c:v>8 hours or more</c:v>
              </c:pt>
            </c:strLit>
          </c:cat>
          <c:val>
            <c:numLit>
              <c:formatCode>General</c:formatCode>
              <c:ptCount val="2"/>
              <c:pt idx="0">
                <c:v>15</c:v>
              </c:pt>
              <c:pt idx="1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BF-4AB6-B30B-9A61C8FC9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98056"/>
        <c:axId val="245598448"/>
      </c:barChart>
      <c:catAx>
        <c:axId val="2455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8448"/>
        <c:crosses val="autoZero"/>
        <c:auto val="1"/>
        <c:lblAlgn val="ctr"/>
        <c:lblOffset val="100"/>
        <c:noMultiLvlLbl val="0"/>
      </c:catAx>
      <c:valAx>
        <c:axId val="2455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did you eat breakfast?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13.986013986013999</c:v>
              </c:pt>
              <c:pt idx="1">
                <c:v>5.5944055944055888</c:v>
              </c:pt>
              <c:pt idx="2">
                <c:v>8.3916083916083952</c:v>
              </c:pt>
              <c:pt idx="3">
                <c:v>3.4965034965034971</c:v>
              </c:pt>
              <c:pt idx="4">
                <c:v>4.895104895104895</c:v>
              </c:pt>
              <c:pt idx="5">
                <c:v>2.7972027972027971</c:v>
              </c:pt>
              <c:pt idx="6">
                <c:v>2.7972027972027971</c:v>
              </c:pt>
              <c:pt idx="7">
                <c:v>58.04195804195804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A-4F55-A8C8-F190863C5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45599624"/>
        <c:axId val="245600016"/>
      </c:barChart>
      <c:catAx>
        <c:axId val="24559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600016"/>
        <c:crosses val="autoZero"/>
        <c:auto val="1"/>
        <c:lblAlgn val="ctr"/>
        <c:lblOffset val="100"/>
        <c:noMultiLvlLbl val="0"/>
      </c:catAx>
      <c:valAx>
        <c:axId val="245600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59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did you drink soft drinks, such as Coke, Pepsi, or Sprite?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28.67132867132867</c:v>
              </c:pt>
              <c:pt idx="1">
                <c:v>25.87412587412587</c:v>
              </c:pt>
              <c:pt idx="2">
                <c:v>13.986013986013999</c:v>
              </c:pt>
              <c:pt idx="3">
                <c:v>9.0909090909090988</c:v>
              </c:pt>
              <c:pt idx="4">
                <c:v>4.895104895104895</c:v>
              </c:pt>
              <c:pt idx="5">
                <c:v>5.5944055944055888</c:v>
              </c:pt>
              <c:pt idx="6">
                <c:v>0.69930069930069905</c:v>
              </c:pt>
              <c:pt idx="7">
                <c:v>11.18881118881119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07-4F92-83BF-D43D850A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245600800"/>
        <c:axId val="245601192"/>
      </c:barChart>
      <c:catAx>
        <c:axId val="2456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601192"/>
        <c:crosses val="autoZero"/>
        <c:auto val="1"/>
        <c:lblAlgn val="ctr"/>
        <c:lblOffset val="100"/>
        <c:noMultiLvlLbl val="0"/>
      </c:catAx>
      <c:valAx>
        <c:axId val="245601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6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did you drink energy drinks?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66.43356643356644</c:v>
              </c:pt>
              <c:pt idx="1">
                <c:v>13.986013986013999</c:v>
              </c:pt>
              <c:pt idx="2">
                <c:v>9.79020979020979</c:v>
              </c:pt>
              <c:pt idx="3">
                <c:v>1.398601398601399</c:v>
              </c:pt>
              <c:pt idx="4">
                <c:v>2.7972027972027971</c:v>
              </c:pt>
              <c:pt idx="5">
                <c:v>2.0979020979020979</c:v>
              </c:pt>
              <c:pt idx="6">
                <c:v>0.69930069930069905</c:v>
              </c:pt>
              <c:pt idx="7">
                <c:v>2.7972027972027971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A-472D-ABE1-59419AC98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245601976"/>
        <c:axId val="246393144"/>
      </c:barChart>
      <c:catAx>
        <c:axId val="24560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3144"/>
        <c:crosses val="autoZero"/>
        <c:auto val="1"/>
        <c:lblAlgn val="ctr"/>
        <c:lblOffset val="100"/>
        <c:noMultiLvlLbl val="0"/>
      </c:catAx>
      <c:valAx>
        <c:axId val="246393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560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did you eat candies or chocolate?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14.08450704225352</c:v>
              </c:pt>
              <c:pt idx="1">
                <c:v>19.718309859154921</c:v>
              </c:pt>
              <c:pt idx="2">
                <c:v>19.014084507042249</c:v>
              </c:pt>
              <c:pt idx="3">
                <c:v>14.7887323943662</c:v>
              </c:pt>
              <c:pt idx="4">
                <c:v>9.1549295774647899</c:v>
              </c:pt>
              <c:pt idx="5">
                <c:v>4.929577464788732</c:v>
              </c:pt>
              <c:pt idx="6">
                <c:v>4.225352112676056</c:v>
              </c:pt>
              <c:pt idx="7">
                <c:v>14.08450704225352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0-44F5-8403-91A641E8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46393928"/>
        <c:axId val="246394320"/>
      </c:barChart>
      <c:catAx>
        <c:axId val="2463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4320"/>
        <c:crosses val="autoZero"/>
        <c:auto val="1"/>
        <c:lblAlgn val="ctr"/>
        <c:lblOffset val="100"/>
        <c:noMultiLvlLbl val="0"/>
      </c:catAx>
      <c:valAx>
        <c:axId val="246394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During </a:t>
            </a:r>
            <a:r>
              <a:rPr lang="en-US" baseline="0" dirty="0"/>
              <a:t>the past seven (7) days...: ...on how many days did you eat fruit, berries, vegetables or salad?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 days</c:v>
              </c:pt>
              <c:pt idx="1">
                <c:v>1 days</c:v>
              </c:pt>
              <c:pt idx="2">
                <c:v>2 days</c:v>
              </c:pt>
              <c:pt idx="3">
                <c:v>3 days</c:v>
              </c:pt>
              <c:pt idx="4">
                <c:v>4 days</c:v>
              </c:pt>
              <c:pt idx="5">
                <c:v>5 days</c:v>
              </c:pt>
              <c:pt idx="6">
                <c:v>6 days</c:v>
              </c:pt>
              <c:pt idx="7">
                <c:v>7 days</c:v>
              </c:pt>
            </c:strLit>
          </c:cat>
          <c:val>
            <c:numLit>
              <c:formatCode>General</c:formatCode>
              <c:ptCount val="8"/>
              <c:pt idx="0">
                <c:v>4.1666666666666661</c:v>
              </c:pt>
              <c:pt idx="1">
                <c:v>4.1666666666666661</c:v>
              </c:pt>
              <c:pt idx="2">
                <c:v>13.19444444444445</c:v>
              </c:pt>
              <c:pt idx="3">
                <c:v>14.58333333333333</c:v>
              </c:pt>
              <c:pt idx="4">
                <c:v>9.7222222222222232</c:v>
              </c:pt>
              <c:pt idx="5">
                <c:v>8.3333333333333321</c:v>
              </c:pt>
              <c:pt idx="6">
                <c:v>11.111111111111111</c:v>
              </c:pt>
              <c:pt idx="7">
                <c:v>34.722222222222221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9-498E-84C9-792C2F65F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46395104"/>
        <c:axId val="246395496"/>
      </c:barChart>
      <c:catAx>
        <c:axId val="2463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5496"/>
        <c:crosses val="autoZero"/>
        <c:auto val="1"/>
        <c:lblAlgn val="ctr"/>
        <c:lblOffset val="100"/>
        <c:noMultiLvlLbl val="0"/>
      </c:catAx>
      <c:valAx>
        <c:axId val="246395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For </a:t>
            </a:r>
            <a:r>
              <a:rPr lang="en-US" baseline="0" dirty="0"/>
              <a:t>school lunch you...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eat at school canteen (free lunch)</c:v>
              </c:pt>
              <c:pt idx="1">
                <c:v>eat at school canteen (by yourself)</c:v>
              </c:pt>
              <c:pt idx="2">
                <c:v>eat at home</c:v>
              </c:pt>
              <c:pt idx="3">
                <c:v>eat a packed lunch</c:v>
              </c:pt>
              <c:pt idx="4">
                <c:v>buy something and eat it outside school grounds</c:v>
              </c:pt>
              <c:pt idx="5">
                <c:v>something else, what?</c:v>
              </c:pt>
            </c:strLit>
          </c:cat>
          <c:val>
            <c:numLit>
              <c:formatCode>General</c:formatCode>
              <c:ptCount val="6"/>
              <c:pt idx="0">
                <c:v>24.47552447552448</c:v>
              </c:pt>
              <c:pt idx="1">
                <c:v>6.9930069930069916</c:v>
              </c:pt>
              <c:pt idx="2">
                <c:v>33.566433566433552</c:v>
              </c:pt>
              <c:pt idx="3">
                <c:v>20.97902097902098</c:v>
              </c:pt>
              <c:pt idx="4">
                <c:v>10.48951048951049</c:v>
              </c:pt>
              <c:pt idx="5">
                <c:v>3.4965034965034971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FB-42A9-B9F9-AF3C4266A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246396280"/>
        <c:axId val="246396672"/>
      </c:barChart>
      <c:catAx>
        <c:axId val="24639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6672"/>
        <c:crosses val="autoZero"/>
        <c:auto val="1"/>
        <c:lblAlgn val="ctr"/>
        <c:lblOffset val="100"/>
        <c:noMultiLvlLbl val="0"/>
      </c:catAx>
      <c:valAx>
        <c:axId val="246396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639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0.61739</cdr:x>
      <cdr:y>0.19118</cdr:y>
    </cdr:from>
    <cdr:to>
      <cdr:x>0.84348</cdr:x>
      <cdr:y>0.47059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2568" y="936104"/>
          <a:ext cx="1872208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err="1" smtClean="0"/>
            <a:t>Sleeps</a:t>
          </a:r>
          <a:r>
            <a:rPr lang="fi-FI" baseline="0" dirty="0" smtClean="0"/>
            <a:t> 8 </a:t>
          </a:r>
          <a:r>
            <a:rPr lang="fi-FI" baseline="0" dirty="0" err="1" smtClean="0"/>
            <a:t>hours</a:t>
          </a:r>
          <a:r>
            <a:rPr lang="fi-FI" baseline="0" dirty="0" smtClean="0"/>
            <a:t> </a:t>
          </a:r>
          <a:r>
            <a:rPr lang="fi-FI" baseline="0" dirty="0" err="1" smtClean="0"/>
            <a:t>or</a:t>
          </a:r>
          <a:r>
            <a:rPr lang="fi-FI" baseline="0" dirty="0" smtClean="0"/>
            <a:t> </a:t>
          </a:r>
          <a:r>
            <a:rPr lang="fi-FI" baseline="0" dirty="0" err="1" smtClean="0"/>
            <a:t>more</a:t>
          </a:r>
          <a:endParaRPr lang="fi-FI" dirty="0" smtClean="0"/>
        </a:p>
        <a:p xmlns:a="http://schemas.openxmlformats.org/drawingml/2006/main">
          <a:r>
            <a:rPr lang="fi-FI" dirty="0" smtClean="0"/>
            <a:t>Finland n</a:t>
          </a:r>
          <a:r>
            <a:rPr lang="fi-FI" baseline="0" dirty="0" smtClean="0"/>
            <a:t>=26 -&gt; 42% </a:t>
          </a:r>
        </a:p>
        <a:p xmlns:a="http://schemas.openxmlformats.org/drawingml/2006/main">
          <a:r>
            <a:rPr lang="fi-FI" baseline="0" dirty="0" err="1" smtClean="0"/>
            <a:t>Italy</a:t>
          </a:r>
          <a:r>
            <a:rPr lang="fi-FI" baseline="0" dirty="0" smtClean="0"/>
            <a:t> n=30 -&gt; 27% </a:t>
          </a:r>
        </a:p>
        <a:p xmlns:a="http://schemas.openxmlformats.org/drawingml/2006/main">
          <a:r>
            <a:rPr lang="fi-FI" baseline="0" dirty="0" err="1" smtClean="0"/>
            <a:t>Poland</a:t>
          </a:r>
          <a:r>
            <a:rPr lang="fi-FI" baseline="0" dirty="0" smtClean="0"/>
            <a:t> n=27 -&gt; 33%</a:t>
          </a:r>
        </a:p>
        <a:p xmlns:a="http://schemas.openxmlformats.org/drawingml/2006/main">
          <a:r>
            <a:rPr lang="fi-FI" baseline="0" dirty="0" err="1" smtClean="0"/>
            <a:t>Czech</a:t>
          </a:r>
          <a:r>
            <a:rPr lang="fi-FI" baseline="0" dirty="0" smtClean="0"/>
            <a:t> n=26 -&gt; 27%</a:t>
          </a:r>
        </a:p>
        <a:p xmlns:a="http://schemas.openxmlformats.org/drawingml/2006/main">
          <a:r>
            <a:rPr lang="fi-FI" baseline="0" dirty="0" smtClean="0"/>
            <a:t>Spain n=7 -&gt; 29%</a:t>
          </a:r>
        </a:p>
        <a:p xmlns:a="http://schemas.openxmlformats.org/drawingml/2006/main">
          <a:r>
            <a:rPr lang="fi-FI" baseline="0" dirty="0" smtClean="0"/>
            <a:t>Germany n=20 -&gt; 25%</a:t>
          </a:r>
          <a:endParaRPr lang="fi-FI" dirty="0" smtClean="0"/>
        </a:p>
        <a:p xmlns:a="http://schemas.openxmlformats.org/drawingml/2006/main"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333221B3-AEEF-4E71-B54F-84FA5977A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9B94AAB-AEB6-4909-A9E9-7A8097C20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11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7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2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8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4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7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57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1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9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2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6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37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260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54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83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4636F-1F9C-4AD4-9DF4-53965C37D9A7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00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4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0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4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353444"/>
            <a:ext cx="8280920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 smtClean="0"/>
              <a:t>Itä-Suomen yliopisto –</a:t>
            </a:r>
            <a:br>
              <a:rPr lang="fi-FI" dirty="0" smtClean="0"/>
            </a:br>
            <a:r>
              <a:rPr lang="fi-FI" dirty="0" smtClean="0"/>
              <a:t>Hyvällä tieteellä on tekijänsä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09228"/>
            <a:ext cx="6696744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 smtClean="0">
                <a:latin typeface="Palatino Linotype" charset="0"/>
              </a:rPr>
              <a:t>Luentotilaisuus Mallipaikassa 30.10.2015</a:t>
            </a:r>
            <a:endParaRPr lang="fi-FI" dirty="0">
              <a:latin typeface="Palatino Linotype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697260"/>
            <a:ext cx="6696744" cy="288032"/>
          </a:xfr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Sukunimi, Titteli</a:t>
            </a:r>
            <a:endParaRPr lang="fi-FI" dirty="0"/>
          </a:p>
        </p:txBody>
      </p:sp>
      <p:pic>
        <p:nvPicPr>
          <p:cNvPr id="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rgbClr val="6A6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41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6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547688"/>
            <a:ext cx="8029326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8" y="1537230"/>
            <a:ext cx="4572942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5226953"/>
            <a:ext cx="87471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FCEB-0D14-448D-BA4B-B8F5B0DBD2BD}" type="datetime1">
              <a:rPr lang="fi-FI"/>
              <a:pPr>
                <a:defRPr/>
              </a:pPr>
              <a:t>22.5.2019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4" y="5226953"/>
            <a:ext cx="4435475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5214600"/>
            <a:ext cx="36036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1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a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pPr lvl="1"/>
            <a:r>
              <a:rPr lang="nb-NO" dirty="0" smtClean="0"/>
              <a:t>Level </a:t>
            </a:r>
            <a:r>
              <a:rPr lang="nb-NO" dirty="0" err="1" smtClean="0"/>
              <a:t>two</a:t>
            </a:r>
            <a:endParaRPr lang="nb-NO" dirty="0" smtClean="0"/>
          </a:p>
          <a:p>
            <a:pPr lvl="2"/>
            <a:r>
              <a:rPr lang="nb-NO" dirty="0" smtClean="0"/>
              <a:t>Level </a:t>
            </a:r>
            <a:r>
              <a:rPr lang="nb-NO" dirty="0" err="1" smtClean="0"/>
              <a:t>three</a:t>
            </a:r>
            <a:endParaRPr lang="nb-NO" dirty="0" smtClean="0"/>
          </a:p>
          <a:p>
            <a:pPr lvl="3"/>
            <a:r>
              <a:rPr lang="nb-NO" dirty="0" smtClean="0"/>
              <a:t>Level </a:t>
            </a:r>
            <a:r>
              <a:rPr lang="nb-NO" dirty="0" err="1" smtClean="0"/>
              <a:t>four</a:t>
            </a:r>
            <a:endParaRPr lang="nb-NO" dirty="0" smtClean="0"/>
          </a:p>
          <a:p>
            <a:pPr lvl="4"/>
            <a:r>
              <a:rPr lang="nb-NO" dirty="0" smtClean="0"/>
              <a:t>Level </a:t>
            </a:r>
            <a:r>
              <a:rPr lang="nb-NO" dirty="0" err="1" smtClean="0"/>
              <a:t>five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C51-57CE-472B-8D9B-8941B1EF8C6D}" type="datetimeFigureOut">
              <a:rPr lang="nb-NO" smtClean="0"/>
              <a:t>22.05.2019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4E50-7F19-4A5F-A323-8F6E1E181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3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E0CEB665-7252-4AAC-A0BA-11BA7A06D825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63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98283689-9B56-44AA-8F0E-69459498FD0C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6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8A35B8C5-84B7-4BFD-A6F8-2315B0963C68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27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547688"/>
            <a:ext cx="8029326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8" y="1537230"/>
            <a:ext cx="4572942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5226953"/>
            <a:ext cx="87471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BAE3D-F9B0-4740-BFD9-91349E37AABB}" type="datetime1">
              <a:rPr lang="fi-FI" smtClean="0"/>
              <a:t>22.5.2019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4" y="5226953"/>
            <a:ext cx="4435475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5214600"/>
            <a:ext cx="36036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395536" y="409228"/>
            <a:ext cx="8352928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857500"/>
            <a:ext cx="8352928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 smtClean="0"/>
              <a:t>Hyvällä tieteellä on tekijänsä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225652"/>
            <a:ext cx="835292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 smtClean="0">
                <a:latin typeface="Palatino Linotype" charset="0"/>
              </a:rPr>
              <a:t>Luentotilaisuus Mallipaikassa 30.10.2015</a:t>
            </a:r>
            <a:endParaRPr lang="fi-FI" dirty="0">
              <a:latin typeface="Palatino Linotype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13684"/>
            <a:ext cx="8352928" cy="288032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E0CEB665-7252-4AAC-A0BA-11BA7A06D825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30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98283689-9B56-44AA-8F0E-69459498FD0C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8A35B8C5-84B7-4BFD-A6F8-2315B0963C68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4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547688"/>
            <a:ext cx="8029326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8" y="1537230"/>
            <a:ext cx="4572942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5226953"/>
            <a:ext cx="87471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BAE3D-F9B0-4740-BFD9-91349E37AABB}" type="datetime1">
              <a:rPr lang="fi-FI" smtClean="0"/>
              <a:t>22.5.2019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4" y="5226953"/>
            <a:ext cx="4435475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5214600"/>
            <a:ext cx="36036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37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265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568" y="2209428"/>
            <a:ext cx="7992888" cy="1296144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 dirty="0" smtClean="0"/>
              <a:t>Lisää esityksen otsikko napsauttamalla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3568" y="3505572"/>
            <a:ext cx="799288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smtClean="0"/>
              <a:t>napsauttamalla</a:t>
            </a:r>
            <a:endParaRPr lang="fi-FI" dirty="0"/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5161756"/>
            <a:ext cx="3600400" cy="288032"/>
          </a:xfrm>
        </p:spPr>
        <p:txBody>
          <a:bodyPr/>
          <a:lstStyle>
            <a:lvl1pPr marL="0" indent="0" algn="r">
              <a:buNone/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 </a:t>
            </a:r>
            <a:endParaRPr lang="fi-FI" dirty="0"/>
          </a:p>
        </p:txBody>
      </p:sp>
      <p:pic>
        <p:nvPicPr>
          <p:cNvPr id="1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/>
          <p:cNvSpPr>
            <a:spLocks noGrp="1"/>
          </p:cNvSpPr>
          <p:nvPr>
            <p:ph type="pic" idx="13"/>
          </p:nvPr>
        </p:nvSpPr>
        <p:spPr>
          <a:xfrm>
            <a:off x="467544" y="409228"/>
            <a:ext cx="8280920" cy="244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3433564"/>
            <a:ext cx="7632848" cy="648072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4081636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bg2">
                    <a:lumMod val="25000"/>
                  </a:schemeClr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5226953"/>
            <a:ext cx="87471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FCEB-0D14-448D-BA4B-B8F5B0DBD2BD}" type="datetime1">
              <a:rPr lang="fi-FI"/>
              <a:pPr>
                <a:defRPr/>
              </a:pPr>
              <a:t>22.5.2019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4" y="5226953"/>
            <a:ext cx="4435475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5214600"/>
            <a:ext cx="36036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467544" y="409228"/>
            <a:ext cx="8280920" cy="24482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Start slide with image, image size 230 x 68 mm</a:t>
            </a:r>
            <a:endParaRPr lang="fi-FI" dirty="0"/>
          </a:p>
        </p:txBody>
      </p:sp>
      <p:pic>
        <p:nvPicPr>
          <p:cNvPr id="10" name="Kuva 9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49" y="409228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91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355788"/>
          </a:xfr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278844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Place, DD-MM-YYYY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92444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8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Place, DD-MM-YYYY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248446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Place, DD-MM-YYYY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8915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8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8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547688"/>
            <a:ext cx="8029326" cy="84005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8" y="1537230"/>
            <a:ext cx="4572942" cy="3480594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5226953"/>
            <a:ext cx="87471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FCEB-0D14-448D-BA4B-B8F5B0DBD2BD}" type="datetime1">
              <a:rPr lang="fi-FI"/>
              <a:pPr>
                <a:defRPr/>
              </a:pPr>
              <a:t>22.5.2019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4" y="5226953"/>
            <a:ext cx="4435475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5214600"/>
            <a:ext cx="360362" cy="2090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4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395536" y="409228"/>
            <a:ext cx="8352928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857500"/>
            <a:ext cx="8352928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 smtClean="0"/>
              <a:t>Hyvällä tieteellä on tekijänsä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225652"/>
            <a:ext cx="835292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 smtClean="0">
                <a:latin typeface="Palatino Linotype" charset="0"/>
              </a:rPr>
              <a:t>Luentotilaisuus Mallipaikassa 30.10.2015</a:t>
            </a:r>
            <a:endParaRPr lang="fi-FI" dirty="0">
              <a:latin typeface="Palatino Linotype" charset="0"/>
            </a:endParaRP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13684"/>
            <a:ext cx="8352928" cy="288032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i-FI" dirty="0" smtClean="0"/>
              <a:t>Etunimi Sukunimi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79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4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17" descr="UEF_tunnus_harmaa_tausta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9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13" r:id="rId4"/>
    <p:sldLayoutId id="2147483899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353444"/>
            <a:ext cx="79930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929507"/>
            <a:ext cx="79930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2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7" r:id="rId2"/>
    <p:sldLayoutId id="2147483771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2000" i="1">
          <a:solidFill>
            <a:srgbClr val="353535"/>
          </a:solidFill>
          <a:latin typeface="+mn-lt"/>
          <a:ea typeface="+mn-ea"/>
          <a:cs typeface="+mn-cs"/>
        </a:defRPr>
      </a:lvl1pPr>
      <a:lvl2pPr marL="3619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8064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600">
          <a:solidFill>
            <a:srgbClr val="353535"/>
          </a:solidFill>
          <a:latin typeface="+mn-lt"/>
        </a:defRPr>
      </a:lvl3pPr>
      <a:lvl4pPr marL="1163638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4pPr>
      <a:lvl5pPr marL="15176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51914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5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64274F-711A-4BFC-906A-172613ECD9E0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4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64274F-711A-4BFC-906A-172613ECD9E0}" type="datetime1">
              <a:rPr lang="fi-FI" smtClean="0"/>
              <a:t>22.5.2019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44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  <a:endParaRPr lang="fi-FI" sz="11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2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0851" y="523875"/>
            <a:ext cx="8308975" cy="355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426" tIns="36505" rIns="71426" bIns="3650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1" y="1416844"/>
            <a:ext cx="8308975" cy="13455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426" tIns="36505" rIns="71426" bIns="3650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028" name="Line 39"/>
          <p:cNvSpPr>
            <a:spLocks noChangeShapeType="1"/>
          </p:cNvSpPr>
          <p:nvPr/>
        </p:nvSpPr>
        <p:spPr bwMode="auto">
          <a:xfrm>
            <a:off x="7667625" y="5536407"/>
            <a:ext cx="0" cy="20108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59532" tIns="30427" rIns="59532" bIns="30427">
            <a:spAutoFit/>
          </a:bodyPr>
          <a:lstStyle/>
          <a:p>
            <a:endParaRPr lang="fi-FI" sz="1167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95288" y="37042"/>
            <a:ext cx="8640762" cy="2583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5000" tIns="39000" rIns="75000" bIns="39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HEPCOM</a:t>
            </a:r>
            <a:r>
              <a:rPr lang="en-US" sz="1167" b="1" spc="192" dirty="0" smtClean="0">
                <a:solidFill>
                  <a:srgbClr val="0072BC"/>
                </a:solidFill>
                <a:latin typeface="+mj-lt"/>
                <a:cs typeface="Myriad Pro"/>
              </a:rPr>
              <a:t> 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-</a:t>
            </a:r>
            <a:r>
              <a:rPr lang="en-US" sz="1167" b="1" spc="192" dirty="0" smtClean="0">
                <a:solidFill>
                  <a:srgbClr val="0072BC"/>
                </a:solidFill>
                <a:latin typeface="+mj-lt"/>
                <a:cs typeface="Myriad Pro"/>
              </a:rPr>
              <a:t> 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PROMOTING H</a:t>
            </a:r>
            <a:r>
              <a:rPr lang="en-US" sz="1167" b="1" spc="192" baseline="30000" dirty="0" smtClean="0">
                <a:solidFill>
                  <a:srgbClr val="8DC63F"/>
                </a:solidFill>
                <a:latin typeface="+mj-lt"/>
                <a:cs typeface="Myriad Pro"/>
              </a:rPr>
              <a:t>EALTHY 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E</a:t>
            </a:r>
            <a:r>
              <a:rPr lang="en-US" sz="1167" b="1" spc="192" baseline="30000" dirty="0" smtClean="0">
                <a:solidFill>
                  <a:srgbClr val="8DC63F"/>
                </a:solidFill>
                <a:latin typeface="+mj-lt"/>
                <a:cs typeface="Myriad Pro"/>
              </a:rPr>
              <a:t>ATING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 </a:t>
            </a:r>
            <a:r>
              <a:rPr lang="en-US" sz="1167" b="1" spc="192" baseline="30000" dirty="0" smtClean="0">
                <a:solidFill>
                  <a:srgbClr val="8DC63F"/>
                </a:solidFill>
                <a:latin typeface="+mj-lt"/>
                <a:cs typeface="Myriad Pro"/>
              </a:rPr>
              <a:t>AND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 P</a:t>
            </a:r>
            <a:r>
              <a:rPr lang="en-US" sz="1167" b="1" spc="192" baseline="30000" dirty="0" smtClean="0">
                <a:solidFill>
                  <a:srgbClr val="8DC63F"/>
                </a:solidFill>
                <a:latin typeface="+mj-lt"/>
                <a:cs typeface="Myriad Pro"/>
              </a:rPr>
              <a:t>HYSICAL ACTIVITY IN LOCAL </a:t>
            </a:r>
            <a:r>
              <a:rPr lang="en-US" sz="1167" b="1" spc="192" baseline="30000" dirty="0" smtClean="0">
                <a:solidFill>
                  <a:srgbClr val="0072BC"/>
                </a:solidFill>
                <a:latin typeface="+mj-lt"/>
                <a:cs typeface="Myriad Pro"/>
              </a:rPr>
              <a:t>COM</a:t>
            </a:r>
            <a:r>
              <a:rPr lang="en-US" sz="1167" b="1" spc="192" baseline="30000" dirty="0" smtClean="0">
                <a:solidFill>
                  <a:srgbClr val="8DC63F"/>
                </a:solidFill>
                <a:latin typeface="+mj-lt"/>
                <a:cs typeface="Myriad Pro"/>
              </a:rPr>
              <a:t>MUNITIES</a:t>
            </a:r>
            <a:endParaRPr lang="en-US" sz="1167" spc="192" dirty="0" smtClean="0">
              <a:solidFill>
                <a:srgbClr val="8DC63F"/>
              </a:solidFill>
              <a:latin typeface="+mj-lt"/>
              <a:cs typeface="Myriad Pro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5461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Place, DD-MM-YYYY</a:t>
            </a: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5437188"/>
            <a:ext cx="2895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33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pic>
        <p:nvPicPr>
          <p:cNvPr id="1032" name="Picture 1" descr="HepCom 3V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5437188"/>
            <a:ext cx="965200" cy="2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"/>
          <p:cNvSpPr>
            <a:spLocks noChangeArrowheads="1"/>
          </p:cNvSpPr>
          <p:nvPr/>
        </p:nvSpPr>
        <p:spPr bwMode="auto">
          <a:xfrm>
            <a:off x="7621588" y="5498042"/>
            <a:ext cx="369012" cy="22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fld id="{B4595A5C-6623-9144-AA32-001B59D89DB7}" type="slidenum">
              <a:rPr lang="it-IT" sz="833">
                <a:latin typeface="Verdana" charset="0"/>
              </a:rPr>
              <a:pPr eaLnBrk="1" hangingPunct="1"/>
              <a:t>‹#›</a:t>
            </a:fld>
            <a:endParaRPr lang="en-US" sz="833">
              <a:latin typeface="Verdan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7450" y="277813"/>
            <a:ext cx="1619250" cy="239448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67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77813"/>
            <a:ext cx="9144000" cy="0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hf hdr="0" ftr="0" dt="0"/>
  <p:txStyles>
    <p:titleStyle>
      <a:lvl1pPr algn="l" defTabSz="591321" rtl="0" eaLnBrk="0" fontAlgn="base" hangingPunct="0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+mj-lt"/>
          <a:ea typeface="MS PGothic" charset="0"/>
          <a:cs typeface="+mj-cs"/>
        </a:defRPr>
      </a:lvl1pPr>
      <a:lvl2pPr algn="l" defTabSz="591321" rtl="0" eaLnBrk="0" fontAlgn="base" hangingPunct="0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MS PGothic" charset="0"/>
          <a:cs typeface="Arial" charset="0"/>
        </a:defRPr>
      </a:lvl2pPr>
      <a:lvl3pPr algn="l" defTabSz="591321" rtl="0" eaLnBrk="0" fontAlgn="base" hangingPunct="0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MS PGothic" charset="0"/>
          <a:cs typeface="Arial" charset="0"/>
        </a:defRPr>
      </a:lvl3pPr>
      <a:lvl4pPr algn="l" defTabSz="591321" rtl="0" eaLnBrk="0" fontAlgn="base" hangingPunct="0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MS PGothic" charset="0"/>
          <a:cs typeface="Arial" charset="0"/>
        </a:defRPr>
      </a:lvl4pPr>
      <a:lvl5pPr algn="l" defTabSz="591321" rtl="0" eaLnBrk="0" fontAlgn="base" hangingPunct="0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MS PGothic" charset="0"/>
          <a:cs typeface="Arial" charset="0"/>
        </a:defRPr>
      </a:lvl5pPr>
      <a:lvl6pPr marL="380985" algn="l" defTabSz="591321" rtl="0" fontAlgn="base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761970" algn="l" defTabSz="591321" rtl="0" fontAlgn="base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142954" algn="l" defTabSz="591321" rtl="0" fontAlgn="base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523939" algn="l" defTabSz="591321" rtl="0" fontAlgn="base">
        <a:spcBef>
          <a:spcPct val="0"/>
        </a:spcBef>
        <a:spcAft>
          <a:spcPct val="0"/>
        </a:spcAft>
        <a:defRPr sz="1833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194461" indent="-194461" algn="l" defTabSz="591321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" charset="0"/>
        <a:buChar char="n"/>
        <a:defRPr sz="1333">
          <a:solidFill>
            <a:schemeClr val="tx1"/>
          </a:solidFill>
          <a:latin typeface="+mn-lt"/>
          <a:ea typeface="MS PGothic" charset="0"/>
          <a:cs typeface="+mn-cs"/>
        </a:defRPr>
      </a:lvl1pPr>
      <a:lvl2pPr marL="436545" indent="-148161" algn="l" defTabSz="591321" rtl="0" eaLnBrk="0" fontAlgn="base" hangingPunct="0">
        <a:spcBef>
          <a:spcPct val="30000"/>
        </a:spcBef>
        <a:spcAft>
          <a:spcPct val="0"/>
        </a:spcAft>
        <a:buFont typeface="Book Antiqua" charset="0"/>
        <a:buChar char="•"/>
        <a:defRPr sz="1333">
          <a:solidFill>
            <a:schemeClr val="tx1"/>
          </a:solidFill>
          <a:latin typeface="+mn-lt"/>
          <a:ea typeface="Arial" charset="0"/>
          <a:cs typeface="+mn-cs"/>
        </a:defRPr>
      </a:lvl2pPr>
      <a:lvl3pPr marL="679952" indent="-149484" algn="l" defTabSz="591321" rtl="0" eaLnBrk="0" fontAlgn="base" hangingPunct="0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3pPr>
      <a:lvl4pPr marL="923359" indent="-146838" algn="l" defTabSz="591321" rtl="0" eaLnBrk="0" fontAlgn="base" hangingPunct="0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4pPr>
      <a:lvl5pPr marL="1128403" indent="-109798" algn="l" defTabSz="591321" rtl="0" eaLnBrk="0" fontAlgn="base" hangingPunct="0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5pPr>
      <a:lvl6pPr marL="1509388" indent="-109798" algn="l" defTabSz="591321" rtl="0" fontAlgn="base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6pPr>
      <a:lvl7pPr marL="1890373" indent="-109798" algn="l" defTabSz="591321" rtl="0" fontAlgn="base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7pPr>
      <a:lvl8pPr marL="2271357" indent="-109798" algn="l" defTabSz="591321" rtl="0" fontAlgn="base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8pPr>
      <a:lvl9pPr marL="2652342" indent="-109798" algn="l" defTabSz="591321" rtl="0" fontAlgn="base">
        <a:spcBef>
          <a:spcPct val="30000"/>
        </a:spcBef>
        <a:spcAft>
          <a:spcPct val="0"/>
        </a:spcAft>
        <a:buFont typeface="Book Antiqua" charset="0"/>
        <a:buChar char="–"/>
        <a:defRPr sz="1333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Erasmus+ </a:t>
            </a:r>
            <a:r>
              <a:rPr lang="fi-FI" dirty="0" err="1" smtClean="0"/>
              <a:t>survey</a:t>
            </a:r>
            <a:r>
              <a:rPr lang="fi-FI" dirty="0" smtClean="0"/>
              <a:t> </a:t>
            </a:r>
            <a:r>
              <a:rPr lang="fi-FI" dirty="0" err="1" smtClean="0"/>
              <a:t>findings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537230"/>
            <a:ext cx="7741294" cy="3480594"/>
          </a:xfrm>
        </p:spPr>
        <p:txBody>
          <a:bodyPr/>
          <a:lstStyle/>
          <a:p>
            <a:r>
              <a:rPr lang="fi-FI" dirty="0" smtClean="0"/>
              <a:t>Aineiston keruu: Tammikuu – Kesäkuu 2017</a:t>
            </a:r>
          </a:p>
          <a:p>
            <a:r>
              <a:rPr lang="fi-FI" dirty="0" smtClean="0"/>
              <a:t>Eurooppalaiset lukiolaiset (n=144) </a:t>
            </a:r>
          </a:p>
          <a:p>
            <a:pPr lvl="1"/>
            <a:r>
              <a:rPr lang="fi-FI" dirty="0" smtClean="0"/>
              <a:t>Italia </a:t>
            </a:r>
            <a:r>
              <a:rPr lang="fi-FI" dirty="0"/>
              <a:t>(n=31)</a:t>
            </a:r>
          </a:p>
          <a:p>
            <a:pPr lvl="1"/>
            <a:r>
              <a:rPr lang="fi-FI" dirty="0" err="1" smtClean="0"/>
              <a:t>Tsekki</a:t>
            </a:r>
            <a:r>
              <a:rPr lang="fi-FI" dirty="0" smtClean="0"/>
              <a:t> </a:t>
            </a:r>
            <a:r>
              <a:rPr lang="fi-FI" dirty="0"/>
              <a:t>(n=30)</a:t>
            </a:r>
          </a:p>
          <a:p>
            <a:pPr lvl="1"/>
            <a:r>
              <a:rPr lang="fi-FI" dirty="0" smtClean="0"/>
              <a:t>Puola </a:t>
            </a:r>
            <a:r>
              <a:rPr lang="fi-FI" dirty="0"/>
              <a:t>(n=28)</a:t>
            </a:r>
          </a:p>
          <a:p>
            <a:pPr lvl="1"/>
            <a:r>
              <a:rPr lang="fi-FI" dirty="0" smtClean="0"/>
              <a:t>Suomi (n=26)</a:t>
            </a:r>
          </a:p>
          <a:p>
            <a:pPr lvl="1"/>
            <a:r>
              <a:rPr lang="fi-FI" dirty="0" smtClean="0"/>
              <a:t>Saksa </a:t>
            </a:r>
            <a:r>
              <a:rPr lang="fi-FI" dirty="0"/>
              <a:t>(n=22)</a:t>
            </a:r>
          </a:p>
          <a:p>
            <a:pPr lvl="1"/>
            <a:r>
              <a:rPr lang="fi-FI" dirty="0" smtClean="0"/>
              <a:t>Espanja (n=7)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5214601"/>
            <a:ext cx="2350790" cy="221374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Eeva Väinälä, Marjorita Sormunen </a:t>
            </a: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0221">
            <a:off x="6824171" y="462676"/>
            <a:ext cx="1988584" cy="10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57200"/>
            <a:ext cx="8134350" cy="480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23928" y="978481"/>
            <a:ext cx="0" cy="424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1374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34,5%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766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5720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err="1" smtClean="0"/>
              <a:t>Nutrition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1" b="31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96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28043058"/>
              </p:ext>
            </p:extLst>
          </p:nvPr>
        </p:nvGraphicFramePr>
        <p:xfrm>
          <a:off x="467544" y="409228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82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6333788"/>
              </p:ext>
            </p:extLst>
          </p:nvPr>
        </p:nvGraphicFramePr>
        <p:xfrm>
          <a:off x="539552" y="409228"/>
          <a:ext cx="8172648" cy="448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6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34184431"/>
              </p:ext>
            </p:extLst>
          </p:nvPr>
        </p:nvGraphicFramePr>
        <p:xfrm>
          <a:off x="315472" y="481236"/>
          <a:ext cx="83886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54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88649467"/>
              </p:ext>
            </p:extLst>
          </p:nvPr>
        </p:nvGraphicFramePr>
        <p:xfrm>
          <a:off x="467544" y="265212"/>
          <a:ext cx="82446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19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46841193"/>
              </p:ext>
            </p:extLst>
          </p:nvPr>
        </p:nvGraphicFramePr>
        <p:xfrm>
          <a:off x="395536" y="337220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583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87501446"/>
              </p:ext>
            </p:extLst>
          </p:nvPr>
        </p:nvGraphicFramePr>
        <p:xfrm>
          <a:off x="611560" y="481236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38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b="25489"/>
          <a:stretch>
            <a:fillRect/>
          </a:stretch>
        </p:blipFill>
        <p:spPr>
          <a:xfrm>
            <a:off x="353716" y="553244"/>
            <a:ext cx="8352928" cy="2304256"/>
          </a:xfrm>
        </p:spPr>
      </p:pic>
    </p:spTree>
    <p:extLst>
      <p:ext uri="{BB962C8B-B14F-4D97-AF65-F5344CB8AC3E}">
        <p14:creationId xmlns:p14="http://schemas.microsoft.com/office/powerpoint/2010/main" val="271168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err="1" smtClean="0"/>
              <a:t>Sleep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7" b="31617"/>
          <a:stretch>
            <a:fillRect/>
          </a:stretch>
        </p:blipFill>
        <p:spPr>
          <a:xfrm>
            <a:off x="430710" y="481236"/>
            <a:ext cx="8352928" cy="2304256"/>
          </a:xfrm>
        </p:spPr>
      </p:pic>
    </p:spTree>
    <p:extLst>
      <p:ext uri="{BB962C8B-B14F-4D97-AF65-F5344CB8AC3E}">
        <p14:creationId xmlns:p14="http://schemas.microsoft.com/office/powerpoint/2010/main" val="674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Esityksen nimi /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259632" y="625252"/>
            <a:ext cx="6030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UKK-</a:t>
            </a:r>
            <a:r>
              <a:rPr lang="en-US" sz="2400" b="1" dirty="0" err="1"/>
              <a:t>instituutin</a:t>
            </a:r>
            <a:r>
              <a:rPr lang="en-US" sz="2400" b="1" dirty="0"/>
              <a:t> 13-18 </a:t>
            </a:r>
            <a:r>
              <a:rPr lang="en-US" sz="2400" b="1" dirty="0" err="1"/>
              <a:t>vuotiaiden</a:t>
            </a:r>
            <a:r>
              <a:rPr lang="en-US" sz="2400" b="1" dirty="0"/>
              <a:t> </a:t>
            </a:r>
            <a:r>
              <a:rPr lang="en-US" sz="2400" b="1" dirty="0" err="1"/>
              <a:t>liikuntasuositus</a:t>
            </a:r>
            <a:r>
              <a:rPr lang="en-US" sz="2400" b="1" dirty="0" smtClean="0"/>
              <a:t>:</a:t>
            </a:r>
          </a:p>
          <a:p>
            <a:endParaRPr lang="en-US" sz="1800" b="1" dirty="0" smtClean="0"/>
          </a:p>
          <a:p>
            <a:r>
              <a:rPr lang="en-US" sz="1800" b="1" dirty="0" err="1" smtClean="0"/>
              <a:t>Liiku</a:t>
            </a:r>
            <a:r>
              <a:rPr lang="en-US" sz="1800" b="1" dirty="0" smtClean="0"/>
              <a:t> </a:t>
            </a:r>
            <a:r>
              <a:rPr lang="en-US" sz="1800" b="1" dirty="0" err="1"/>
              <a:t>vähintään</a:t>
            </a:r>
            <a:r>
              <a:rPr lang="en-US" sz="1800" b="1" dirty="0"/>
              <a:t> 1 ½ h </a:t>
            </a:r>
            <a:r>
              <a:rPr lang="en-US" sz="1800" b="1" dirty="0" err="1"/>
              <a:t>vuorokaudessa</a:t>
            </a:r>
            <a:r>
              <a:rPr lang="en-US" sz="1800" b="1" dirty="0"/>
              <a:t> – </a:t>
            </a:r>
            <a:r>
              <a:rPr lang="en-US" sz="1800" b="1" dirty="0" err="1"/>
              <a:t>puolet</a:t>
            </a:r>
            <a:r>
              <a:rPr lang="en-US" sz="1800" b="1" dirty="0"/>
              <a:t> </a:t>
            </a:r>
            <a:r>
              <a:rPr lang="en-US" sz="1800" b="1" dirty="0" err="1"/>
              <a:t>siitä</a:t>
            </a:r>
            <a:r>
              <a:rPr lang="en-US" sz="1800" b="1" dirty="0"/>
              <a:t> </a:t>
            </a:r>
            <a:r>
              <a:rPr lang="en-US" sz="1800" b="1" dirty="0" err="1"/>
              <a:t>reippaasti</a:t>
            </a:r>
            <a:r>
              <a:rPr lang="en-US" sz="1800" b="1" dirty="0" smtClean="0"/>
              <a:t>!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Nosta</a:t>
            </a:r>
            <a:r>
              <a:rPr lang="en-US" sz="1800" dirty="0"/>
              <a:t> </a:t>
            </a:r>
            <a:r>
              <a:rPr lang="en-US" sz="1800" dirty="0" err="1"/>
              <a:t>sykettä</a:t>
            </a:r>
            <a:r>
              <a:rPr lang="en-US" sz="1800" dirty="0"/>
              <a:t> ja </a:t>
            </a:r>
            <a:r>
              <a:rPr lang="en-US" sz="1800" dirty="0" err="1"/>
              <a:t>hengästy</a:t>
            </a:r>
            <a:r>
              <a:rPr lang="en-US" sz="1800" dirty="0"/>
              <a:t> </a:t>
            </a:r>
            <a:r>
              <a:rPr lang="en-US" sz="1800" dirty="0" err="1"/>
              <a:t>joka</a:t>
            </a:r>
            <a:r>
              <a:rPr lang="en-US" sz="1800" dirty="0"/>
              <a:t> </a:t>
            </a:r>
            <a:r>
              <a:rPr lang="en-US" sz="1800" dirty="0" err="1"/>
              <a:t>päivä</a:t>
            </a:r>
            <a:r>
              <a:rPr lang="en-US" sz="1800" dirty="0" smtClean="0"/>
              <a:t>!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reipas</a:t>
            </a:r>
            <a:r>
              <a:rPr lang="en-US" sz="1600" dirty="0" smtClean="0"/>
              <a:t> </a:t>
            </a:r>
            <a:r>
              <a:rPr lang="en-US" sz="1600" dirty="0" err="1" smtClean="0"/>
              <a:t>kävely</a:t>
            </a:r>
            <a:r>
              <a:rPr lang="en-US" sz="1600" dirty="0" smtClean="0"/>
              <a:t>, </a:t>
            </a:r>
            <a:r>
              <a:rPr lang="en-US" sz="1600" dirty="0" err="1" smtClean="0"/>
              <a:t>hölkkä</a:t>
            </a:r>
            <a:r>
              <a:rPr lang="en-US" sz="1600" dirty="0" smtClean="0"/>
              <a:t>. </a:t>
            </a:r>
            <a:r>
              <a:rPr lang="en-US" sz="1600" dirty="0" err="1"/>
              <a:t>p</a:t>
            </a:r>
            <a:r>
              <a:rPr lang="en-US" sz="1600" dirty="0" err="1" smtClean="0"/>
              <a:t>yöräily</a:t>
            </a:r>
            <a:r>
              <a:rPr lang="en-US" sz="1600" dirty="0" smtClean="0"/>
              <a:t>, </a:t>
            </a:r>
            <a:r>
              <a:rPr lang="en-US" sz="1600" dirty="0" err="1"/>
              <a:t>u</a:t>
            </a:r>
            <a:r>
              <a:rPr lang="en-US" sz="1600" dirty="0" err="1" smtClean="0"/>
              <a:t>inti</a:t>
            </a:r>
            <a:r>
              <a:rPr lang="en-US" sz="1600" dirty="0" smtClean="0"/>
              <a:t>, </a:t>
            </a:r>
            <a:r>
              <a:rPr lang="en-US" sz="1600" dirty="0" err="1" smtClean="0"/>
              <a:t>hiihto</a:t>
            </a:r>
            <a:r>
              <a:rPr lang="en-US" sz="1600" dirty="0" smtClean="0"/>
              <a:t>)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Kuormita</a:t>
            </a:r>
            <a:r>
              <a:rPr lang="en-US" sz="1800" dirty="0"/>
              <a:t> </a:t>
            </a:r>
            <a:r>
              <a:rPr lang="en-US" sz="1800" dirty="0" err="1"/>
              <a:t>lihaksia</a:t>
            </a:r>
            <a:r>
              <a:rPr lang="en-US" sz="1800" dirty="0"/>
              <a:t> 3 </a:t>
            </a:r>
            <a:r>
              <a:rPr lang="en-US" sz="1800" dirty="0" err="1"/>
              <a:t>krt</a:t>
            </a:r>
            <a:r>
              <a:rPr lang="en-US" sz="1800" dirty="0"/>
              <a:t>/</a:t>
            </a:r>
            <a:r>
              <a:rPr lang="en-US" sz="1800" dirty="0" err="1"/>
              <a:t>vko</a:t>
            </a:r>
            <a:r>
              <a:rPr lang="en-US" sz="1800" dirty="0" smtClean="0"/>
              <a:t>!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tanssi</a:t>
            </a:r>
            <a:r>
              <a:rPr lang="en-US" sz="1600" dirty="0" smtClean="0"/>
              <a:t>, </a:t>
            </a:r>
            <a:r>
              <a:rPr lang="en-US" sz="1600" dirty="0" err="1" smtClean="0"/>
              <a:t>pallopelit</a:t>
            </a:r>
            <a:r>
              <a:rPr lang="en-US" sz="1600" dirty="0" smtClean="0"/>
              <a:t>, </a:t>
            </a:r>
            <a:r>
              <a:rPr lang="en-US" sz="1600" dirty="0" err="1" smtClean="0"/>
              <a:t>kuntosali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 err="1"/>
              <a:t>Liiku</a:t>
            </a:r>
            <a:r>
              <a:rPr lang="en-US" sz="1800" dirty="0"/>
              <a:t> </a:t>
            </a:r>
            <a:r>
              <a:rPr lang="en-US" sz="1800" dirty="0" err="1"/>
              <a:t>aina</a:t>
            </a:r>
            <a:r>
              <a:rPr lang="en-US" sz="1800" dirty="0"/>
              <a:t> kun </a:t>
            </a:r>
            <a:r>
              <a:rPr lang="en-US" sz="1800" dirty="0" err="1"/>
              <a:t>voit</a:t>
            </a:r>
            <a:r>
              <a:rPr lang="en-US" sz="1800" dirty="0" smtClean="0"/>
              <a:t>!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välitunnilla</a:t>
            </a:r>
            <a:r>
              <a:rPr lang="en-US" sz="1600" dirty="0" smtClean="0"/>
              <a:t>, </a:t>
            </a:r>
            <a:r>
              <a:rPr lang="en-US" sz="1600" dirty="0" err="1" smtClean="0"/>
              <a:t>käytä</a:t>
            </a:r>
            <a:r>
              <a:rPr lang="en-US" sz="1600" dirty="0" smtClean="0"/>
              <a:t> </a:t>
            </a:r>
            <a:r>
              <a:rPr lang="en-US" sz="1600" dirty="0" err="1" smtClean="0"/>
              <a:t>portaita</a:t>
            </a:r>
            <a:r>
              <a:rPr lang="en-US" sz="1600" dirty="0" smtClean="0"/>
              <a:t>, </a:t>
            </a:r>
            <a:r>
              <a:rPr lang="en-US" sz="1600" dirty="0" err="1" smtClean="0"/>
              <a:t>kulje</a:t>
            </a:r>
            <a:r>
              <a:rPr lang="en-US" sz="1600" dirty="0" smtClean="0"/>
              <a:t> </a:t>
            </a:r>
            <a:r>
              <a:rPr lang="en-US" sz="1600" dirty="0" err="1" smtClean="0"/>
              <a:t>kävellen</a:t>
            </a:r>
            <a:r>
              <a:rPr lang="en-US" sz="1600" dirty="0" smtClean="0"/>
              <a:t>/</a:t>
            </a:r>
            <a:r>
              <a:rPr lang="en-US" sz="1600" dirty="0" err="1" smtClean="0"/>
              <a:t>pyörällä</a:t>
            </a:r>
            <a:r>
              <a:rPr lang="en-US" sz="1600" dirty="0" smtClean="0"/>
              <a:t>, </a:t>
            </a:r>
            <a:r>
              <a:rPr lang="en-US" sz="1600" dirty="0" err="1" smtClean="0"/>
              <a:t>vältä</a:t>
            </a:r>
            <a:r>
              <a:rPr lang="en-US" sz="1600" dirty="0" smtClean="0"/>
              <a:t> </a:t>
            </a:r>
            <a:r>
              <a:rPr lang="en-US" sz="1600" dirty="0" err="1" smtClean="0"/>
              <a:t>istumista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409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9619696"/>
              </p:ext>
            </p:extLst>
          </p:nvPr>
        </p:nvGraphicFramePr>
        <p:xfrm>
          <a:off x="467544" y="337220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78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relationships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b="25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46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85056288"/>
              </p:ext>
            </p:extLst>
          </p:nvPr>
        </p:nvGraphicFramePr>
        <p:xfrm>
          <a:off x="611560" y="40922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24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660780"/>
              </p:ext>
            </p:extLst>
          </p:nvPr>
        </p:nvGraphicFramePr>
        <p:xfrm>
          <a:off x="467544" y="409228"/>
          <a:ext cx="789540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9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82126516"/>
              </p:ext>
            </p:extLst>
          </p:nvPr>
        </p:nvGraphicFramePr>
        <p:xfrm>
          <a:off x="467544" y="337220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0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26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3180958"/>
              </p:ext>
            </p:extLst>
          </p:nvPr>
        </p:nvGraphicFramePr>
        <p:xfrm>
          <a:off x="467544" y="337220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99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err="1" smtClean="0"/>
              <a:t>Schoolwork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7" b="31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7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25616093"/>
              </p:ext>
            </p:extLst>
          </p:nvPr>
        </p:nvGraphicFramePr>
        <p:xfrm>
          <a:off x="467544" y="409228"/>
          <a:ext cx="788429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9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3668289"/>
              </p:ext>
            </p:extLst>
          </p:nvPr>
        </p:nvGraphicFramePr>
        <p:xfrm>
          <a:off x="539552" y="409228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928302" y="52149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57200"/>
            <a:ext cx="8134350" cy="48006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539552" y="2641476"/>
            <a:ext cx="540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825" y="1849388"/>
            <a:ext cx="54014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8604155"/>
              </p:ext>
            </p:extLst>
          </p:nvPr>
        </p:nvGraphicFramePr>
        <p:xfrm>
          <a:off x="395536" y="337220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4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10" y="3251672"/>
            <a:ext cx="8352928" cy="1296144"/>
          </a:xfrm>
        </p:spPr>
        <p:txBody>
          <a:bodyPr/>
          <a:lstStyle/>
          <a:p>
            <a:r>
              <a:rPr lang="fi-FI" dirty="0" smtClean="0"/>
              <a:t>General </a:t>
            </a:r>
            <a:r>
              <a:rPr lang="fi-FI" dirty="0" err="1" smtClean="0"/>
              <a:t>health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69288" y="5227638"/>
            <a:ext cx="874712" cy="207962"/>
          </a:xfrm>
        </p:spPr>
        <p:txBody>
          <a:bodyPr/>
          <a:lstStyle/>
          <a:p>
            <a:pPr>
              <a:defRPr/>
            </a:pPr>
            <a:fld id="{2A08FCEB-0D14-448D-BA4B-B8F5B0DBD2BD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83638" y="5214938"/>
            <a:ext cx="360362" cy="207962"/>
          </a:xfrm>
        </p:spPr>
        <p:txBody>
          <a:bodyPr/>
          <a:lstStyle/>
          <a:p>
            <a:pPr>
              <a:defRPr/>
            </a:pPr>
            <a:fld id="{A6AE68D6-3022-4724-B45D-44A0B3B7D63E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b="16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3481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0135619"/>
              </p:ext>
            </p:extLst>
          </p:nvPr>
        </p:nvGraphicFramePr>
        <p:xfrm>
          <a:off x="467544" y="409228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8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7181" y="524441"/>
            <a:ext cx="7484998" cy="43441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60">
              <a:solidFill>
                <a:srgbClr val="1D1D1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b="2862"/>
          <a:stretch/>
        </p:blipFill>
        <p:spPr>
          <a:xfrm>
            <a:off x="1173452" y="1236464"/>
            <a:ext cx="6768522" cy="324121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1071787" y="718863"/>
            <a:ext cx="7226393" cy="756048"/>
          </a:xfrm>
        </p:spPr>
        <p:txBody>
          <a:bodyPr/>
          <a:lstStyle/>
          <a:p>
            <a:r>
              <a:rPr lang="fi-FI" i="1" dirty="0" err="1" smtClean="0">
                <a:solidFill>
                  <a:schemeClr val="bg1"/>
                </a:solidFill>
              </a:rPr>
              <a:t>Thank</a:t>
            </a:r>
            <a:r>
              <a:rPr lang="fi-FI" i="1" dirty="0" smtClean="0">
                <a:solidFill>
                  <a:schemeClr val="bg1"/>
                </a:solidFill>
              </a:rPr>
              <a:t> </a:t>
            </a:r>
            <a:r>
              <a:rPr lang="fi-FI" i="1" dirty="0" err="1" smtClean="0">
                <a:solidFill>
                  <a:schemeClr val="bg1"/>
                </a:solidFill>
              </a:rPr>
              <a:t>you</a:t>
            </a:r>
            <a:r>
              <a:rPr lang="fi-FI" i="1" dirty="0" smtClean="0">
                <a:solidFill>
                  <a:schemeClr val="bg1"/>
                </a:solidFill>
              </a:rPr>
              <a:t>!</a:t>
            </a:r>
            <a:endParaRPr lang="fi-FI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333" y="1236464"/>
            <a:ext cx="6768522" cy="324121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620" dirty="0">
              <a:solidFill>
                <a:srgbClr val="1D1D1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Marjorita Sormunen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620" dirty="0" err="1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Eastern Finland</a:t>
            </a:r>
            <a:endParaRPr lang="fi-FI" altLang="fi-FI" sz="1620" dirty="0">
              <a:solidFill>
                <a:srgbClr val="1D1D1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Department of </a:t>
            </a:r>
            <a:r>
              <a:rPr lang="fi-FI" altLang="fi-FI" sz="1620" dirty="0" err="1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Nursing</a:t>
            </a: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endParaRPr lang="fi-FI" altLang="fi-FI" sz="1620" dirty="0">
              <a:solidFill>
                <a:srgbClr val="1D1D1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620" dirty="0" err="1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POBox</a:t>
            </a: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1627, 70211 Kuopio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620" dirty="0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altLang="fi-FI" sz="1620" dirty="0">
              <a:solidFill>
                <a:srgbClr val="1D1D1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1620" dirty="0" err="1">
                <a:solidFill>
                  <a:srgbClr val="1D1D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marjorita.sormunen@uef.fi</a:t>
            </a:r>
            <a:endParaRPr lang="en-US" altLang="fi-FI" sz="1620" dirty="0">
              <a:solidFill>
                <a:srgbClr val="1D1D1C"/>
              </a:solidFill>
            </a:endParaRPr>
          </a:p>
        </p:txBody>
      </p:sp>
      <p:pic>
        <p:nvPicPr>
          <p:cNvPr id="2054" name="Picture 6" descr="http://sykoy.fi/wp-content/uploads/ita-suomen_yliopist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43" y="2209429"/>
            <a:ext cx="3220113" cy="14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332" y="4127538"/>
            <a:ext cx="30396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 err="1"/>
              <a:t>Photos</a:t>
            </a:r>
            <a:r>
              <a:rPr lang="fi-FI" sz="1050" dirty="0"/>
              <a:t> </a:t>
            </a:r>
            <a:r>
              <a:rPr lang="fi-FI" sz="1050" dirty="0" err="1"/>
              <a:t>with</a:t>
            </a:r>
            <a:r>
              <a:rPr lang="fi-FI" sz="1050" dirty="0"/>
              <a:t> </a:t>
            </a:r>
            <a:r>
              <a:rPr lang="fi-FI" sz="1050" dirty="0" err="1"/>
              <a:t>permission</a:t>
            </a:r>
            <a:r>
              <a:rPr lang="fi-FI" sz="1050" dirty="0"/>
              <a:t> of </a:t>
            </a:r>
            <a:r>
              <a:rPr lang="fi-FI" sz="1050" dirty="0" err="1"/>
              <a:t>study</a:t>
            </a:r>
            <a:r>
              <a:rPr lang="fi-FI" sz="1050" dirty="0"/>
              <a:t> </a:t>
            </a:r>
            <a:r>
              <a:rPr lang="fi-FI" sz="1050" dirty="0" err="1"/>
              <a:t>schools</a:t>
            </a:r>
            <a:r>
              <a:rPr lang="fi-FI" sz="1050" dirty="0"/>
              <a:t>’ </a:t>
            </a:r>
            <a:r>
              <a:rPr lang="fi-FI" sz="1050" dirty="0" err="1" smtClean="0"/>
              <a:t>pupils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17465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683147" y="48123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WASHINGTON, DC, ( February 2, 2015)-- The National Sleep Foundation (NSF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dirty="0"/>
              <a:t>Newborns (0-3 months): Sleep range narrowed to 14-17 hours each day (previously it was 12-18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Infants (4-11 months): Sleep range widened two hours to 12-15 hours (previously it was 14-15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Toddlers (1-2 years): Sleep range widened by one hour to 11-14 hours (previously it was 12-14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Preschoolers (3-5): Sleep range widened by one hour to 10-13 hours (previously it was 11-13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School age children (6-13): Sleep range widened by one hour to 9-11 hours (previously it was 10-11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0E6B79"/>
                </a:solidFill>
              </a:rPr>
              <a:t>Teenagers (14-17): Sleep range widened by one hour to 8-10 hours (previously it was 8.5-9.5</a:t>
            </a:r>
            <a:r>
              <a:rPr lang="en-US" b="1" dirty="0" smtClean="0">
                <a:solidFill>
                  <a:srgbClr val="0E6B79"/>
                </a:solidFill>
              </a:rPr>
              <a:t>)</a:t>
            </a:r>
          </a:p>
          <a:p>
            <a:endParaRPr lang="en-US" b="1" dirty="0">
              <a:solidFill>
                <a:srgbClr val="0E6B79"/>
              </a:solidFill>
            </a:endParaRPr>
          </a:p>
          <a:p>
            <a:r>
              <a:rPr lang="en-US" b="1" dirty="0">
                <a:solidFill>
                  <a:srgbClr val="0E6B79"/>
                </a:solidFill>
              </a:rPr>
              <a:t>Younger adults (18-25): Sleep range is 7-9 hours (new age category</a:t>
            </a:r>
            <a:r>
              <a:rPr lang="en-US" b="1" dirty="0" smtClean="0">
                <a:solidFill>
                  <a:srgbClr val="0E6B79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Adults (26-64): Sleep range did not change and remains 7-9 </a:t>
            </a:r>
            <a:r>
              <a:rPr lang="en-US" dirty="0" smtClean="0"/>
              <a:t>hours</a:t>
            </a:r>
          </a:p>
          <a:p>
            <a:endParaRPr lang="en-US" dirty="0"/>
          </a:p>
          <a:p>
            <a:r>
              <a:rPr lang="en-US" dirty="0"/>
              <a:t>Older adults (65+): Sleep range is 7-8 hours (new age category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51444004"/>
              </p:ext>
            </p:extLst>
          </p:nvPr>
        </p:nvGraphicFramePr>
        <p:xfrm>
          <a:off x="611560" y="553244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337220"/>
          <a:ext cx="775139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2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5180037"/>
              </p:ext>
            </p:extLst>
          </p:nvPr>
        </p:nvGraphicFramePr>
        <p:xfrm>
          <a:off x="323528" y="26521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9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56565"/>
            <a:ext cx="8134350" cy="4800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04825" y="2929508"/>
            <a:ext cx="540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1920" y="13453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41,8%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39376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35,11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22.5.2019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57200"/>
            <a:ext cx="8134350" cy="4800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72200" y="841276"/>
            <a:ext cx="0" cy="424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6564" y="249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5,6%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1806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F Aloi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EF Välilehdet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EF Lope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eCAP_PP-malli_2015-1" id="{0FC11AC6-EC1E-4B37-81FE-B069DCBAEC8D}" vid="{EAF845EA-3D8D-472E-AAC2-71E82ECE6738}"/>
    </a:ext>
  </a:extLst>
</a:theme>
</file>

<file path=ppt/theme/theme6.xml><?xml version="1.0" encoding="utf-8"?>
<a:theme xmlns:a="http://schemas.openxmlformats.org/drawingml/2006/main" name="2_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tandard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DADA"/>
      </a:accent1>
      <a:accent2>
        <a:srgbClr val="919191"/>
      </a:accent2>
      <a:accent3>
        <a:srgbClr val="FFFFFF"/>
      </a:accent3>
      <a:accent4>
        <a:srgbClr val="000000"/>
      </a:accent4>
      <a:accent5>
        <a:srgbClr val="EAEAEA"/>
      </a:accent5>
      <a:accent6>
        <a:srgbClr val="838383"/>
      </a:accent6>
      <a:hlink>
        <a:srgbClr val="000000"/>
      </a:hlink>
      <a:folHlink>
        <a:srgbClr val="FFFFFF"/>
      </a:folHlink>
    </a:clrScheme>
    <a:fontScheme name="standard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ABB6CFE1CBDAB4DA3D81390ACDEF98B" ma:contentTypeVersion="2" ma:contentTypeDescription="Luo uusi asiakirja." ma:contentTypeScope="" ma:versionID="41ef839944bb0cca7afaabcc1d0a8db2">
  <xsd:schema xmlns:xsd="http://www.w3.org/2001/XMLSchema" xmlns:xs="http://www.w3.org/2001/XMLSchema" xmlns:p="http://schemas.microsoft.com/office/2006/metadata/properties" xmlns:ns2="e856adf7-ac8c-4240-87b1-c22e28a95097" targetNamespace="http://schemas.microsoft.com/office/2006/metadata/properties" ma:root="true" ma:fieldsID="98b7a6679775d77eef9cbcb025452cc9" ns2:_="">
    <xsd:import namespace="e856adf7-ac8c-4240-87b1-c22e28a95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6adf7-ac8c-4240-87b1-c22e28a95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F9ED6-6CE0-47BF-81B1-A30D5E0854F7}">
  <ds:schemaRefs>
    <ds:schemaRef ds:uri="e856adf7-ac8c-4240-87b1-c22e28a95097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BADFB99-413C-417D-A787-DB48FD19D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0D5BB-BDAF-41B5-80DF-C5679992E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6adf7-ac8c-4240-87b1-c22e28a95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uef_basic_laajamalli-3</Template>
  <TotalTime>11202</TotalTime>
  <Words>728</Words>
  <Application>Microsoft Office PowerPoint</Application>
  <PresentationFormat>Näytössä katseltava esitys (16:10)</PresentationFormat>
  <Paragraphs>188</Paragraphs>
  <Slides>33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33</vt:i4>
      </vt:variant>
    </vt:vector>
  </HeadingPairs>
  <TitlesOfParts>
    <vt:vector size="53" baseType="lpstr">
      <vt:lpstr>MS PGothic</vt:lpstr>
      <vt:lpstr>MS PGothic</vt:lpstr>
      <vt:lpstr>Arial</vt:lpstr>
      <vt:lpstr>Book Antiqua</vt:lpstr>
      <vt:lpstr>Calibri</vt:lpstr>
      <vt:lpstr>Myriad pro</vt:lpstr>
      <vt:lpstr>Myriad pro</vt:lpstr>
      <vt:lpstr>Palatino Linotype</vt:lpstr>
      <vt:lpstr>Times New Roman</vt:lpstr>
      <vt:lpstr>Verdana</vt:lpstr>
      <vt:lpstr>Wingdings</vt:lpstr>
      <vt:lpstr>UEF Aloitus</vt:lpstr>
      <vt:lpstr>UEF Basic</vt:lpstr>
      <vt:lpstr>UEF Välilehdet</vt:lpstr>
      <vt:lpstr>UEF Lopetus</vt:lpstr>
      <vt:lpstr>1_UEF Basic</vt:lpstr>
      <vt:lpstr>2_UEF Basic</vt:lpstr>
      <vt:lpstr>3_UEF Basic</vt:lpstr>
      <vt:lpstr>4_UEF Basic</vt:lpstr>
      <vt:lpstr>standard</vt:lpstr>
      <vt:lpstr>Erasmus+ survey findings</vt:lpstr>
      <vt:lpstr>Sleep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Nutrition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Physical activity</vt:lpstr>
      <vt:lpstr>PowerPoint-esitys</vt:lpstr>
      <vt:lpstr>PowerPoint-esitys</vt:lpstr>
      <vt:lpstr>Social relationships</vt:lpstr>
      <vt:lpstr>PowerPoint-esitys</vt:lpstr>
      <vt:lpstr>PowerPoint-esitys</vt:lpstr>
      <vt:lpstr>PowerPoint-esitys</vt:lpstr>
      <vt:lpstr>PowerPoint-esitys</vt:lpstr>
      <vt:lpstr>Schoolwork</vt:lpstr>
      <vt:lpstr>PowerPoint-esitys</vt:lpstr>
      <vt:lpstr>PowerPoint-esitys</vt:lpstr>
      <vt:lpstr>PowerPoint-esitys</vt:lpstr>
      <vt:lpstr>General health</vt:lpstr>
      <vt:lpstr>PowerPoint-esitys</vt:lpstr>
      <vt:lpstr>Thank you!</vt:lpstr>
    </vt:vector>
  </TitlesOfParts>
  <Manager>HAHMO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Itä-Suomen yliopisto – tulevaisuuden yliopisto ajassa</dc:title>
  <dc:creator>vuorre</dc:creator>
  <cp:lastModifiedBy>Päivi Nykyri</cp:lastModifiedBy>
  <cp:revision>265</cp:revision>
  <dcterms:created xsi:type="dcterms:W3CDTF">2009-06-01T07:11:23Z</dcterms:created>
  <dcterms:modified xsi:type="dcterms:W3CDTF">2019-05-22T06:48:37Z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0x0101003ABB6CFE1CBDAB4DA3D81390ACDEF98B</vt:lpwstr>
  </property>
</Properties>
</file>