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media/image11.jpg" ContentType="image/jpg"/>
  <Override PartName="/ppt/media/image12.jpg" ContentType="image/jpg"/>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702" r:id="rId5"/>
  </p:sldMasterIdLst>
  <p:notesMasterIdLst>
    <p:notesMasterId r:id="rId24"/>
  </p:notesMasterIdLst>
  <p:sldIdLst>
    <p:sldId id="1366" r:id="rId6"/>
    <p:sldId id="1583" r:id="rId7"/>
    <p:sldId id="1495" r:id="rId8"/>
    <p:sldId id="705" r:id="rId9"/>
    <p:sldId id="1585" r:id="rId10"/>
    <p:sldId id="1454" r:id="rId11"/>
    <p:sldId id="743" r:id="rId12"/>
    <p:sldId id="1601" r:id="rId13"/>
    <p:sldId id="1488" r:id="rId14"/>
    <p:sldId id="1496" r:id="rId15"/>
    <p:sldId id="1605" r:id="rId16"/>
    <p:sldId id="1608" r:id="rId17"/>
    <p:sldId id="1597" r:id="rId18"/>
    <p:sldId id="1609" r:id="rId19"/>
    <p:sldId id="1612" r:id="rId20"/>
    <p:sldId id="1610" r:id="rId21"/>
    <p:sldId id="1611" r:id="rId22"/>
    <p:sldId id="263" r:id="rId23"/>
  </p:sldIdLst>
  <p:sldSz cx="12192000" cy="6858000"/>
  <p:notesSz cx="6858000" cy="9144000"/>
  <p:defaultText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ja Pajunen" initials="TP" lastIdx="1" clrIdx="0">
    <p:extLst>
      <p:ext uri="{19B8F6BF-5375-455C-9EA6-DF929625EA0E}">
        <p15:presenceInfo xmlns:p15="http://schemas.microsoft.com/office/powerpoint/2012/main" userId="S-1-5-21-3810528942-4042698532-1981448811-11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E81212"/>
    <a:srgbClr val="FF0000"/>
    <a:srgbClr val="DA2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40" autoAdjust="0"/>
    <p:restoredTop sz="93817" autoAdjust="0"/>
  </p:normalViewPr>
  <p:slideViewPr>
    <p:cSldViewPr snapToGrid="0">
      <p:cViewPr>
        <p:scale>
          <a:sx n="60" d="100"/>
          <a:sy n="60" d="100"/>
        </p:scale>
        <p:origin x="800" y="128"/>
      </p:cViewPr>
      <p:guideLst>
        <p:guide orient="horz" pos="2160"/>
        <p:guide pos="3840"/>
      </p:guideLst>
    </p:cSldViewPr>
  </p:slideViewPr>
  <p:outlineViewPr>
    <p:cViewPr>
      <p:scale>
        <a:sx n="33" d="100"/>
        <a:sy n="33" d="100"/>
      </p:scale>
      <p:origin x="0" y="-31884"/>
    </p:cViewPr>
  </p:outlineViewPr>
  <p:notesTextViewPr>
    <p:cViewPr>
      <p:scale>
        <a:sx n="1" d="1"/>
        <a:sy n="1" d="1"/>
      </p:scale>
      <p:origin x="0" y="0"/>
    </p:cViewPr>
  </p:notesTextViewPr>
  <p:sorterViewPr>
    <p:cViewPr varScale="1">
      <p:scale>
        <a:sx n="1" d="1"/>
        <a:sy n="1" d="1"/>
      </p:scale>
      <p:origin x="0" y="-33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rgbClr val="FF0000"/>
                </a:solidFill>
                <a:effectLst>
                  <a:outerShdw blurRad="38100" dist="38100" dir="2700000" algn="tl">
                    <a:srgbClr val="000000">
                      <a:alpha val="43137"/>
                    </a:srgbClr>
                  </a:outerShdw>
                </a:effectLst>
                <a:latin typeface="+mn-lt"/>
                <a:ea typeface="+mn-ea"/>
                <a:cs typeface="+mn-cs"/>
              </a:defRPr>
            </a:pPr>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SOTE -asiakasmaksujen vireille tulleet asiamäärät ulosotossa 2015-2018 </a:t>
            </a:r>
          </a:p>
        </c:rich>
      </c:tx>
      <c:layout>
        <c:manualLayout>
          <c:xMode val="edge"/>
          <c:yMode val="edge"/>
          <c:x val="0.13189402096000583"/>
          <c:y val="0"/>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rgbClr val="FF0000"/>
              </a:solidFill>
              <a:effectLst>
                <a:outerShdw blurRad="38100" dist="38100" dir="2700000" algn="tl">
                  <a:srgbClr val="000000">
                    <a:alpha val="43137"/>
                  </a:srgbClr>
                </a:outerShdw>
              </a:effectLst>
              <a:latin typeface="+mn-lt"/>
              <a:ea typeface="+mn-ea"/>
              <a:cs typeface="+mn-cs"/>
            </a:defRPr>
          </a:pPr>
          <a:endParaRPr lang="fi-FI"/>
        </a:p>
      </c:txPr>
    </c:title>
    <c:autoTitleDeleted val="0"/>
    <c:plotArea>
      <c:layout>
        <c:manualLayout>
          <c:layoutTarget val="inner"/>
          <c:xMode val="edge"/>
          <c:yMode val="edge"/>
          <c:x val="0.40091328941503634"/>
          <c:y val="0.18929103934102209"/>
          <c:w val="0.56212981468215339"/>
          <c:h val="0.66554773647518095"/>
        </c:manualLayout>
      </c:layout>
      <c:barChart>
        <c:barDir val="bar"/>
        <c:grouping val="clustered"/>
        <c:varyColors val="0"/>
        <c:ser>
          <c:idx val="0"/>
          <c:order val="0"/>
          <c:tx>
            <c:strRef>
              <c:f>Taul1!$C$3</c:f>
              <c:strCache>
                <c:ptCount val="1"/>
                <c:pt idx="0">
                  <c:v>Vuosi 2018</c:v>
                </c:pt>
              </c:strCache>
            </c:strRef>
          </c:tx>
          <c:spPr>
            <a:solidFill>
              <a:schemeClr val="accent1"/>
            </a:solidFill>
            <a:ln>
              <a:noFill/>
            </a:ln>
            <a:effectLst/>
          </c:spPr>
          <c:invertIfNegative val="0"/>
          <c:dLbls>
            <c:dLbl>
              <c:idx val="0"/>
              <c:layout>
                <c:manualLayout>
                  <c:x val="-6.7133421914209617E-4"/>
                  <c:y val="-4.52849376413928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AF-4FAE-8F1A-8C14380D1F63}"/>
                </c:ext>
              </c:extLst>
            </c:dLbl>
            <c:dLbl>
              <c:idx val="1"/>
              <c:layout>
                <c:manualLayout>
                  <c:x val="-5.4378071750509792E-3"/>
                  <c:y val="-8.302142660528226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AF-4FAE-8F1A-8C14380D1F63}"/>
                </c:ext>
              </c:extLst>
            </c:dLbl>
            <c:dLbl>
              <c:idx val="2"/>
              <c:layout>
                <c:manualLayout>
                  <c:x val="2.0140026574262887E-3"/>
                  <c:y val="6.79274064620892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AF-4FAE-8F1A-8C14380D1F63}"/>
                </c:ext>
              </c:extLst>
            </c:dLbl>
            <c:dLbl>
              <c:idx val="3"/>
              <c:layout>
                <c:manualLayout>
                  <c:x val="4.6993395339946734E-3"/>
                  <c:y val="2.26424688206964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AF-4FAE-8F1A-8C14380D1F63}"/>
                </c:ext>
              </c:extLst>
            </c:dLbl>
            <c:dLbl>
              <c:idx val="4"/>
              <c:layout>
                <c:manualLayout>
                  <c:x val="2.2154029231689173E-2"/>
                  <c:y val="4.52849376413928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DAF-4FAE-8F1A-8C14380D1F63}"/>
                </c:ext>
              </c:extLst>
            </c:dLbl>
            <c:dLbl>
              <c:idx val="5"/>
              <c:layout>
                <c:manualLayout>
                  <c:x val="2.0616726730815962E-2"/>
                  <c:y val="2.26424688206968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DAF-4FAE-8F1A-8C14380D1F63}"/>
                </c:ext>
              </c:extLst>
            </c:dLbl>
            <c:dLbl>
              <c:idx val="6"/>
              <c:layout>
                <c:manualLayout>
                  <c:x val="7.3846764105630581E-3"/>
                  <c:y val="1.5849728174487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DAF-4FAE-8F1A-8C14380D1F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Taul1!$B$4:$B$10</c:f>
              <c:strCache>
                <c:ptCount val="7"/>
                <c:pt idx="0">
                  <c:v>Sosiaali- ja terveyspalvelumaksuasiat</c:v>
                </c:pt>
                <c:pt idx="1">
                  <c:v>Sairaala- ja muut laitoshoitomaksut</c:v>
                </c:pt>
                <c:pt idx="2">
                  <c:v>Terveyskeskusmaksut</c:v>
                </c:pt>
                <c:pt idx="3">
                  <c:v>Hammashoitomaksut</c:v>
                </c:pt>
                <c:pt idx="4">
                  <c:v>Lastenpäivähoitomaksut</c:v>
                </c:pt>
                <c:pt idx="5">
                  <c:v>Kotipalvelumaksut</c:v>
                </c:pt>
                <c:pt idx="6">
                  <c:v>Muut sosiaali- ja terveyspalvelumaksut</c:v>
                </c:pt>
              </c:strCache>
            </c:strRef>
          </c:cat>
          <c:val>
            <c:numRef>
              <c:f>Taul1!$C$4:$C$10</c:f>
              <c:numCache>
                <c:formatCode>#,##0</c:formatCode>
                <c:ptCount val="7"/>
                <c:pt idx="0">
                  <c:v>87901</c:v>
                </c:pt>
                <c:pt idx="1">
                  <c:v>125629</c:v>
                </c:pt>
                <c:pt idx="2">
                  <c:v>69228</c:v>
                </c:pt>
                <c:pt idx="3">
                  <c:v>68884</c:v>
                </c:pt>
                <c:pt idx="4">
                  <c:v>34490</c:v>
                </c:pt>
                <c:pt idx="5">
                  <c:v>5566</c:v>
                </c:pt>
                <c:pt idx="6">
                  <c:v>29263</c:v>
                </c:pt>
              </c:numCache>
            </c:numRef>
          </c:val>
          <c:extLst>
            <c:ext xmlns:c16="http://schemas.microsoft.com/office/drawing/2014/chart" uri="{C3380CC4-5D6E-409C-BE32-E72D297353CC}">
              <c16:uniqueId val="{00000000-5DAF-4FAE-8F1A-8C14380D1F63}"/>
            </c:ext>
          </c:extLst>
        </c:ser>
        <c:ser>
          <c:idx val="1"/>
          <c:order val="1"/>
          <c:tx>
            <c:strRef>
              <c:f>Taul1!$D$3</c:f>
              <c:strCache>
                <c:ptCount val="1"/>
                <c:pt idx="0">
                  <c:v>Vuosi 2017</c:v>
                </c:pt>
              </c:strCache>
            </c:strRef>
          </c:tx>
          <c:spPr>
            <a:solidFill>
              <a:schemeClr val="accent2"/>
            </a:solidFill>
            <a:ln>
              <a:noFill/>
            </a:ln>
            <a:effectLst/>
          </c:spPr>
          <c:invertIfNegative val="0"/>
          <c:dLbls>
            <c:dLbl>
              <c:idx val="0"/>
              <c:layout>
                <c:manualLayout>
                  <c:x val="-2.0140026574263872E-3"/>
                  <c:y val="-2.26424688206964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DAF-4FAE-8F1A-8C14380D1F63}"/>
                </c:ext>
              </c:extLst>
            </c:dLbl>
            <c:dLbl>
              <c:idx val="1"/>
              <c:layout>
                <c:manualLayout>
                  <c:x val="9.9290331011115826E-2"/>
                  <c:y val="-6.79274064620892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DAF-4FAE-8F1A-8C14380D1F63}"/>
                </c:ext>
              </c:extLst>
            </c:dLbl>
            <c:dLbl>
              <c:idx val="2"/>
              <c:layout>
                <c:manualLayout>
                  <c:x val="7.3846764105630581E-3"/>
                  <c:y val="-8.302142660528226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DAF-4FAE-8F1A-8C14380D1F63}"/>
                </c:ext>
              </c:extLst>
            </c:dLbl>
            <c:dLbl>
              <c:idx val="3"/>
              <c:layout>
                <c:manualLayout>
                  <c:x val="4.4979392682520346E-2"/>
                  <c:y val="-2.0378221938626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DAF-4FAE-8F1A-8C14380D1F63}"/>
                </c:ext>
              </c:extLst>
            </c:dLbl>
            <c:dLbl>
              <c:idx val="4"/>
              <c:layout>
                <c:manualLayout>
                  <c:x val="8.7273448488472509E-3"/>
                  <c:y val="-2.2642468820697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DAF-4FAE-8F1A-8C14380D1F63}"/>
                </c:ext>
              </c:extLst>
            </c:dLbl>
            <c:dLbl>
              <c:idx val="5"/>
              <c:layout>
                <c:manualLayout>
                  <c:x val="2.2987329438819568E-2"/>
                  <c:y val="-9.05698752827857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AF-4FAE-8F1A-8C14380D1F63}"/>
                </c:ext>
              </c:extLst>
            </c:dLbl>
            <c:dLbl>
              <c:idx val="6"/>
              <c:layout>
                <c:manualLayout>
                  <c:x val="3.4238045176246908E-2"/>
                  <c:y val="-4.52849376413932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DAF-4FAE-8F1A-8C14380D1F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Taul1!$B$4:$B$10</c:f>
              <c:strCache>
                <c:ptCount val="7"/>
                <c:pt idx="0">
                  <c:v>Sosiaali- ja terveyspalvelumaksuasiat</c:v>
                </c:pt>
                <c:pt idx="1">
                  <c:v>Sairaala- ja muut laitoshoitomaksut</c:v>
                </c:pt>
                <c:pt idx="2">
                  <c:v>Terveyskeskusmaksut</c:v>
                </c:pt>
                <c:pt idx="3">
                  <c:v>Hammashoitomaksut</c:v>
                </c:pt>
                <c:pt idx="4">
                  <c:v>Lastenpäivähoitomaksut</c:v>
                </c:pt>
                <c:pt idx="5">
                  <c:v>Kotipalvelumaksut</c:v>
                </c:pt>
                <c:pt idx="6">
                  <c:v>Muut sosiaali- ja terveyspalvelumaksut</c:v>
                </c:pt>
              </c:strCache>
            </c:strRef>
          </c:cat>
          <c:val>
            <c:numRef>
              <c:f>Taul1!$D$4:$D$10</c:f>
              <c:numCache>
                <c:formatCode>#,##0</c:formatCode>
                <c:ptCount val="7"/>
                <c:pt idx="0">
                  <c:v>65139</c:v>
                </c:pt>
                <c:pt idx="1">
                  <c:v>100396</c:v>
                </c:pt>
                <c:pt idx="2">
                  <c:v>65804</c:v>
                </c:pt>
                <c:pt idx="3">
                  <c:v>62146</c:v>
                </c:pt>
                <c:pt idx="4">
                  <c:v>35709</c:v>
                </c:pt>
                <c:pt idx="5">
                  <c:v>5310</c:v>
                </c:pt>
                <c:pt idx="6">
                  <c:v>20964</c:v>
                </c:pt>
              </c:numCache>
            </c:numRef>
          </c:val>
          <c:extLst>
            <c:ext xmlns:c16="http://schemas.microsoft.com/office/drawing/2014/chart" uri="{C3380CC4-5D6E-409C-BE32-E72D297353CC}">
              <c16:uniqueId val="{00000001-5DAF-4FAE-8F1A-8C14380D1F63}"/>
            </c:ext>
          </c:extLst>
        </c:ser>
        <c:ser>
          <c:idx val="2"/>
          <c:order val="2"/>
          <c:tx>
            <c:strRef>
              <c:f>Taul1!$E$3</c:f>
              <c:strCache>
                <c:ptCount val="1"/>
                <c:pt idx="0">
                  <c:v>Vuosi 2016</c:v>
                </c:pt>
              </c:strCache>
            </c:strRef>
          </c:tx>
          <c:spPr>
            <a:solidFill>
              <a:schemeClr val="accent3"/>
            </a:solidFill>
            <a:ln>
              <a:noFill/>
            </a:ln>
            <a:effectLst/>
          </c:spPr>
          <c:invertIfNegative val="0"/>
          <c:dLbls>
            <c:dLbl>
              <c:idx val="0"/>
              <c:layout>
                <c:manualLayout>
                  <c:x val="3.3566710957103826E-3"/>
                  <c:y val="-1.35854812924178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DAF-4FAE-8F1A-8C14380D1F63}"/>
                </c:ext>
              </c:extLst>
            </c:dLbl>
            <c:dLbl>
              <c:idx val="1"/>
              <c:layout>
                <c:manualLayout>
                  <c:x val="-1.7521823119608711E-2"/>
                  <c:y val="-3.84921969951840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DAF-4FAE-8F1A-8C14380D1F63}"/>
                </c:ext>
              </c:extLst>
            </c:dLbl>
            <c:dLbl>
              <c:idx val="2"/>
              <c:layout>
                <c:manualLayout>
                  <c:x val="-3.3566710957104811E-3"/>
                  <c:y val="-1.35854812924179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DAF-4FAE-8F1A-8C14380D1F63}"/>
                </c:ext>
              </c:extLst>
            </c:dLbl>
            <c:dLbl>
              <c:idx val="3"/>
              <c:layout>
                <c:manualLayout>
                  <c:x val="-7.3846764105630581E-3"/>
                  <c:y val="-3.62279501131142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DAF-4FAE-8F1A-8C14380D1F63}"/>
                </c:ext>
              </c:extLst>
            </c:dLbl>
            <c:dLbl>
              <c:idx val="4"/>
              <c:layout>
                <c:manualLayout>
                  <c:x val="-3.3566710957104811E-3"/>
                  <c:y val="-2.0378221938626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DAF-4FAE-8F1A-8C14380D1F63}"/>
                </c:ext>
              </c:extLst>
            </c:dLbl>
            <c:dLbl>
              <c:idx val="5"/>
              <c:layout>
                <c:manualLayout>
                  <c:x val="2.9591460882465132E-2"/>
                  <c:y val="-1.35854812924178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DAF-4FAE-8F1A-8C14380D1F63}"/>
                </c:ext>
              </c:extLst>
            </c:dLbl>
            <c:dLbl>
              <c:idx val="6"/>
              <c:layout>
                <c:manualLayout>
                  <c:x val="4.6993395339946734E-3"/>
                  <c:y val="-2.0378221938626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DAF-4FAE-8F1A-8C14380D1F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Taul1!$B$4:$B$10</c:f>
              <c:strCache>
                <c:ptCount val="7"/>
                <c:pt idx="0">
                  <c:v>Sosiaali- ja terveyspalvelumaksuasiat</c:v>
                </c:pt>
                <c:pt idx="1">
                  <c:v>Sairaala- ja muut laitoshoitomaksut</c:v>
                </c:pt>
                <c:pt idx="2">
                  <c:v>Terveyskeskusmaksut</c:v>
                </c:pt>
                <c:pt idx="3">
                  <c:v>Hammashoitomaksut</c:v>
                </c:pt>
                <c:pt idx="4">
                  <c:v>Lastenpäivähoitomaksut</c:v>
                </c:pt>
                <c:pt idx="5">
                  <c:v>Kotipalvelumaksut</c:v>
                </c:pt>
                <c:pt idx="6">
                  <c:v>Muut sosiaali- ja terveyspalvelumaksut</c:v>
                </c:pt>
              </c:strCache>
            </c:strRef>
          </c:cat>
          <c:val>
            <c:numRef>
              <c:f>Taul1!$E$4:$E$10</c:f>
              <c:numCache>
                <c:formatCode>#,##0</c:formatCode>
                <c:ptCount val="7"/>
                <c:pt idx="0">
                  <c:v>54232</c:v>
                </c:pt>
                <c:pt idx="1">
                  <c:v>125951</c:v>
                </c:pt>
                <c:pt idx="2">
                  <c:v>68337</c:v>
                </c:pt>
                <c:pt idx="3">
                  <c:v>69436</c:v>
                </c:pt>
                <c:pt idx="4">
                  <c:v>37792</c:v>
                </c:pt>
                <c:pt idx="5">
                  <c:v>4334</c:v>
                </c:pt>
                <c:pt idx="6">
                  <c:v>27355</c:v>
                </c:pt>
              </c:numCache>
            </c:numRef>
          </c:val>
          <c:extLst>
            <c:ext xmlns:c16="http://schemas.microsoft.com/office/drawing/2014/chart" uri="{C3380CC4-5D6E-409C-BE32-E72D297353CC}">
              <c16:uniqueId val="{00000002-5DAF-4FAE-8F1A-8C14380D1F63}"/>
            </c:ext>
          </c:extLst>
        </c:ser>
        <c:dLbls>
          <c:dLblPos val="inEnd"/>
          <c:showLegendKey val="0"/>
          <c:showVal val="1"/>
          <c:showCatName val="0"/>
          <c:showSerName val="0"/>
          <c:showPercent val="0"/>
          <c:showBubbleSize val="0"/>
        </c:dLbls>
        <c:gapWidth val="182"/>
        <c:axId val="405407216"/>
        <c:axId val="504246400"/>
      </c:barChart>
      <c:catAx>
        <c:axId val="40540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i-FI"/>
          </a:p>
        </c:txPr>
        <c:crossAx val="504246400"/>
        <c:crosses val="autoZero"/>
        <c:auto val="1"/>
        <c:lblAlgn val="ctr"/>
        <c:lblOffset val="100"/>
        <c:noMultiLvlLbl val="0"/>
      </c:catAx>
      <c:valAx>
        <c:axId val="5042464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i-FI"/>
          </a:p>
        </c:txPr>
        <c:crossAx val="40540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CAC7D-9F16-4866-8DBF-B127FEF19EAB}" type="datetimeFigureOut">
              <a:rPr lang="fi-FI" smtClean="0"/>
              <a:t>17.6.2019</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FC88E-D5F0-47D2-AC8B-9AB0FF23BF2C}" type="slidenum">
              <a:rPr lang="fi-FI" smtClean="0"/>
              <a:t>‹#›</a:t>
            </a:fld>
            <a:endParaRPr lang="fi-FI"/>
          </a:p>
        </p:txBody>
      </p:sp>
    </p:spTree>
    <p:extLst>
      <p:ext uri="{BB962C8B-B14F-4D97-AF65-F5344CB8AC3E}">
        <p14:creationId xmlns:p14="http://schemas.microsoft.com/office/powerpoint/2010/main" val="28866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EKL:n</a:t>
            </a:r>
            <a:r>
              <a:rPr lang="fi-FI" dirty="0"/>
              <a:t> </a:t>
            </a:r>
            <a:r>
              <a:rPr lang="fi-FI" dirty="0" err="1"/>
              <a:t>vapaaehtoisisa</a:t>
            </a:r>
            <a:r>
              <a:rPr lang="fi-FI" dirty="0"/>
              <a:t> 9 </a:t>
            </a:r>
            <a:r>
              <a:rPr lang="fi-FI"/>
              <a:t>250 vapaaehtoistunteja </a:t>
            </a:r>
            <a:r>
              <a:rPr lang="fi-FI" dirty="0"/>
              <a:t>76 000 tuntia kuukaudessa</a:t>
            </a:r>
          </a:p>
        </p:txBody>
      </p:sp>
      <p:sp>
        <p:nvSpPr>
          <p:cNvPr id="4" name="Dian numeron paikkamerkki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37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4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90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1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8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Tahoma" panose="020B0604030504040204" pitchFamily="34" charset="0"/>
                <a:ea typeface="Tahoma" panose="020B0604030504040204" pitchFamily="34" charset="0"/>
                <a:cs typeface="Tahoma" panose="020B0604030504040204" pitchFamily="34" charset="0"/>
              </a:rPr>
              <a:t>määrä lisääntyi edellisvuodesta 1,4 %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Tahoma" panose="020B0604030504040204" pitchFamily="34" charset="0"/>
                <a:ea typeface="Tahoma" panose="020B0604030504040204" pitchFamily="34" charset="0"/>
                <a:cs typeface="Tahoma" panose="020B0604030504040204" pitchFamily="34" charset="0"/>
              </a:rPr>
              <a:t>47 % yli 65 vuotiaita</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E86BE-A25D-4E6F-88FC-D95DA71459B1}"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57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latin typeface="Tahoma" panose="020B0604030504040204" pitchFamily="34" charset="0"/>
                <a:ea typeface="Tahoma" panose="020B0604030504040204" pitchFamily="34" charset="0"/>
                <a:cs typeface="Tahoma" panose="020B0604030504040204" pitchFamily="34" charset="0"/>
              </a:rPr>
              <a:t>654 000 pienituloista (12,1 %) väestöstä 410 000 vajaatyöllistä (7,6 % väestöstä) ja 143 000 vakava aineellinen puute (2,6 % väestöstä)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prstClr val="black"/>
                </a:solidFill>
                <a:latin typeface="Tahoma" panose="020B0604030504040204" pitchFamily="34" charset="0"/>
                <a:ea typeface="Tahoma" panose="020B0604030504040204" pitchFamily="34" charset="0"/>
                <a:cs typeface="Tahoma" panose="020B0604030504040204" pitchFamily="34" charset="0"/>
              </a:rPr>
              <a:t>Köyhyys- tai syrjäytymisriskissä =&gt;</a:t>
            </a:r>
            <a:r>
              <a:rPr lang="fi-FI"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i-FI" sz="1200" i="1" dirty="0">
                <a:solidFill>
                  <a:prstClr val="black"/>
                </a:solidFill>
                <a:latin typeface="Tahoma" panose="020B0604030504040204" pitchFamily="34" charset="0"/>
                <a:ea typeface="Tahoma" panose="020B0604030504040204" pitchFamily="34" charset="0"/>
                <a:cs typeface="Tahoma" panose="020B0604030504040204" pitchFamily="34" charset="0"/>
              </a:rPr>
              <a:t>pienituloisuus, vakava aineellinen puute ja kotitalouden vajaatyöllisyys. S</a:t>
            </a:r>
            <a:r>
              <a:rPr lang="fi-FI" sz="1200" dirty="0">
                <a:solidFill>
                  <a:prstClr val="black"/>
                </a:solidFill>
                <a:latin typeface="Tahoma" panose="020B0604030504040204" pitchFamily="34" charset="0"/>
                <a:ea typeface="Tahoma" panose="020B0604030504040204" pitchFamily="34" charset="0"/>
                <a:cs typeface="Tahoma" panose="020B0604030504040204" pitchFamily="34" charset="0"/>
              </a:rPr>
              <a:t>uuri osa köyhyys- tai syrjäytymisuhan alla elävien osuudesta selittyy pienituloisuudella: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i="1"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fi-FI" dirty="0"/>
          </a:p>
          <a:p>
            <a:r>
              <a:rPr lang="fi-FI" dirty="0"/>
              <a:t>Köyhyys- tai syrjäytymisriskissä oli 890  000 suomalaista eli 16,4 prosenttia koko kotitalousväestöstä vuonna 2017.</a:t>
            </a:r>
          </a:p>
          <a:p>
            <a:r>
              <a:rPr lang="fi-FI" dirty="0"/>
              <a:t>Suurin osa heistä on pienituloisia, joita oli 12,1 prosenttia väestöstä. Pienituloisuuden jälkeen tavallisinta</a:t>
            </a:r>
          </a:p>
          <a:p>
            <a:r>
              <a:rPr lang="fi-FI" dirty="0"/>
              <a:t>on vajaatyöllisyys, joka koskee 7,6 prosenttia väestöstä. Harvinaisinta on vakava</a:t>
            </a:r>
          </a:p>
          <a:p>
            <a:r>
              <a:rPr lang="fi-FI" dirty="0"/>
              <a:t>aineellinen puute, joka koskee 2,6 prosenttia koko kotitalousväestöstä.</a:t>
            </a:r>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3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Asiakastieto Groupin henkilöluottotietorekisterissä on nyt ennätykselliset 382 000 maksuhäiriöistä henkilöä eli 7 700 enemmän kuin vuotta aiemmin. Keskimäärin jokaisella rekisteröidyllä on 15 maksuhäiriömerkintää.</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944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92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4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fld id="{5E1FC88E-D5F0-47D2-AC8B-9AB0FF23BF2C}" type="slidenum">
              <a:rPr lang="fi-FI" smtClean="0"/>
              <a:t>13</a:t>
            </a:fld>
            <a:endParaRPr lang="fi-FI"/>
          </a:p>
        </p:txBody>
      </p:sp>
    </p:spTree>
    <p:extLst>
      <p:ext uri="{BB962C8B-B14F-4D97-AF65-F5344CB8AC3E}">
        <p14:creationId xmlns:p14="http://schemas.microsoft.com/office/powerpoint/2010/main" val="204276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err="1">
                <a:solidFill>
                  <a:schemeClr val="tx1"/>
                </a:solidFill>
                <a:effectLst/>
                <a:latin typeface="+mn-lt"/>
                <a:ea typeface="+mn-ea"/>
                <a:cs typeface="+mn-cs"/>
              </a:rPr>
              <a:t>SOSTEn</a:t>
            </a:r>
            <a:r>
              <a:rPr lang="fi-FI" sz="1200" b="1" i="0" kern="1200" dirty="0">
                <a:solidFill>
                  <a:schemeClr val="tx1"/>
                </a:solidFill>
                <a:effectLst/>
                <a:latin typeface="+mn-lt"/>
                <a:ea typeface="+mn-ea"/>
                <a:cs typeface="+mn-cs"/>
              </a:rPr>
              <a:t> ja sosiaali- ja terveysjärjestöjen ehdotukset perusturvan uudistamiseksi</a:t>
            </a:r>
          </a:p>
          <a:p>
            <a:r>
              <a:rPr lang="fi-FI" sz="1200" b="1" i="0" kern="1200" dirty="0">
                <a:solidFill>
                  <a:schemeClr val="tx1"/>
                </a:solidFill>
                <a:effectLst/>
                <a:latin typeface="+mn-lt"/>
                <a:ea typeface="+mn-ea"/>
                <a:cs typeface="+mn-cs"/>
              </a:rPr>
              <a:t>Perusturva uudistaminen aloitetaan välittömästi ja se tehdään vaiheittain</a:t>
            </a:r>
          </a:p>
          <a:p>
            <a:r>
              <a:rPr lang="fi-FI" sz="1200" b="0" i="0" kern="1200" dirty="0">
                <a:solidFill>
                  <a:schemeClr val="tx1"/>
                </a:solidFill>
                <a:effectLst/>
                <a:latin typeface="+mn-lt"/>
                <a:ea typeface="+mn-ea"/>
                <a:cs typeface="+mn-cs"/>
              </a:rPr>
              <a:t>Etuusjärjestelmän selkeiden epäkohtien korjaaminen tulee aloittaa heti. Muun muassa perusturvan tasoon tarvitaan välittömiä parannuksia. Myös byrokratialoukkuja voidaan alkaa purkaa ilman perusturvan rakenteeseen tehtäviä suurempia muutoksia. Laajemmat uudistukset tulee tehdä huolellisen ja laajan asiantuntijoilla vahvistetun parlamentaarisen valmistelun ja kokeilujen pohjalta vaiheittain vuoteen 2030 mennessä. Etuusjärjestelmään tehtäviä muutoksia on tarkasteltava kokonaisvaltaisesti ja suunnitelmissa on huomioitava eri toimien yhteisvaikutukset.</a:t>
            </a:r>
          </a:p>
          <a:p>
            <a:r>
              <a:rPr lang="fi-FI" sz="1200" b="1" i="0" kern="1200" dirty="0">
                <a:solidFill>
                  <a:schemeClr val="tx1"/>
                </a:solidFill>
                <a:effectLst/>
                <a:latin typeface="+mn-lt"/>
                <a:ea typeface="+mn-ea"/>
                <a:cs typeface="+mn-cs"/>
              </a:rPr>
              <a:t>Perusturvan tasoa korotetaan pitkäjänteisesti</a:t>
            </a:r>
          </a:p>
          <a:p>
            <a:r>
              <a:rPr lang="fi-FI" sz="1200" b="0" i="0" kern="1200" dirty="0">
                <a:solidFill>
                  <a:schemeClr val="tx1"/>
                </a:solidFill>
                <a:effectLst/>
                <a:latin typeface="+mn-lt"/>
                <a:ea typeface="+mn-ea"/>
                <a:cs typeface="+mn-cs"/>
              </a:rPr>
              <a:t>Perusturvaa uudistettaessa on tavoitteena oltava eriarvoisuuden ja köyhyyden vähentäminen. Perusturvan tason parantaminen aloitetaan kompensoimalla etuuksiin vuoden 2015 jälkeen tehdyt indeksileikkaukset ja -jäädytykset täysimääräisesti. Vähimmäismääräisten päivärahojen tasot yhtenäistetään. Tämän jälkeen perusturvaa korotetaan asteittain kohti kohtuullisen minimin viitebudjettien mukaista tasoa. Jotta etuudet eivät enää jäisi jälkeen yleisestä kustannuskehityksestä, kaikki etuudet sidotaan indeksiin. Etuuksien verotusta tarkastellaan rinnakkain etuusjärjestelmän kehittämisen kanssa.</a:t>
            </a:r>
          </a:p>
          <a:p>
            <a:r>
              <a:rPr lang="fi-FI" sz="1200" b="1" i="0" kern="1200" dirty="0">
                <a:solidFill>
                  <a:schemeClr val="tx1"/>
                </a:solidFill>
                <a:effectLst/>
                <a:latin typeface="+mn-lt"/>
                <a:ea typeface="+mn-ea"/>
                <a:cs typeface="+mn-cs"/>
              </a:rPr>
              <a:t>Tavoitteeksi ihmisten näkökulmasta selkeä järjestelmä</a:t>
            </a:r>
          </a:p>
          <a:p>
            <a:r>
              <a:rPr lang="fi-FI" sz="1200" b="0" i="0" kern="1200" dirty="0">
                <a:solidFill>
                  <a:schemeClr val="tx1"/>
                </a:solidFill>
                <a:effectLst/>
                <a:latin typeface="+mn-lt"/>
                <a:ea typeface="+mn-ea"/>
                <a:cs typeface="+mn-cs"/>
              </a:rPr>
              <a:t>Ymmärrettävyys ja selkeys ovat keskeisiä vaatimuksia etuusjärjestelmälle. Ihmisten näkökulmasta oleellista on, että etuuden hakeminen on helppoa, päätös on selkeä ja tulee nopeasti. Järjestelmää kehitetään siten, että jatkossa etuuksia haetaan yhdestä sovelluksesta, joka ohjaa ihmisiä niiden etuuksien ja palvelujen piiriin, joihin he ovat oikeutettuja sen hetkisessä elämäntilanteessaan. Kaikki ihmiset eivät kuitenkaan pysty asioimaan sähköisissä palveluissa tai tarvitsevat muuten ohjausta ja neuvontaa. Heillä tulee olla mahdollisuus saada henkilökohtaista tukea. Asiakas saa hakemukseensa yhden päätöksen, jossa nyt eri syistä maksettavat etuuslajit on sovitettu yhteen. Päätöksen on oltava selkeä, jotta ihminen ymmärtää perusteet päätökselle ja voi tarvittaessa valittaa siitä. Jokin etuus on koko ajan maksussa ja mahdolliset eri etuuslajien väliset tasauserät huomioidaan järjestelmän sisällä.</a:t>
            </a:r>
          </a:p>
          <a:p>
            <a:r>
              <a:rPr lang="fi-FI" sz="1200" b="1" i="0" kern="1200" dirty="0">
                <a:solidFill>
                  <a:schemeClr val="tx1"/>
                </a:solidFill>
                <a:effectLst/>
                <a:latin typeface="+mn-lt"/>
                <a:ea typeface="+mn-ea"/>
                <a:cs typeface="+mn-cs"/>
              </a:rPr>
              <a:t>Etuusjärjestelmän selkeyttäminen aloitetaan ikärajojen sekä perhe- ja tulokäsitteiden yhdenmukaistamisella</a:t>
            </a:r>
          </a:p>
          <a:p>
            <a:r>
              <a:rPr lang="fi-FI" sz="1200" b="0" i="0" kern="1200" dirty="0">
                <a:solidFill>
                  <a:schemeClr val="tx1"/>
                </a:solidFill>
                <a:effectLst/>
                <a:latin typeface="+mn-lt"/>
                <a:ea typeface="+mn-ea"/>
                <a:cs typeface="+mn-cs"/>
              </a:rPr>
              <a:t>Sen lisäksi, että etuusjärjestelmästä tehdään selkeämpi etuuksien saajille sujuvoittamalla etuuden hakemis- ja maksamisprosesseja, selvitetään etuuksien laskennassa käytettävien erilaisten käsitteiden yhdenmukaistamista. Eroja on muun muassa lasten ikärajoissa, perhe- ja ruokakuntakäsitteissä, tulokäsitteissä sekä tarveharkinnassa. Näitä käsitteitä yhtenäistämällä voidaan päästä selkeämpään järjestelmään, jossa eroja olisi enää lähinnä etuuksiin liittyvissä velvoitteissa ja palvelulupauksissa. Yksittäistenkin laskentaperusteiden muuttaminen voi kuitenkin osoittautua työlääksi, kun muutoksilla voi olla monenlaisia ristikkäisvaikutuksia. Tarvitaankin laajaa selvitystyötä, jossa määritellään, miltä osin etuuksien laskennassa käytettäviä käsitteitä voidaan yhtenäistää ja missä tilanteissa on tarkoituksenmukaista säilyttää erilaisia rajauksia.</a:t>
            </a:r>
          </a:p>
          <a:p>
            <a:r>
              <a:rPr lang="fi-FI" sz="1200" b="1" i="0" kern="1200" dirty="0">
                <a:solidFill>
                  <a:schemeClr val="tx1"/>
                </a:solidFill>
                <a:effectLst/>
                <a:latin typeface="+mn-lt"/>
                <a:ea typeface="+mn-ea"/>
                <a:cs typeface="+mn-cs"/>
              </a:rPr>
              <a:t>Tavoitteena joustava perusturva muuttuvissa elämäntilanteissa</a:t>
            </a:r>
          </a:p>
          <a:p>
            <a:r>
              <a:rPr lang="fi-FI" sz="1200" b="0" i="0" kern="1200" dirty="0" err="1">
                <a:solidFill>
                  <a:schemeClr val="tx1"/>
                </a:solidFill>
                <a:effectLst/>
                <a:latin typeface="+mn-lt"/>
                <a:ea typeface="+mn-ea"/>
                <a:cs typeface="+mn-cs"/>
              </a:rPr>
              <a:t>SOSTEn</a:t>
            </a:r>
            <a:r>
              <a:rPr lang="fi-FI" sz="1200" b="0" i="0" kern="1200" dirty="0">
                <a:solidFill>
                  <a:schemeClr val="tx1"/>
                </a:solidFill>
                <a:effectLst/>
                <a:latin typeface="+mn-lt"/>
                <a:ea typeface="+mn-ea"/>
                <a:cs typeface="+mn-cs"/>
              </a:rPr>
              <a:t> sekä sosiaali- ja terveysjärjestöjen pitkän aikavälin visiona on </a:t>
            </a:r>
            <a:r>
              <a:rPr lang="fi-FI" sz="1200" b="1" i="0" kern="1200" dirty="0">
                <a:solidFill>
                  <a:schemeClr val="tx1"/>
                </a:solidFill>
                <a:effectLst/>
                <a:latin typeface="+mn-lt"/>
                <a:ea typeface="+mn-ea"/>
                <a:cs typeface="+mn-cs"/>
              </a:rPr>
              <a:t>joustava perusturva, </a:t>
            </a:r>
            <a:r>
              <a:rPr lang="fi-FI" sz="1200" b="0" i="0" kern="1200" dirty="0">
                <a:solidFill>
                  <a:schemeClr val="tx1"/>
                </a:solidFill>
                <a:effectLst/>
                <a:latin typeface="+mn-lt"/>
                <a:ea typeface="+mn-ea"/>
                <a:cs typeface="+mn-cs"/>
              </a:rPr>
              <a:t>joka ottaa nykyjärjestelmää paremmin huomioon moninaiset tuen tarvitsemisen tilanteet. Joustava perusturva seuraa ihmisiä katkottomasti muun muassa opiskelun, työssäkäynnin ja sairaus-, työttömyys- ja vanhempainvapaakausien vaihdellessa. Järjestelmän tulee tukea myös pysyvästi vammaisia tai sairaita ihmisiä luomalla heille sujuvia siirtymiä tilanteiden muuttuessa esimerkiksi työ- ja toimintakyvyn muutosten mukaan.</a:t>
            </a:r>
          </a:p>
          <a:p>
            <a:r>
              <a:rPr lang="fi-FI" sz="1200" b="0" i="0" kern="1200" dirty="0">
                <a:solidFill>
                  <a:schemeClr val="tx1"/>
                </a:solidFill>
                <a:effectLst/>
                <a:latin typeface="+mn-lt"/>
                <a:ea typeface="+mn-ea"/>
                <a:cs typeface="+mn-cs"/>
              </a:rPr>
              <a:t>Etuudet ovat jatkossakin syyperusteisia, ihmisten erilaiset tarpeet huomioivia ja yksilökohtaisia, jos ei ole selkeää perustetta muulle. Syyperusteita kuitenkin tarkistetaan niin, että väliinputoamisia tapahtuu vähemmän ja järjestelmä huomioi joustavammin ihmisten elämäntilanteet ja niissä tapahtuvat muutokset. Samalla etuuksiin liittyvää oikeutta palveluihin vahvistetaan niin, että jatkossa ihmiset saavat nykyistä sujuvammin heidän elämäntilanteeseensa vastaavat palvelut. Järjestelmää muutetaan enemmän mahdollistavaksi ja vähemmän sanktioivaksi muun muassa työttömyysturvan karensseja leikkaamalla ja osallistumisesta palkitsemalla.</a:t>
            </a:r>
          </a:p>
          <a:p>
            <a:r>
              <a:rPr lang="fi-FI" sz="1200" b="0" i="0" kern="1200" dirty="0">
                <a:solidFill>
                  <a:schemeClr val="tx1"/>
                </a:solidFill>
                <a:effectLst/>
                <a:latin typeface="+mn-lt"/>
                <a:ea typeface="+mn-ea"/>
                <a:cs typeface="+mn-cs"/>
              </a:rPr>
              <a:t>Erilaisilla lisillä tulee turvata erityistä tukea tarvitsevien ryhmien, kuten vammaisten ihmisten ja pienituloisten lapsiperheiden riittävä toimeentulo. Erityisesti tulee huomioida niiden ihmisten tilanteet, joilla tuen tarve on jatkuvaa. Etuuksia ja ansiotuloja sovitetaan yhteen nykyistä joustavammin. Tavoiteltavaa on, että etuudet vähenevät asteittain työn teon lisääntyessä niin, että työn tekemisen lisääminen on mahdollisimman kannattavaa.</a:t>
            </a:r>
          </a:p>
          <a:p>
            <a:r>
              <a:rPr lang="fi-FI" sz="1200" b="1" i="0" kern="1200" dirty="0">
                <a:solidFill>
                  <a:schemeClr val="tx1"/>
                </a:solidFill>
                <a:effectLst/>
                <a:latin typeface="+mn-lt"/>
                <a:ea typeface="+mn-ea"/>
                <a:cs typeface="+mn-cs"/>
              </a:rPr>
              <a:t>Joustava perusturva on hyvinvointi-investointi</a:t>
            </a:r>
          </a:p>
          <a:p>
            <a:r>
              <a:rPr lang="fi-FI" sz="1200" b="0" i="0" kern="1200" dirty="0">
                <a:solidFill>
                  <a:schemeClr val="tx1"/>
                </a:solidFill>
                <a:effectLst/>
                <a:latin typeface="+mn-lt"/>
                <a:ea typeface="+mn-ea"/>
                <a:cs typeface="+mn-cs"/>
              </a:rPr>
              <a:t>Kun sosiaaliturvajärjestelmää ja perusturvaa uudistetaan esitettyjen tavoitteiden pohjalta, voivat järjestelmän kokonaiskustannukset nousta lyhyellä aikavälillä. Sosiaali- ja terveysjärjestöjen ajatuksena kuitenkin on, että pidemmällä aikavälillä paremmin toimiva etuusjärjestelmä ja vahvempi perusturva johtavat siihen, että yhä harvemmalla on tarvetta turvautua sosiaalietuuksiin toimentulon rakentamisessa.</a:t>
            </a:r>
          </a:p>
          <a:p>
            <a:r>
              <a:rPr lang="fi-FI" sz="1200" b="0" i="0" kern="1200" dirty="0">
                <a:solidFill>
                  <a:schemeClr val="tx1"/>
                </a:solidFill>
                <a:effectLst/>
                <a:latin typeface="+mn-lt"/>
                <a:ea typeface="+mn-ea"/>
                <a:cs typeface="+mn-cs"/>
              </a:rPr>
              <a:t>Myönteinen vaikutus toimintakykyyn, työmarkkinoille osallistumiseen ja siten kansantulon tuottamiseen sekä toisaalta vähentävä vaikutus kalliiden korjaavien sosiaali- ja terveyspalveluiden tarpeeseen, pitkittyneisiin toimeentulotukiasiakkuuksiin sekä muihin sosiaalisten ongelmien hoitoon käytettäviin menoihin tarkoittavat sitä, että sosiaali- ja terveysjärjestöjen esittämät muutokset perusturvaan voidaan nähdä julkisen sektorin näkökulmasta investointina. Kun investoinnin tuotot realisoituvat viime kädessä ihmisten lisääntyneen hyvinvoinnin kautta, voidaan joustava perusturva nähdä tuottavana hyvinvointi-investointina.</a:t>
            </a:r>
          </a:p>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E1FC88E-D5F0-47D2-AC8B-9AB0FF23BF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73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FEB0F7AF-F10A-4892-9550-7C85061D0C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922" r="28523"/>
          <a:stretch/>
        </p:blipFill>
        <p:spPr>
          <a:xfrm>
            <a:off x="0" y="0"/>
            <a:ext cx="3676068" cy="6865951"/>
          </a:xfrm>
          <a:prstGeom prst="rect">
            <a:avLst/>
          </a:prstGeom>
        </p:spPr>
      </p:pic>
      <p:sp>
        <p:nvSpPr>
          <p:cNvPr id="9" name="Kuvan paikkamerkki 8">
            <a:extLst>
              <a:ext uri="{FF2B5EF4-FFF2-40B4-BE49-F238E27FC236}">
                <a16:creationId xmlns:a16="http://schemas.microsoft.com/office/drawing/2014/main" id="{383FC0B3-536F-494C-A199-6A9EE444AFFC}"/>
              </a:ext>
            </a:extLst>
          </p:cNvPr>
          <p:cNvSpPr>
            <a:spLocks noGrp="1"/>
          </p:cNvSpPr>
          <p:nvPr>
            <p:ph type="pic" sz="quarter" idx="13"/>
          </p:nvPr>
        </p:nvSpPr>
        <p:spPr>
          <a:xfrm>
            <a:off x="0" y="-7938"/>
            <a:ext cx="3676650" cy="6865938"/>
          </a:xfrm>
        </p:spPr>
        <p:txBody>
          <a:bodyPr/>
          <a:lstStyle>
            <a:lvl1pPr>
              <a:defRPr>
                <a:solidFill>
                  <a:schemeClr val="bg1"/>
                </a:solidFill>
              </a:defRPr>
            </a:lvl1pPr>
          </a:lstStyle>
          <a:p>
            <a:endParaRPr lang="fi-FI" dirty="0"/>
          </a:p>
        </p:txBody>
      </p:sp>
      <p:sp>
        <p:nvSpPr>
          <p:cNvPr id="2" name="Otsikko 1">
            <a:extLst>
              <a:ext uri="{FF2B5EF4-FFF2-40B4-BE49-F238E27FC236}">
                <a16:creationId xmlns:a16="http://schemas.microsoft.com/office/drawing/2014/main" id="{2AE42586-4BC5-4E01-8FD3-B8F45B2F3673}"/>
              </a:ext>
            </a:extLst>
          </p:cNvPr>
          <p:cNvSpPr>
            <a:spLocks noGrp="1"/>
          </p:cNvSpPr>
          <p:nvPr>
            <p:ph type="ctrTitle" hasCustomPrompt="1"/>
          </p:nvPr>
        </p:nvSpPr>
        <p:spPr>
          <a:xfrm>
            <a:off x="3786900" y="1158081"/>
            <a:ext cx="7315200" cy="2387600"/>
          </a:xfrm>
        </p:spPr>
        <p:txBody>
          <a:bodyPr anchor="b"/>
          <a:lstStyle>
            <a:lvl1pPr algn="l">
              <a:defRPr sz="6000">
                <a:solidFill>
                  <a:schemeClr val="bg1"/>
                </a:solidFill>
                <a:latin typeface="Franklin Gothic Demi Cond" panose="020B0706030402020204" pitchFamily="34" charset="0"/>
              </a:defRPr>
            </a:lvl1pPr>
          </a:lstStyle>
          <a:p>
            <a:r>
              <a:rPr lang="fi-FI" dirty="0"/>
              <a:t>Powerpoint pohja Eläkkeensaajille</a:t>
            </a:r>
          </a:p>
        </p:txBody>
      </p:sp>
      <p:sp>
        <p:nvSpPr>
          <p:cNvPr id="3" name="Alaotsikko 2">
            <a:extLst>
              <a:ext uri="{FF2B5EF4-FFF2-40B4-BE49-F238E27FC236}">
                <a16:creationId xmlns:a16="http://schemas.microsoft.com/office/drawing/2014/main" id="{AD5AF44A-B2D9-470B-8BC0-AF7D74C97570}"/>
              </a:ext>
            </a:extLst>
          </p:cNvPr>
          <p:cNvSpPr>
            <a:spLocks noGrp="1"/>
          </p:cNvSpPr>
          <p:nvPr>
            <p:ph type="subTitle" idx="1"/>
          </p:nvPr>
        </p:nvSpPr>
        <p:spPr>
          <a:xfrm>
            <a:off x="3786900" y="3638983"/>
            <a:ext cx="7315201" cy="1655763"/>
          </a:xfrm>
        </p:spPr>
        <p:txBody>
          <a:bodyPr/>
          <a:lstStyle>
            <a:lvl1pPr marL="0" indent="0" algn="l">
              <a:buNone/>
              <a:defRPr sz="2400">
                <a:solidFill>
                  <a:schemeClr val="bg1"/>
                </a:solidFill>
                <a:latin typeface="Myriad Pro Cond" panose="020B05060304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C3145C4-1A9D-4FA2-AB95-9A3C785782C5}"/>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5" name="Alatunnisteen paikkamerkki 4">
            <a:extLst>
              <a:ext uri="{FF2B5EF4-FFF2-40B4-BE49-F238E27FC236}">
                <a16:creationId xmlns:a16="http://schemas.microsoft.com/office/drawing/2014/main" id="{5C2CC6BA-EF50-4CCF-A828-C29E13973D2C}"/>
              </a:ext>
            </a:extLst>
          </p:cNvPr>
          <p:cNvSpPr>
            <a:spLocks noGrp="1"/>
          </p:cNvSpPr>
          <p:nvPr>
            <p:ph type="ftr" sz="quarter" idx="11"/>
          </p:nvPr>
        </p:nvSpPr>
        <p:spPr>
          <a:noFill/>
        </p:spPr>
        <p:txBody>
          <a:bodyPr/>
          <a:lstStyle/>
          <a:p>
            <a:endParaRPr lang="fi-FI" dirty="0"/>
          </a:p>
        </p:txBody>
      </p:sp>
      <p:sp>
        <p:nvSpPr>
          <p:cNvPr id="6" name="Dian numeron paikkamerkki 5">
            <a:extLst>
              <a:ext uri="{FF2B5EF4-FFF2-40B4-BE49-F238E27FC236}">
                <a16:creationId xmlns:a16="http://schemas.microsoft.com/office/drawing/2014/main" id="{513A6DD6-8C67-4D3B-BCC6-FF28386D7796}"/>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Tree>
    <p:extLst>
      <p:ext uri="{BB962C8B-B14F-4D97-AF65-F5344CB8AC3E}">
        <p14:creationId xmlns:p14="http://schemas.microsoft.com/office/powerpoint/2010/main" val="231016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D665FE16-03D4-49EE-8386-4B1229986C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2" name="Otsikko 1">
            <a:extLst>
              <a:ext uri="{FF2B5EF4-FFF2-40B4-BE49-F238E27FC236}">
                <a16:creationId xmlns:a16="http://schemas.microsoft.com/office/drawing/2014/main" id="{5C6B49AA-9461-473A-8EA5-9537B0D6B13B}"/>
              </a:ext>
            </a:extLst>
          </p:cNvPr>
          <p:cNvSpPr>
            <a:spLocks noGrp="1"/>
          </p:cNvSpPr>
          <p:nvPr>
            <p:ph type="title"/>
          </p:nvPr>
        </p:nvSpPr>
        <p:spPr>
          <a:xfrm>
            <a:off x="839788" y="457200"/>
            <a:ext cx="3932237" cy="1600200"/>
          </a:xfrm>
        </p:spPr>
        <p:txBody>
          <a:bodyPr anchor="b"/>
          <a:lstStyle>
            <a:lvl1pPr>
              <a:defRPr sz="3200">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19912BB-13CE-4B19-B0BE-E7AF76BC23F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i-FI"/>
          </a:p>
        </p:txBody>
      </p:sp>
      <p:sp>
        <p:nvSpPr>
          <p:cNvPr id="4" name="Tekstin paikkamerkki 3">
            <a:extLst>
              <a:ext uri="{FF2B5EF4-FFF2-40B4-BE49-F238E27FC236}">
                <a16:creationId xmlns:a16="http://schemas.microsoft.com/office/drawing/2014/main" id="{DD826F81-B256-4E39-9848-99909F8772A6}"/>
              </a:ext>
            </a:extLst>
          </p:cNvPr>
          <p:cNvSpPr>
            <a:spLocks noGrp="1"/>
          </p:cNvSpPr>
          <p:nvPr>
            <p:ph type="body" sz="half" idx="2"/>
          </p:nvPr>
        </p:nvSpPr>
        <p:spPr>
          <a:xfrm>
            <a:off x="839788" y="2057401"/>
            <a:ext cx="3932237" cy="3811588"/>
          </a:xfrm>
        </p:spPr>
        <p:txBody>
          <a:bodyPr/>
          <a:lstStyle>
            <a:lvl1pPr marL="0" indent="0">
              <a:buNone/>
              <a:defRPr sz="1600">
                <a:latin typeface="Myriad Pro Cond" panose="020B0506030403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i-FI" dirty="0"/>
              <a:t>Muokkaa tekstin perustyylejä</a:t>
            </a:r>
          </a:p>
        </p:txBody>
      </p:sp>
      <p:sp>
        <p:nvSpPr>
          <p:cNvPr id="5" name="Päivämäärän paikkamerkki 4">
            <a:extLst>
              <a:ext uri="{FF2B5EF4-FFF2-40B4-BE49-F238E27FC236}">
                <a16:creationId xmlns:a16="http://schemas.microsoft.com/office/drawing/2014/main" id="{D0EC42BA-AEA6-4398-B417-D064A4139CA1}"/>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6" name="Alatunnisteen paikkamerkki 5">
            <a:extLst>
              <a:ext uri="{FF2B5EF4-FFF2-40B4-BE49-F238E27FC236}">
                <a16:creationId xmlns:a16="http://schemas.microsoft.com/office/drawing/2014/main" id="{6F9B7540-B8D6-48FD-922B-E7660564383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107C2B8-B3C1-4E8D-8C3C-C0D29F8FFB21}"/>
              </a:ext>
            </a:extLst>
          </p:cNvPr>
          <p:cNvSpPr>
            <a:spLocks noGrp="1"/>
          </p:cNvSpPr>
          <p:nvPr>
            <p:ph type="sldNum" sz="quarter" idx="12"/>
          </p:nvPr>
        </p:nvSpPr>
        <p:spPr/>
        <p:txBody>
          <a:bodyPr/>
          <a:lstStyle/>
          <a:p>
            <a:fld id="{5711B01C-1338-4BF3-B572-17E20A17F945}" type="slidenum">
              <a:rPr lang="fi-FI" smtClean="0"/>
              <a:t>‹#›</a:t>
            </a:fld>
            <a:endParaRPr lang="fi-FI"/>
          </a:p>
        </p:txBody>
      </p:sp>
      <p:pic>
        <p:nvPicPr>
          <p:cNvPr id="9" name="Kuva 8">
            <a:extLst>
              <a:ext uri="{FF2B5EF4-FFF2-40B4-BE49-F238E27FC236}">
                <a16:creationId xmlns:a16="http://schemas.microsoft.com/office/drawing/2014/main" id="{5610F638-9E98-481A-B5E9-858ECA586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626" t="29798" r="17160" b="44024"/>
          <a:stretch/>
        </p:blipFill>
        <p:spPr>
          <a:xfrm>
            <a:off x="10566400" y="-1"/>
            <a:ext cx="1625600" cy="1477819"/>
          </a:xfrm>
          <a:prstGeom prst="rect">
            <a:avLst/>
          </a:prstGeom>
        </p:spPr>
      </p:pic>
    </p:spTree>
    <p:extLst>
      <p:ext uri="{BB962C8B-B14F-4D97-AF65-F5344CB8AC3E}">
        <p14:creationId xmlns:p14="http://schemas.microsoft.com/office/powerpoint/2010/main" val="79050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23BD2C-54C6-42A7-9F6E-7A86ACE2D7A9}"/>
              </a:ext>
            </a:extLst>
          </p:cNvPr>
          <p:cNvSpPr>
            <a:spLocks noGrp="1"/>
          </p:cNvSpPr>
          <p:nvPr>
            <p:ph type="title"/>
          </p:nvPr>
        </p:nvSpPr>
        <p:spPr/>
        <p:txBody>
          <a:bodyPr/>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2710B2F9-6415-4037-94DF-952B5376D448}"/>
              </a:ext>
            </a:extLst>
          </p:cNvPr>
          <p:cNvSpPr>
            <a:spLocks noGrp="1"/>
          </p:cNvSpPr>
          <p:nvPr>
            <p:ph type="body" orient="vert" idx="1"/>
          </p:nvPr>
        </p:nvSpPr>
        <p:spPr/>
        <p:txBody>
          <a:bodyPr vert="eaVert"/>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FAFAB6C-91BB-4EBA-B993-7CFB6928C105}"/>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49E9D60C-47D3-4C93-B7EC-FD7C2F179CB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8E22E8-9936-48EC-8371-7AF66C4DBDFD}"/>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698179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50DA10C-429E-4089-892E-888BD9BF9DCC}"/>
              </a:ext>
            </a:extLst>
          </p:cNvPr>
          <p:cNvSpPr>
            <a:spLocks noGrp="1"/>
          </p:cNvSpPr>
          <p:nvPr>
            <p:ph type="title" orient="vert"/>
          </p:nvPr>
        </p:nvSpPr>
        <p:spPr>
          <a:xfrm>
            <a:off x="8724901" y="365126"/>
            <a:ext cx="2628900" cy="5811839"/>
          </a:xfrm>
        </p:spPr>
        <p:txBody>
          <a:bodyPr vert="eaVert"/>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5C13DFEE-B59C-4301-B11F-6683E40DBD3E}"/>
              </a:ext>
            </a:extLst>
          </p:cNvPr>
          <p:cNvSpPr>
            <a:spLocks noGrp="1"/>
          </p:cNvSpPr>
          <p:nvPr>
            <p:ph type="body" orient="vert" idx="1"/>
          </p:nvPr>
        </p:nvSpPr>
        <p:spPr>
          <a:xfrm>
            <a:off x="838201" y="365126"/>
            <a:ext cx="7734300" cy="5811839"/>
          </a:xfrm>
        </p:spPr>
        <p:txBody>
          <a:bodyPr vert="eaVert"/>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CAF5FDAC-C1DC-4B2F-9731-23915D68DF07}"/>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9C5D10EB-96C6-4D9D-B49D-A7FF4D6F40F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DF2B0BF-9676-4B9B-A55D-8A62E2A9FFF6}"/>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237255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59" y="346509"/>
            <a:ext cx="10669381" cy="5818489"/>
          </a:xfrm>
          <a:prstGeom prst="rect">
            <a:avLst/>
          </a:prstGeom>
        </p:spPr>
      </p:pic>
    </p:spTree>
    <p:extLst>
      <p:ext uri="{BB962C8B-B14F-4D97-AF65-F5344CB8AC3E}">
        <p14:creationId xmlns:p14="http://schemas.microsoft.com/office/powerpoint/2010/main" val="41061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2019</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dirty="0"/>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48325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r>
              <a:rPr lang="fi-FI" dirty="0"/>
              <a:t>Tarja Pajunen 2019</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92498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r>
              <a:rPr lang="fi-FI" dirty="0"/>
              <a:t>Tarja Pajunen 2019</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225256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r>
              <a:rPr lang="fi-FI" dirty="0"/>
              <a:t>Tarja Pajunen 2019</a:t>
            </a:r>
          </a:p>
        </p:txBody>
      </p:sp>
      <p:sp>
        <p:nvSpPr>
          <p:cNvPr id="8" name="Alatunnisteen paikkamerkki 7"/>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97101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r>
              <a:rPr lang="fi-FI" dirty="0"/>
              <a:t>Tarja Pajunen 2019</a:t>
            </a:r>
          </a:p>
        </p:txBody>
      </p:sp>
      <p:sp>
        <p:nvSpPr>
          <p:cNvPr id="4" name="Alatunnisteen paikkamerkki 3"/>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4097548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dirty="0"/>
              <a:t>Tarja Pajunen 2019</a:t>
            </a:r>
          </a:p>
        </p:txBody>
      </p:sp>
      <p:sp>
        <p:nvSpPr>
          <p:cNvPr id="3" name="Alatunnisteen paikkamerkki 2"/>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92651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ilman kuvaa">
    <p:bg>
      <p:bgPr>
        <a:solidFill>
          <a:srgbClr val="DA202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F1FAB4-241F-478B-A587-49F772F10C7A}"/>
              </a:ext>
            </a:extLst>
          </p:cNvPr>
          <p:cNvSpPr>
            <a:spLocks noGrp="1"/>
          </p:cNvSpPr>
          <p:nvPr>
            <p:ph type="title"/>
          </p:nvPr>
        </p:nvSpPr>
        <p:spPr/>
        <p:txBody>
          <a:bodyPr/>
          <a:lstStyle>
            <a:lvl1pPr algn="ct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D66014E0-96BC-441E-8997-F4BDE7C77DDA}"/>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4" name="Alatunnisteen paikkamerkki 3">
            <a:extLst>
              <a:ext uri="{FF2B5EF4-FFF2-40B4-BE49-F238E27FC236}">
                <a16:creationId xmlns:a16="http://schemas.microsoft.com/office/drawing/2014/main" id="{1C5A0EFA-0834-4621-A2C8-A52D6B12DB72}"/>
              </a:ext>
            </a:extLst>
          </p:cNvPr>
          <p:cNvSpPr>
            <a:spLocks noGrp="1"/>
          </p:cNvSpPr>
          <p:nvPr>
            <p:ph type="ftr" sz="quarter" idx="11"/>
          </p:nvPr>
        </p:nvSpPr>
        <p:spPr>
          <a:noFill/>
        </p:spPr>
        <p:txBody>
          <a:bodyPr/>
          <a:lstStyle/>
          <a:p>
            <a:endParaRPr lang="fi-FI" dirty="0"/>
          </a:p>
        </p:txBody>
      </p:sp>
      <p:sp>
        <p:nvSpPr>
          <p:cNvPr id="5" name="Dian numeron paikkamerkki 4">
            <a:extLst>
              <a:ext uri="{FF2B5EF4-FFF2-40B4-BE49-F238E27FC236}">
                <a16:creationId xmlns:a16="http://schemas.microsoft.com/office/drawing/2014/main" id="{997FF960-CF9D-4B8B-8931-DF66543DD019}"/>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
        <p:nvSpPr>
          <p:cNvPr id="6" name="Sisällön paikkamerkki 2">
            <a:extLst>
              <a:ext uri="{FF2B5EF4-FFF2-40B4-BE49-F238E27FC236}">
                <a16:creationId xmlns:a16="http://schemas.microsoft.com/office/drawing/2014/main" id="{C6342186-9855-4251-B9AE-F01250FAD1DB}"/>
              </a:ext>
            </a:extLst>
          </p:cNvPr>
          <p:cNvSpPr>
            <a:spLocks noGrp="1"/>
          </p:cNvSpPr>
          <p:nvPr>
            <p:ph idx="1"/>
          </p:nvPr>
        </p:nvSpPr>
        <p:spPr>
          <a:xfrm>
            <a:off x="838200" y="1825625"/>
            <a:ext cx="10515600" cy="4351339"/>
          </a:xfrm>
        </p:spPr>
        <p:txBody>
          <a:bodyPr/>
          <a:lstStyle>
            <a:lvl1pPr>
              <a:defRPr>
                <a:solidFill>
                  <a:schemeClr val="bg1"/>
                </a:solidFill>
                <a:latin typeface="Myriad Pro Cond" panose="020B0506030403020204" pitchFamily="34" charset="0"/>
              </a:defRPr>
            </a:lvl1pPr>
            <a:lvl2pPr>
              <a:defRPr>
                <a:solidFill>
                  <a:schemeClr val="bg1"/>
                </a:solidFill>
                <a:latin typeface="Myriad Pro Cond" panose="020B0506030403020204" pitchFamily="34" charset="0"/>
              </a:defRPr>
            </a:lvl2pPr>
            <a:lvl3pPr>
              <a:defRPr>
                <a:solidFill>
                  <a:schemeClr val="bg1"/>
                </a:solidFill>
                <a:latin typeface="Myriad Pro Cond" panose="020B0506030403020204" pitchFamily="34" charset="0"/>
              </a:defRPr>
            </a:lvl3pPr>
            <a:lvl4pPr>
              <a:defRPr>
                <a:solidFill>
                  <a:schemeClr val="bg1"/>
                </a:solidFill>
                <a:latin typeface="Myriad Pro Cond" panose="020B0506030403020204" pitchFamily="34" charset="0"/>
              </a:defRPr>
            </a:lvl4pPr>
            <a:lvl5pPr>
              <a:defRPr>
                <a:solidFill>
                  <a:schemeClr val="bg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66785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r>
              <a:rPr lang="fi-FI" dirty="0"/>
              <a:t>Tarja Pajunen 2019</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3019283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r>
              <a:rPr lang="fi-FI" dirty="0"/>
              <a:t>Tarja Pajunen 2019</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883443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2019</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3951439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2019</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836441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59" y="346509"/>
            <a:ext cx="10669381" cy="5818489"/>
          </a:xfrm>
          <a:prstGeom prst="rect">
            <a:avLst/>
          </a:prstGeom>
        </p:spPr>
      </p:pic>
    </p:spTree>
    <p:extLst>
      <p:ext uri="{BB962C8B-B14F-4D97-AF65-F5344CB8AC3E}">
        <p14:creationId xmlns:p14="http://schemas.microsoft.com/office/powerpoint/2010/main" val="1349948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2016</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dirty="0"/>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73783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r>
              <a:rPr lang="fi-FI" dirty="0"/>
              <a:t>Tarja Pajunen 2016</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020469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r>
              <a:rPr lang="fi-FI" dirty="0"/>
              <a:t>Tarja Pajunen 2016</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382640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r>
              <a:rPr lang="fi-FI" dirty="0"/>
              <a:t>Tarja Pajunen 2016</a:t>
            </a:r>
          </a:p>
        </p:txBody>
      </p:sp>
      <p:sp>
        <p:nvSpPr>
          <p:cNvPr id="8" name="Alatunnisteen paikkamerkki 7"/>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466610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r>
              <a:rPr lang="fi-FI" dirty="0"/>
              <a:t>Tarja Pajunen 2016</a:t>
            </a:r>
          </a:p>
        </p:txBody>
      </p:sp>
      <p:sp>
        <p:nvSpPr>
          <p:cNvPr id="4" name="Alatunnisteen paikkamerkki 3"/>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62711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bg>
      <p:bgPr>
        <a:solidFill>
          <a:srgbClr val="DA202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03A30-A7FE-40E5-9CB0-CCEB7517FF42}"/>
              </a:ext>
            </a:extLst>
          </p:cNvPr>
          <p:cNvSpPr>
            <a:spLocks noGrp="1"/>
          </p:cNvSpPr>
          <p:nvPr>
            <p:ph type="title"/>
          </p:nvPr>
        </p:nvSpPr>
        <p:spPr>
          <a:xfrm>
            <a:off x="838200" y="365125"/>
            <a:ext cx="7419109" cy="1325563"/>
          </a:xfrm>
        </p:spPr>
        <p:txBody>
          <a:bodyPr/>
          <a:lstStyle>
            <a:lvl1pPr>
              <a:defRPr>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33EF6814-8D93-49BE-9065-05F99D074363}"/>
              </a:ext>
            </a:extLst>
          </p:cNvPr>
          <p:cNvSpPr>
            <a:spLocks noGrp="1"/>
          </p:cNvSpPr>
          <p:nvPr>
            <p:ph idx="1"/>
          </p:nvPr>
        </p:nvSpPr>
        <p:spPr>
          <a:xfrm>
            <a:off x="838200" y="1825625"/>
            <a:ext cx="7419109" cy="4351339"/>
          </a:xfrm>
        </p:spPr>
        <p:txBody>
          <a:bodyPr/>
          <a:lstStyle>
            <a:lvl1pPr>
              <a:defRPr>
                <a:solidFill>
                  <a:schemeClr val="bg1"/>
                </a:solidFill>
                <a:latin typeface="Myriad Pro Cond" panose="020B0506030403020204" pitchFamily="34" charset="0"/>
              </a:defRPr>
            </a:lvl1pPr>
            <a:lvl2pPr>
              <a:defRPr>
                <a:solidFill>
                  <a:schemeClr val="bg1"/>
                </a:solidFill>
                <a:latin typeface="Myriad Pro Cond" panose="020B0506030403020204" pitchFamily="34" charset="0"/>
              </a:defRPr>
            </a:lvl2pPr>
            <a:lvl3pPr>
              <a:defRPr>
                <a:solidFill>
                  <a:schemeClr val="bg1"/>
                </a:solidFill>
                <a:latin typeface="Myriad Pro Cond" panose="020B0506030403020204" pitchFamily="34" charset="0"/>
              </a:defRPr>
            </a:lvl3pPr>
            <a:lvl4pPr>
              <a:defRPr>
                <a:solidFill>
                  <a:schemeClr val="bg1"/>
                </a:solidFill>
                <a:latin typeface="Myriad Pro Cond" panose="020B0506030403020204" pitchFamily="34" charset="0"/>
              </a:defRPr>
            </a:lvl4pPr>
            <a:lvl5pPr>
              <a:defRPr>
                <a:solidFill>
                  <a:schemeClr val="bg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3C7FBF9-2D79-45A1-B0E6-9A33ADD4D4C9}"/>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9D20A32E-7D61-4673-A232-8B918D40C1A3}"/>
              </a:ext>
            </a:extLst>
          </p:cNvPr>
          <p:cNvSpPr>
            <a:spLocks noGrp="1"/>
          </p:cNvSpPr>
          <p:nvPr>
            <p:ph type="ftr" sz="quarter" idx="11"/>
          </p:nvPr>
        </p:nvSpPr>
        <p:spPr>
          <a:noFill/>
        </p:spPr>
        <p:txBody>
          <a:bodyPr/>
          <a:lstStyle/>
          <a:p>
            <a:endParaRPr lang="fi-FI" dirty="0"/>
          </a:p>
        </p:txBody>
      </p:sp>
      <p:sp>
        <p:nvSpPr>
          <p:cNvPr id="6" name="Dian numeron paikkamerkki 5">
            <a:extLst>
              <a:ext uri="{FF2B5EF4-FFF2-40B4-BE49-F238E27FC236}">
                <a16:creationId xmlns:a16="http://schemas.microsoft.com/office/drawing/2014/main" id="{542045FC-1085-4B5A-9248-00BF1D6C7250}"/>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pic>
        <p:nvPicPr>
          <p:cNvPr id="8" name="Kuva 7">
            <a:extLst>
              <a:ext uri="{FF2B5EF4-FFF2-40B4-BE49-F238E27FC236}">
                <a16:creationId xmlns:a16="http://schemas.microsoft.com/office/drawing/2014/main" id="{1524CFD7-E085-4D64-B644-CD1D11C8EE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31" r="27117"/>
          <a:stretch/>
        </p:blipFill>
        <p:spPr>
          <a:xfrm>
            <a:off x="8257309" y="0"/>
            <a:ext cx="3934691" cy="6858000"/>
          </a:xfrm>
          <a:prstGeom prst="rect">
            <a:avLst/>
          </a:prstGeom>
        </p:spPr>
      </p:pic>
      <p:sp>
        <p:nvSpPr>
          <p:cNvPr id="11" name="Kuvan paikkamerkki 10">
            <a:extLst>
              <a:ext uri="{FF2B5EF4-FFF2-40B4-BE49-F238E27FC236}">
                <a16:creationId xmlns:a16="http://schemas.microsoft.com/office/drawing/2014/main" id="{84402CFD-815D-4FCA-8B4B-004889C25EBA}"/>
              </a:ext>
            </a:extLst>
          </p:cNvPr>
          <p:cNvSpPr>
            <a:spLocks noGrp="1"/>
          </p:cNvSpPr>
          <p:nvPr>
            <p:ph type="pic" sz="quarter" idx="13"/>
          </p:nvPr>
        </p:nvSpPr>
        <p:spPr>
          <a:xfrm>
            <a:off x="8256588" y="0"/>
            <a:ext cx="3935412" cy="6858000"/>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2859826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dirty="0"/>
              <a:t>Tarja Pajunen 2016</a:t>
            </a:r>
          </a:p>
        </p:txBody>
      </p:sp>
      <p:sp>
        <p:nvSpPr>
          <p:cNvPr id="3" name="Alatunnisteen paikkamerkki 2"/>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3177227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r>
              <a:rPr lang="fi-FI" dirty="0"/>
              <a:t>Tarja Pajunen 2016</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016101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r>
              <a:rPr lang="fi-FI" dirty="0"/>
              <a:t>Tarja Pajunen 2016</a:t>
            </a:r>
          </a:p>
        </p:txBody>
      </p:sp>
      <p:sp>
        <p:nvSpPr>
          <p:cNvPr id="6" name="Alatunnisteen paikkamerkki 5"/>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206235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2016</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503300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2016</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421674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28" y="1070490"/>
            <a:ext cx="10464800" cy="2443170"/>
          </a:xfrm>
        </p:spPr>
        <p:txBody>
          <a:bodyPr/>
          <a:lstStyle>
            <a:lvl1pPr>
              <a:buFont typeface="Arial"/>
              <a:buChar char="•"/>
              <a:defRPr b="0"/>
            </a:lvl1pPr>
            <a:lvl2pPr>
              <a:defRPr sz="1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Content Placeholder 2"/>
          <p:cNvSpPr>
            <a:spLocks noGrp="1"/>
          </p:cNvSpPr>
          <p:nvPr>
            <p:ph idx="11"/>
          </p:nvPr>
        </p:nvSpPr>
        <p:spPr>
          <a:xfrm>
            <a:off x="688617" y="406377"/>
            <a:ext cx="10464800" cy="609600"/>
          </a:xfrm>
        </p:spPr>
        <p:txBody>
          <a:bodyPr/>
          <a:lstStyle>
            <a:lvl1pPr marL="0" indent="0">
              <a:spcBef>
                <a:spcPts val="0"/>
              </a:spcBef>
              <a:buFont typeface="Arial"/>
              <a:buNone/>
              <a:defRPr sz="3200" b="0">
                <a:latin typeface="Palatino"/>
                <a:cs typeface="Palatino"/>
              </a:defRPr>
            </a:lvl1pPr>
          </a:lstStyle>
          <a:p>
            <a:pPr lvl="0"/>
            <a:r>
              <a:rPr lang="en-US" dirty="0"/>
              <a:t>Click to edit Master text styles</a:t>
            </a:r>
            <a:endParaRPr lang="fi-FI" dirty="0"/>
          </a:p>
        </p:txBody>
      </p:sp>
      <p:sp>
        <p:nvSpPr>
          <p:cNvPr id="7" name="Content Placeholder 2"/>
          <p:cNvSpPr>
            <a:spLocks noGrp="1"/>
          </p:cNvSpPr>
          <p:nvPr>
            <p:ph idx="12"/>
          </p:nvPr>
        </p:nvSpPr>
        <p:spPr>
          <a:xfrm>
            <a:off x="699907" y="6103416"/>
            <a:ext cx="10464800" cy="609600"/>
          </a:xfrm>
        </p:spPr>
        <p:txBody>
          <a:bodyPr/>
          <a:lstStyle>
            <a:lvl1pPr marL="0" indent="0">
              <a:spcBef>
                <a:spcPts val="0"/>
              </a:spcBef>
              <a:buFont typeface="Arial"/>
              <a:buNone/>
              <a:defRPr sz="1200" b="0">
                <a:solidFill>
                  <a:schemeClr val="bg1">
                    <a:lumMod val="65000"/>
                  </a:schemeClr>
                </a:solidFill>
                <a:latin typeface="Palatino"/>
                <a:cs typeface="Palatino"/>
              </a:defRPr>
            </a:lvl1pPr>
          </a:lstStyle>
          <a:p>
            <a:pPr lvl="0"/>
            <a:r>
              <a:rPr lang="en-US" dirty="0"/>
              <a:t>Click to edit Master text styles</a:t>
            </a:r>
            <a:endParaRPr lang="fi-FI" dirty="0"/>
          </a:p>
        </p:txBody>
      </p:sp>
    </p:spTree>
    <p:extLst>
      <p:ext uri="{BB962C8B-B14F-4D97-AF65-F5344CB8AC3E}">
        <p14:creationId xmlns:p14="http://schemas.microsoft.com/office/powerpoint/2010/main" val="2592462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FEB0F7AF-F10A-4892-9550-7C85061D0C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922" r="28523"/>
          <a:stretch/>
        </p:blipFill>
        <p:spPr>
          <a:xfrm>
            <a:off x="0" y="0"/>
            <a:ext cx="3676068" cy="6865951"/>
          </a:xfrm>
          <a:prstGeom prst="rect">
            <a:avLst/>
          </a:prstGeom>
        </p:spPr>
      </p:pic>
      <p:sp>
        <p:nvSpPr>
          <p:cNvPr id="9" name="Kuvan paikkamerkki 8">
            <a:extLst>
              <a:ext uri="{FF2B5EF4-FFF2-40B4-BE49-F238E27FC236}">
                <a16:creationId xmlns:a16="http://schemas.microsoft.com/office/drawing/2014/main" id="{383FC0B3-536F-494C-A199-6A9EE444AFFC}"/>
              </a:ext>
            </a:extLst>
          </p:cNvPr>
          <p:cNvSpPr>
            <a:spLocks noGrp="1"/>
          </p:cNvSpPr>
          <p:nvPr>
            <p:ph type="pic" sz="quarter" idx="13"/>
          </p:nvPr>
        </p:nvSpPr>
        <p:spPr>
          <a:xfrm>
            <a:off x="0" y="-7938"/>
            <a:ext cx="3676650" cy="6865938"/>
          </a:xfrm>
        </p:spPr>
        <p:txBody>
          <a:bodyPr/>
          <a:lstStyle>
            <a:lvl1pPr>
              <a:defRPr>
                <a:solidFill>
                  <a:schemeClr val="bg1"/>
                </a:solidFill>
              </a:defRPr>
            </a:lvl1pPr>
          </a:lstStyle>
          <a:p>
            <a:endParaRPr lang="fi-FI" dirty="0"/>
          </a:p>
        </p:txBody>
      </p:sp>
      <p:sp>
        <p:nvSpPr>
          <p:cNvPr id="2" name="Otsikko 1">
            <a:extLst>
              <a:ext uri="{FF2B5EF4-FFF2-40B4-BE49-F238E27FC236}">
                <a16:creationId xmlns:a16="http://schemas.microsoft.com/office/drawing/2014/main" id="{2AE42586-4BC5-4E01-8FD3-B8F45B2F3673}"/>
              </a:ext>
            </a:extLst>
          </p:cNvPr>
          <p:cNvSpPr>
            <a:spLocks noGrp="1"/>
          </p:cNvSpPr>
          <p:nvPr>
            <p:ph type="ctrTitle" hasCustomPrompt="1"/>
          </p:nvPr>
        </p:nvSpPr>
        <p:spPr>
          <a:xfrm>
            <a:off x="3786900" y="1158081"/>
            <a:ext cx="7315200" cy="2387600"/>
          </a:xfrm>
        </p:spPr>
        <p:txBody>
          <a:bodyPr anchor="b"/>
          <a:lstStyle>
            <a:lvl1pPr algn="l">
              <a:defRPr sz="6000">
                <a:solidFill>
                  <a:schemeClr val="bg1"/>
                </a:solidFill>
                <a:latin typeface="Franklin Gothic Demi Cond" panose="020B0706030402020204" pitchFamily="34" charset="0"/>
              </a:defRPr>
            </a:lvl1pPr>
          </a:lstStyle>
          <a:p>
            <a:r>
              <a:rPr lang="fi-FI" dirty="0"/>
              <a:t>Powerpoint pohja Eläkkeensaajille</a:t>
            </a:r>
          </a:p>
        </p:txBody>
      </p:sp>
      <p:sp>
        <p:nvSpPr>
          <p:cNvPr id="3" name="Alaotsikko 2">
            <a:extLst>
              <a:ext uri="{FF2B5EF4-FFF2-40B4-BE49-F238E27FC236}">
                <a16:creationId xmlns:a16="http://schemas.microsoft.com/office/drawing/2014/main" id="{AD5AF44A-B2D9-470B-8BC0-AF7D74C97570}"/>
              </a:ext>
            </a:extLst>
          </p:cNvPr>
          <p:cNvSpPr>
            <a:spLocks noGrp="1"/>
          </p:cNvSpPr>
          <p:nvPr>
            <p:ph type="subTitle" idx="1"/>
          </p:nvPr>
        </p:nvSpPr>
        <p:spPr>
          <a:xfrm>
            <a:off x="3786900" y="3638983"/>
            <a:ext cx="7315201" cy="1655763"/>
          </a:xfrm>
        </p:spPr>
        <p:txBody>
          <a:bodyPr/>
          <a:lstStyle>
            <a:lvl1pPr marL="0" indent="0" algn="l">
              <a:buNone/>
              <a:defRPr sz="2400">
                <a:solidFill>
                  <a:schemeClr val="bg1"/>
                </a:solidFill>
                <a:latin typeface="Myriad Pro Cond" panose="020B05060304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C3145C4-1A9D-4FA2-AB95-9A3C785782C5}"/>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5" name="Alatunnisteen paikkamerkki 4">
            <a:extLst>
              <a:ext uri="{FF2B5EF4-FFF2-40B4-BE49-F238E27FC236}">
                <a16:creationId xmlns:a16="http://schemas.microsoft.com/office/drawing/2014/main" id="{5C2CC6BA-EF50-4CCF-A828-C29E13973D2C}"/>
              </a:ext>
            </a:extLst>
          </p:cNvPr>
          <p:cNvSpPr>
            <a:spLocks noGrp="1"/>
          </p:cNvSpPr>
          <p:nvPr>
            <p:ph type="ftr" sz="quarter" idx="11"/>
          </p:nvPr>
        </p:nvSpPr>
        <p:spPr>
          <a:noFill/>
        </p:spPr>
        <p:txBody>
          <a:bodyPr/>
          <a:lstStyle/>
          <a:p>
            <a:endParaRPr lang="fi-FI" dirty="0"/>
          </a:p>
        </p:txBody>
      </p:sp>
      <p:sp>
        <p:nvSpPr>
          <p:cNvPr id="6" name="Dian numeron paikkamerkki 5">
            <a:extLst>
              <a:ext uri="{FF2B5EF4-FFF2-40B4-BE49-F238E27FC236}">
                <a16:creationId xmlns:a16="http://schemas.microsoft.com/office/drawing/2014/main" id="{513A6DD6-8C67-4D3B-BCC6-FF28386D7796}"/>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Tree>
    <p:extLst>
      <p:ext uri="{BB962C8B-B14F-4D97-AF65-F5344CB8AC3E}">
        <p14:creationId xmlns:p14="http://schemas.microsoft.com/office/powerpoint/2010/main" val="47280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tsikkodia ilman kuvaa">
    <p:bg>
      <p:bgPr>
        <a:solidFill>
          <a:srgbClr val="DA202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F1FAB4-241F-478B-A587-49F772F10C7A}"/>
              </a:ext>
            </a:extLst>
          </p:cNvPr>
          <p:cNvSpPr>
            <a:spLocks noGrp="1"/>
          </p:cNvSpPr>
          <p:nvPr>
            <p:ph type="title"/>
          </p:nvPr>
        </p:nvSpPr>
        <p:spPr/>
        <p:txBody>
          <a:bodyPr/>
          <a:lstStyle>
            <a:lvl1pPr algn="ct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D66014E0-96BC-441E-8997-F4BDE7C77DDA}"/>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4" name="Alatunnisteen paikkamerkki 3">
            <a:extLst>
              <a:ext uri="{FF2B5EF4-FFF2-40B4-BE49-F238E27FC236}">
                <a16:creationId xmlns:a16="http://schemas.microsoft.com/office/drawing/2014/main" id="{1C5A0EFA-0834-4621-A2C8-A52D6B12DB72}"/>
              </a:ext>
            </a:extLst>
          </p:cNvPr>
          <p:cNvSpPr>
            <a:spLocks noGrp="1"/>
          </p:cNvSpPr>
          <p:nvPr>
            <p:ph type="ftr" sz="quarter" idx="11"/>
          </p:nvPr>
        </p:nvSpPr>
        <p:spPr>
          <a:noFill/>
        </p:spPr>
        <p:txBody>
          <a:bodyPr/>
          <a:lstStyle/>
          <a:p>
            <a:endParaRPr lang="fi-FI" dirty="0"/>
          </a:p>
        </p:txBody>
      </p:sp>
      <p:sp>
        <p:nvSpPr>
          <p:cNvPr id="5" name="Dian numeron paikkamerkki 4">
            <a:extLst>
              <a:ext uri="{FF2B5EF4-FFF2-40B4-BE49-F238E27FC236}">
                <a16:creationId xmlns:a16="http://schemas.microsoft.com/office/drawing/2014/main" id="{997FF960-CF9D-4B8B-8931-DF66543DD019}"/>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
        <p:nvSpPr>
          <p:cNvPr id="6" name="Sisällön paikkamerkki 2">
            <a:extLst>
              <a:ext uri="{FF2B5EF4-FFF2-40B4-BE49-F238E27FC236}">
                <a16:creationId xmlns:a16="http://schemas.microsoft.com/office/drawing/2014/main" id="{C6342186-9855-4251-B9AE-F01250FAD1DB}"/>
              </a:ext>
            </a:extLst>
          </p:cNvPr>
          <p:cNvSpPr>
            <a:spLocks noGrp="1"/>
          </p:cNvSpPr>
          <p:nvPr>
            <p:ph idx="1"/>
          </p:nvPr>
        </p:nvSpPr>
        <p:spPr>
          <a:xfrm>
            <a:off x="838200" y="1825625"/>
            <a:ext cx="10515600" cy="4351339"/>
          </a:xfrm>
        </p:spPr>
        <p:txBody>
          <a:bodyPr/>
          <a:lstStyle>
            <a:lvl1pPr>
              <a:defRPr>
                <a:solidFill>
                  <a:schemeClr val="bg1"/>
                </a:solidFill>
                <a:latin typeface="Myriad Pro Cond" panose="020B0506030403020204" pitchFamily="34" charset="0"/>
              </a:defRPr>
            </a:lvl1pPr>
            <a:lvl2pPr>
              <a:defRPr>
                <a:solidFill>
                  <a:schemeClr val="bg1"/>
                </a:solidFill>
                <a:latin typeface="Myriad Pro Cond" panose="020B0506030403020204" pitchFamily="34" charset="0"/>
              </a:defRPr>
            </a:lvl2pPr>
            <a:lvl3pPr>
              <a:defRPr>
                <a:solidFill>
                  <a:schemeClr val="bg1"/>
                </a:solidFill>
                <a:latin typeface="Myriad Pro Cond" panose="020B0506030403020204" pitchFamily="34" charset="0"/>
              </a:defRPr>
            </a:lvl3pPr>
            <a:lvl4pPr>
              <a:defRPr>
                <a:solidFill>
                  <a:schemeClr val="bg1"/>
                </a:solidFill>
                <a:latin typeface="Myriad Pro Cond" panose="020B0506030403020204" pitchFamily="34" charset="0"/>
              </a:defRPr>
            </a:lvl4pPr>
            <a:lvl5pPr>
              <a:defRPr>
                <a:solidFill>
                  <a:schemeClr val="bg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84838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bg>
      <p:bgPr>
        <a:solidFill>
          <a:srgbClr val="DA202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03A30-A7FE-40E5-9CB0-CCEB7517FF42}"/>
              </a:ext>
            </a:extLst>
          </p:cNvPr>
          <p:cNvSpPr>
            <a:spLocks noGrp="1"/>
          </p:cNvSpPr>
          <p:nvPr>
            <p:ph type="title"/>
          </p:nvPr>
        </p:nvSpPr>
        <p:spPr>
          <a:xfrm>
            <a:off x="838200" y="365125"/>
            <a:ext cx="7419109" cy="1325563"/>
          </a:xfrm>
        </p:spPr>
        <p:txBody>
          <a:bodyPr/>
          <a:lstStyle>
            <a:lvl1pPr>
              <a:defRPr>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33EF6814-8D93-49BE-9065-05F99D074363}"/>
              </a:ext>
            </a:extLst>
          </p:cNvPr>
          <p:cNvSpPr>
            <a:spLocks noGrp="1"/>
          </p:cNvSpPr>
          <p:nvPr>
            <p:ph idx="1"/>
          </p:nvPr>
        </p:nvSpPr>
        <p:spPr>
          <a:xfrm>
            <a:off x="838200" y="1825625"/>
            <a:ext cx="7419109" cy="4351339"/>
          </a:xfrm>
        </p:spPr>
        <p:txBody>
          <a:bodyPr/>
          <a:lstStyle>
            <a:lvl1pPr>
              <a:defRPr>
                <a:solidFill>
                  <a:schemeClr val="bg1"/>
                </a:solidFill>
                <a:latin typeface="Myriad Pro Cond" panose="020B0506030403020204" pitchFamily="34" charset="0"/>
              </a:defRPr>
            </a:lvl1pPr>
            <a:lvl2pPr>
              <a:defRPr>
                <a:solidFill>
                  <a:schemeClr val="bg1"/>
                </a:solidFill>
                <a:latin typeface="Myriad Pro Cond" panose="020B0506030403020204" pitchFamily="34" charset="0"/>
              </a:defRPr>
            </a:lvl2pPr>
            <a:lvl3pPr>
              <a:defRPr>
                <a:solidFill>
                  <a:schemeClr val="bg1"/>
                </a:solidFill>
                <a:latin typeface="Myriad Pro Cond" panose="020B0506030403020204" pitchFamily="34" charset="0"/>
              </a:defRPr>
            </a:lvl3pPr>
            <a:lvl4pPr>
              <a:defRPr>
                <a:solidFill>
                  <a:schemeClr val="bg1"/>
                </a:solidFill>
                <a:latin typeface="Myriad Pro Cond" panose="020B0506030403020204" pitchFamily="34" charset="0"/>
              </a:defRPr>
            </a:lvl4pPr>
            <a:lvl5pPr>
              <a:defRPr>
                <a:solidFill>
                  <a:schemeClr val="bg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3C7FBF9-2D79-45A1-B0E6-9A33ADD4D4C9}"/>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9D20A32E-7D61-4673-A232-8B918D40C1A3}"/>
              </a:ext>
            </a:extLst>
          </p:cNvPr>
          <p:cNvSpPr>
            <a:spLocks noGrp="1"/>
          </p:cNvSpPr>
          <p:nvPr>
            <p:ph type="ftr" sz="quarter" idx="11"/>
          </p:nvPr>
        </p:nvSpPr>
        <p:spPr>
          <a:noFill/>
        </p:spPr>
        <p:txBody>
          <a:bodyPr/>
          <a:lstStyle/>
          <a:p>
            <a:endParaRPr lang="fi-FI" dirty="0"/>
          </a:p>
        </p:txBody>
      </p:sp>
      <p:sp>
        <p:nvSpPr>
          <p:cNvPr id="6" name="Dian numeron paikkamerkki 5">
            <a:extLst>
              <a:ext uri="{FF2B5EF4-FFF2-40B4-BE49-F238E27FC236}">
                <a16:creationId xmlns:a16="http://schemas.microsoft.com/office/drawing/2014/main" id="{542045FC-1085-4B5A-9248-00BF1D6C7250}"/>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pic>
        <p:nvPicPr>
          <p:cNvPr id="8" name="Kuva 7">
            <a:extLst>
              <a:ext uri="{FF2B5EF4-FFF2-40B4-BE49-F238E27FC236}">
                <a16:creationId xmlns:a16="http://schemas.microsoft.com/office/drawing/2014/main" id="{1524CFD7-E085-4D64-B644-CD1D11C8EE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31" r="27117"/>
          <a:stretch/>
        </p:blipFill>
        <p:spPr>
          <a:xfrm>
            <a:off x="8257309" y="0"/>
            <a:ext cx="3934691" cy="6858000"/>
          </a:xfrm>
          <a:prstGeom prst="rect">
            <a:avLst/>
          </a:prstGeom>
        </p:spPr>
      </p:pic>
      <p:sp>
        <p:nvSpPr>
          <p:cNvPr id="11" name="Kuvan paikkamerkki 10">
            <a:extLst>
              <a:ext uri="{FF2B5EF4-FFF2-40B4-BE49-F238E27FC236}">
                <a16:creationId xmlns:a16="http://schemas.microsoft.com/office/drawing/2014/main" id="{84402CFD-815D-4FCA-8B4B-004889C25EBA}"/>
              </a:ext>
            </a:extLst>
          </p:cNvPr>
          <p:cNvSpPr>
            <a:spLocks noGrp="1"/>
          </p:cNvSpPr>
          <p:nvPr>
            <p:ph type="pic" sz="quarter" idx="13"/>
          </p:nvPr>
        </p:nvSpPr>
        <p:spPr>
          <a:xfrm>
            <a:off x="8256588" y="0"/>
            <a:ext cx="3935412" cy="6858000"/>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3873021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22913504-465F-4D39-B27D-0CDEDB3A72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412" b="18346"/>
          <a:stretch/>
        </p:blipFill>
        <p:spPr>
          <a:xfrm>
            <a:off x="1" y="-27709"/>
            <a:ext cx="12192000" cy="3925456"/>
          </a:xfrm>
          <a:prstGeom prst="rect">
            <a:avLst/>
          </a:prstGeom>
        </p:spPr>
      </p:pic>
      <p:sp>
        <p:nvSpPr>
          <p:cNvPr id="2" name="Otsikko 1">
            <a:extLst>
              <a:ext uri="{FF2B5EF4-FFF2-40B4-BE49-F238E27FC236}">
                <a16:creationId xmlns:a16="http://schemas.microsoft.com/office/drawing/2014/main" id="{017DBFFE-366A-4EAD-B9C2-96A2E079FE66}"/>
              </a:ext>
            </a:extLst>
          </p:cNvPr>
          <p:cNvSpPr>
            <a:spLocks noGrp="1"/>
          </p:cNvSpPr>
          <p:nvPr>
            <p:ph type="title"/>
          </p:nvPr>
        </p:nvSpPr>
        <p:spPr>
          <a:xfrm>
            <a:off x="831851" y="2879689"/>
            <a:ext cx="10515600" cy="1990387"/>
          </a:xfrm>
        </p:spPr>
        <p:txBody>
          <a:bodyPr anchor="b"/>
          <a:lstStyle>
            <a:lvl1pPr>
              <a:defRPr sz="6000">
                <a:solidFill>
                  <a:srgbClr val="DA2027"/>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1BED84D5-F286-4227-BE01-791330EA63CA}"/>
              </a:ext>
            </a:extLst>
          </p:cNvPr>
          <p:cNvSpPr>
            <a:spLocks noGrp="1"/>
          </p:cNvSpPr>
          <p:nvPr>
            <p:ph type="body" idx="1"/>
          </p:nvPr>
        </p:nvSpPr>
        <p:spPr>
          <a:xfrm>
            <a:off x="831851" y="4878593"/>
            <a:ext cx="10515600" cy="1063191"/>
          </a:xfrm>
        </p:spPr>
        <p:txBody>
          <a:bodyPr/>
          <a:lstStyle>
            <a:lvl1pPr marL="0" indent="0">
              <a:buNone/>
              <a:defRPr sz="2400">
                <a:solidFill>
                  <a:schemeClr val="tx1"/>
                </a:solidFill>
                <a:latin typeface="Myriad Pro Cond" panose="020B0506030403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i-FI" dirty="0"/>
              <a:t>Muokkaa tekstin perustyylejä</a:t>
            </a:r>
          </a:p>
        </p:txBody>
      </p:sp>
      <p:sp>
        <p:nvSpPr>
          <p:cNvPr id="4" name="Päivämäärän paikkamerkki 3">
            <a:extLst>
              <a:ext uri="{FF2B5EF4-FFF2-40B4-BE49-F238E27FC236}">
                <a16:creationId xmlns:a16="http://schemas.microsoft.com/office/drawing/2014/main" id="{6C0CF76E-F894-4897-95A5-E06C30D9257F}"/>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0FB28BD3-5C34-4ABC-B533-0078675FDCB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B5F8DD-8CAA-4AB8-A15F-D4931F11C1DC}"/>
              </a:ext>
            </a:extLst>
          </p:cNvPr>
          <p:cNvSpPr>
            <a:spLocks noGrp="1"/>
          </p:cNvSpPr>
          <p:nvPr>
            <p:ph type="sldNum" sz="quarter" idx="12"/>
          </p:nvPr>
        </p:nvSpPr>
        <p:spPr/>
        <p:txBody>
          <a:bodyPr/>
          <a:lstStyle/>
          <a:p>
            <a:fld id="{5711B01C-1338-4BF3-B572-17E20A17F945}" type="slidenum">
              <a:rPr lang="fi-FI" smtClean="0"/>
              <a:t>‹#›</a:t>
            </a:fld>
            <a:endParaRPr lang="fi-FI"/>
          </a:p>
        </p:txBody>
      </p:sp>
      <p:sp>
        <p:nvSpPr>
          <p:cNvPr id="9" name="Kuvan paikkamerkki 8">
            <a:extLst>
              <a:ext uri="{FF2B5EF4-FFF2-40B4-BE49-F238E27FC236}">
                <a16:creationId xmlns:a16="http://schemas.microsoft.com/office/drawing/2014/main" id="{BEB6A494-809D-4423-9E0B-292E72DCA878}"/>
              </a:ext>
            </a:extLst>
          </p:cNvPr>
          <p:cNvSpPr>
            <a:spLocks noGrp="1"/>
          </p:cNvSpPr>
          <p:nvPr>
            <p:ph type="pic" sz="quarter" idx="13"/>
          </p:nvPr>
        </p:nvSpPr>
        <p:spPr>
          <a:xfrm>
            <a:off x="0" y="-26988"/>
            <a:ext cx="12192000" cy="3924301"/>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44668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22913504-465F-4D39-B27D-0CDEDB3A72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412" b="18346"/>
          <a:stretch/>
        </p:blipFill>
        <p:spPr>
          <a:xfrm>
            <a:off x="1" y="-27709"/>
            <a:ext cx="12192000" cy="3925456"/>
          </a:xfrm>
          <a:prstGeom prst="rect">
            <a:avLst/>
          </a:prstGeom>
        </p:spPr>
      </p:pic>
      <p:sp>
        <p:nvSpPr>
          <p:cNvPr id="2" name="Otsikko 1">
            <a:extLst>
              <a:ext uri="{FF2B5EF4-FFF2-40B4-BE49-F238E27FC236}">
                <a16:creationId xmlns:a16="http://schemas.microsoft.com/office/drawing/2014/main" id="{017DBFFE-366A-4EAD-B9C2-96A2E079FE66}"/>
              </a:ext>
            </a:extLst>
          </p:cNvPr>
          <p:cNvSpPr>
            <a:spLocks noGrp="1"/>
          </p:cNvSpPr>
          <p:nvPr>
            <p:ph type="title"/>
          </p:nvPr>
        </p:nvSpPr>
        <p:spPr>
          <a:xfrm>
            <a:off x="831851" y="2879689"/>
            <a:ext cx="10515600" cy="1990387"/>
          </a:xfrm>
        </p:spPr>
        <p:txBody>
          <a:bodyPr anchor="b"/>
          <a:lstStyle>
            <a:lvl1pPr>
              <a:defRPr sz="6000">
                <a:solidFill>
                  <a:srgbClr val="DA2027"/>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1BED84D5-F286-4227-BE01-791330EA63CA}"/>
              </a:ext>
            </a:extLst>
          </p:cNvPr>
          <p:cNvSpPr>
            <a:spLocks noGrp="1"/>
          </p:cNvSpPr>
          <p:nvPr>
            <p:ph type="body" idx="1"/>
          </p:nvPr>
        </p:nvSpPr>
        <p:spPr>
          <a:xfrm>
            <a:off x="831851" y="4878593"/>
            <a:ext cx="10515600" cy="1063191"/>
          </a:xfrm>
        </p:spPr>
        <p:txBody>
          <a:bodyPr/>
          <a:lstStyle>
            <a:lvl1pPr marL="0" indent="0">
              <a:buNone/>
              <a:defRPr sz="2400">
                <a:solidFill>
                  <a:schemeClr val="tx1"/>
                </a:solidFill>
                <a:latin typeface="Myriad Pro Cond" panose="020B0506030403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i-FI" dirty="0"/>
              <a:t>Muokkaa tekstin perustyylejä</a:t>
            </a:r>
          </a:p>
        </p:txBody>
      </p:sp>
      <p:sp>
        <p:nvSpPr>
          <p:cNvPr id="4" name="Päivämäärän paikkamerkki 3">
            <a:extLst>
              <a:ext uri="{FF2B5EF4-FFF2-40B4-BE49-F238E27FC236}">
                <a16:creationId xmlns:a16="http://schemas.microsoft.com/office/drawing/2014/main" id="{6C0CF76E-F894-4897-95A5-E06C30D9257F}"/>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0FB28BD3-5C34-4ABC-B533-0078675FDCB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B5F8DD-8CAA-4AB8-A15F-D4931F11C1DC}"/>
              </a:ext>
            </a:extLst>
          </p:cNvPr>
          <p:cNvSpPr>
            <a:spLocks noGrp="1"/>
          </p:cNvSpPr>
          <p:nvPr>
            <p:ph type="sldNum" sz="quarter" idx="12"/>
          </p:nvPr>
        </p:nvSpPr>
        <p:spPr/>
        <p:txBody>
          <a:bodyPr/>
          <a:lstStyle/>
          <a:p>
            <a:fld id="{5711B01C-1338-4BF3-B572-17E20A17F945}" type="slidenum">
              <a:rPr lang="fi-FI" smtClean="0"/>
              <a:t>‹#›</a:t>
            </a:fld>
            <a:endParaRPr lang="fi-FI"/>
          </a:p>
        </p:txBody>
      </p:sp>
      <p:sp>
        <p:nvSpPr>
          <p:cNvPr id="9" name="Kuvan paikkamerkki 8">
            <a:extLst>
              <a:ext uri="{FF2B5EF4-FFF2-40B4-BE49-F238E27FC236}">
                <a16:creationId xmlns:a16="http://schemas.microsoft.com/office/drawing/2014/main" id="{BEB6A494-809D-4423-9E0B-292E72DCA878}"/>
              </a:ext>
            </a:extLst>
          </p:cNvPr>
          <p:cNvSpPr>
            <a:spLocks noGrp="1"/>
          </p:cNvSpPr>
          <p:nvPr>
            <p:ph type="pic" sz="quarter" idx="13"/>
          </p:nvPr>
        </p:nvSpPr>
        <p:spPr>
          <a:xfrm>
            <a:off x="0" y="-26988"/>
            <a:ext cx="12192000" cy="3924301"/>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353048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891649E6-DA25-4679-847F-10B417280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8" name="Suorakulmio 7">
            <a:extLst>
              <a:ext uri="{FF2B5EF4-FFF2-40B4-BE49-F238E27FC236}">
                <a16:creationId xmlns:a16="http://schemas.microsoft.com/office/drawing/2014/main" id="{D503B371-3E52-48EF-AA1F-2008342FBE68}"/>
              </a:ext>
            </a:extLst>
          </p:cNvPr>
          <p:cNvSpPr/>
          <p:nvPr userDrawn="1"/>
        </p:nvSpPr>
        <p:spPr>
          <a:xfrm>
            <a:off x="0" y="0"/>
            <a:ext cx="12192000" cy="1874854"/>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75841052-4CDA-47FD-9762-A2AE4978B852}"/>
              </a:ext>
            </a:extLst>
          </p:cNvPr>
          <p:cNvSpPr>
            <a:spLocks noGrp="1"/>
          </p:cNvSpPr>
          <p:nvPr>
            <p:ph type="title"/>
          </p:nvPr>
        </p:nvSpPr>
        <p:spPr>
          <a:xfrm>
            <a:off x="838200" y="516202"/>
            <a:ext cx="10515600" cy="1325563"/>
          </a:xfrm>
        </p:spPr>
        <p:txBody>
          <a:bodyPr/>
          <a:lstStyle>
            <a:lvl1pPr>
              <a:defRPr>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5A1763D6-8DFB-443A-BC02-ECD6948BF9FC}"/>
              </a:ext>
            </a:extLst>
          </p:cNvPr>
          <p:cNvSpPr>
            <a:spLocks noGrp="1"/>
          </p:cNvSpPr>
          <p:nvPr>
            <p:ph sz="half" idx="1"/>
          </p:nvPr>
        </p:nvSpPr>
        <p:spPr>
          <a:xfrm>
            <a:off x="838200" y="2000555"/>
            <a:ext cx="5181600" cy="4351339"/>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86C4114E-EC42-40AB-864A-2E87FB9E867D}"/>
              </a:ext>
            </a:extLst>
          </p:cNvPr>
          <p:cNvSpPr>
            <a:spLocks noGrp="1"/>
          </p:cNvSpPr>
          <p:nvPr>
            <p:ph sz="half" idx="2"/>
          </p:nvPr>
        </p:nvSpPr>
        <p:spPr>
          <a:xfrm>
            <a:off x="6172200" y="2000555"/>
            <a:ext cx="5181600" cy="4351339"/>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94D0799F-2991-4F8C-9EC5-0097DB272550}"/>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6" name="Alatunnisteen paikkamerkki 5">
            <a:extLst>
              <a:ext uri="{FF2B5EF4-FFF2-40B4-BE49-F238E27FC236}">
                <a16:creationId xmlns:a16="http://schemas.microsoft.com/office/drawing/2014/main" id="{B6DF9B69-81E5-4F41-B098-7AF9676A4EE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48CB15B-D75F-4303-A249-73A3DAC65F1F}"/>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1303248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tailu">
    <p:bg>
      <p:bgPr>
        <a:solidFill>
          <a:schemeClr val="bg1"/>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FDA6CACC-EE68-4D94-A4E7-EEA86FB24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10" name="Suorakulmio 9">
            <a:extLst>
              <a:ext uri="{FF2B5EF4-FFF2-40B4-BE49-F238E27FC236}">
                <a16:creationId xmlns:a16="http://schemas.microsoft.com/office/drawing/2014/main" id="{1F5A7291-37DF-4045-855D-A77B22D7C470}"/>
              </a:ext>
            </a:extLst>
          </p:cNvPr>
          <p:cNvSpPr/>
          <p:nvPr userDrawn="1"/>
        </p:nvSpPr>
        <p:spPr>
          <a:xfrm>
            <a:off x="11009745" y="0"/>
            <a:ext cx="1182255" cy="6858000"/>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3454451D-FE0F-4B5E-9BD4-B522F736857A}"/>
              </a:ext>
            </a:extLst>
          </p:cNvPr>
          <p:cNvSpPr>
            <a:spLocks noGrp="1"/>
          </p:cNvSpPr>
          <p:nvPr>
            <p:ph type="title"/>
          </p:nvPr>
        </p:nvSpPr>
        <p:spPr>
          <a:xfrm>
            <a:off x="839788" y="365125"/>
            <a:ext cx="10515600" cy="1325563"/>
          </a:xfrm>
        </p:spPr>
        <p:txBody>
          <a:bodyPr/>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2570DFC4-E3C2-4411-A393-79581A637931}"/>
              </a:ext>
            </a:extLst>
          </p:cNvPr>
          <p:cNvSpPr>
            <a:spLocks noGrp="1"/>
          </p:cNvSpPr>
          <p:nvPr>
            <p:ph type="body" idx="1"/>
          </p:nvPr>
        </p:nvSpPr>
        <p:spPr>
          <a:xfrm>
            <a:off x="839789" y="1662691"/>
            <a:ext cx="5157787" cy="823912"/>
          </a:xfrm>
          <a:noFill/>
        </p:spPr>
        <p:txBody>
          <a:bodyPr anchor="b"/>
          <a:lstStyle>
            <a:lvl1pPr marL="0" indent="0">
              <a:buNone/>
              <a:defRPr sz="2400" b="1">
                <a:solidFill>
                  <a:schemeClr val="tx1"/>
                </a:solidFill>
                <a:latin typeface="Franklin Gothic Demi Cond" panose="020B07060304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4" name="Sisällön paikkamerkki 3">
            <a:extLst>
              <a:ext uri="{FF2B5EF4-FFF2-40B4-BE49-F238E27FC236}">
                <a16:creationId xmlns:a16="http://schemas.microsoft.com/office/drawing/2014/main" id="{7EB29B93-AE9A-41C9-A809-26A1BB152382}"/>
              </a:ext>
            </a:extLst>
          </p:cNvPr>
          <p:cNvSpPr>
            <a:spLocks noGrp="1"/>
          </p:cNvSpPr>
          <p:nvPr>
            <p:ph sz="half" idx="2"/>
          </p:nvPr>
        </p:nvSpPr>
        <p:spPr>
          <a:xfrm>
            <a:off x="839789" y="2523547"/>
            <a:ext cx="5157787" cy="3684588"/>
          </a:xfrm>
          <a:noFill/>
        </p:spPr>
        <p:txBody>
          <a:bodyPr/>
          <a:lstStyle>
            <a:lvl1pPr>
              <a:defRPr>
                <a:solidFill>
                  <a:schemeClr val="tx1"/>
                </a:solidFill>
                <a:latin typeface="Myriad Pro Cond" panose="020B0506030403020204" pitchFamily="34" charset="0"/>
              </a:defRPr>
            </a:lvl1pPr>
            <a:lvl2pPr>
              <a:defRPr>
                <a:solidFill>
                  <a:schemeClr val="tx1"/>
                </a:solidFill>
                <a:latin typeface="Myriad Pro Cond" panose="020B0506030403020204" pitchFamily="34" charset="0"/>
              </a:defRPr>
            </a:lvl2pPr>
            <a:lvl3pPr>
              <a:defRPr>
                <a:solidFill>
                  <a:schemeClr val="tx1"/>
                </a:solidFill>
                <a:latin typeface="Myriad Pro Cond" panose="020B0506030403020204" pitchFamily="34" charset="0"/>
              </a:defRPr>
            </a:lvl3pPr>
            <a:lvl4pPr>
              <a:defRPr>
                <a:solidFill>
                  <a:schemeClr val="tx1"/>
                </a:solidFill>
                <a:latin typeface="Myriad Pro Cond" panose="020B0506030403020204" pitchFamily="34" charset="0"/>
              </a:defRPr>
            </a:lvl4pPr>
            <a:lvl5pPr>
              <a:defRPr>
                <a:solidFill>
                  <a:schemeClr val="tx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3076B162-0FC1-49CA-B637-25AA7E0D80B2}"/>
              </a:ext>
            </a:extLst>
          </p:cNvPr>
          <p:cNvSpPr>
            <a:spLocks noGrp="1"/>
          </p:cNvSpPr>
          <p:nvPr>
            <p:ph type="body" sz="quarter" idx="3"/>
          </p:nvPr>
        </p:nvSpPr>
        <p:spPr>
          <a:xfrm>
            <a:off x="6172201" y="1662691"/>
            <a:ext cx="5183188" cy="823912"/>
          </a:xfrm>
          <a:noFill/>
        </p:spPr>
        <p:txBody>
          <a:bodyPr anchor="b"/>
          <a:lstStyle>
            <a:lvl1pPr marL="0" indent="0">
              <a:buNone/>
              <a:defRPr sz="2400" b="1">
                <a:solidFill>
                  <a:schemeClr val="tx1"/>
                </a:solidFill>
                <a:latin typeface="Franklin Gothic Demi Cond" panose="020B07060304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6" name="Sisällön paikkamerkki 5">
            <a:extLst>
              <a:ext uri="{FF2B5EF4-FFF2-40B4-BE49-F238E27FC236}">
                <a16:creationId xmlns:a16="http://schemas.microsoft.com/office/drawing/2014/main" id="{50857177-36FF-47AA-9655-1FD7A98B4684}"/>
              </a:ext>
            </a:extLst>
          </p:cNvPr>
          <p:cNvSpPr>
            <a:spLocks noGrp="1"/>
          </p:cNvSpPr>
          <p:nvPr>
            <p:ph sz="quarter" idx="4"/>
          </p:nvPr>
        </p:nvSpPr>
        <p:spPr>
          <a:xfrm>
            <a:off x="6172201" y="2523547"/>
            <a:ext cx="5183188" cy="3684588"/>
          </a:xfrm>
          <a:noFill/>
        </p:spPr>
        <p:txBody>
          <a:bodyPr/>
          <a:lstStyle>
            <a:lvl1pPr>
              <a:defRPr>
                <a:solidFill>
                  <a:schemeClr val="tx1"/>
                </a:solidFill>
                <a:latin typeface="Myriad Pro Cond" panose="020B0506030403020204" pitchFamily="34" charset="0"/>
              </a:defRPr>
            </a:lvl1pPr>
            <a:lvl2pPr>
              <a:defRPr>
                <a:solidFill>
                  <a:schemeClr val="tx1"/>
                </a:solidFill>
                <a:latin typeface="Myriad Pro Cond" panose="020B0506030403020204" pitchFamily="34" charset="0"/>
              </a:defRPr>
            </a:lvl2pPr>
            <a:lvl3pPr>
              <a:defRPr>
                <a:solidFill>
                  <a:schemeClr val="tx1"/>
                </a:solidFill>
                <a:latin typeface="Myriad Pro Cond" panose="020B0506030403020204" pitchFamily="34" charset="0"/>
              </a:defRPr>
            </a:lvl3pPr>
            <a:lvl4pPr>
              <a:defRPr>
                <a:solidFill>
                  <a:schemeClr val="tx1"/>
                </a:solidFill>
                <a:latin typeface="Myriad Pro Cond" panose="020B0506030403020204" pitchFamily="34" charset="0"/>
              </a:defRPr>
            </a:lvl4pPr>
            <a:lvl5pPr>
              <a:defRPr>
                <a:solidFill>
                  <a:schemeClr val="tx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29BDCF0-45DA-4E7A-B0DB-4ED8401CAF92}"/>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8" name="Alatunnisteen paikkamerkki 7">
            <a:extLst>
              <a:ext uri="{FF2B5EF4-FFF2-40B4-BE49-F238E27FC236}">
                <a16:creationId xmlns:a16="http://schemas.microsoft.com/office/drawing/2014/main" id="{184E550E-22D8-469D-AD35-1FA16337C513}"/>
              </a:ext>
            </a:extLst>
          </p:cNvPr>
          <p:cNvSpPr>
            <a:spLocks noGrp="1"/>
          </p:cNvSpPr>
          <p:nvPr>
            <p:ph type="ftr" sz="quarter" idx="11"/>
          </p:nvPr>
        </p:nvSpPr>
        <p:spPr>
          <a:noFill/>
        </p:spPr>
        <p:txBody>
          <a:bodyPr/>
          <a:lstStyle/>
          <a:p>
            <a:endParaRPr lang="fi-FI" dirty="0"/>
          </a:p>
        </p:txBody>
      </p:sp>
      <p:sp>
        <p:nvSpPr>
          <p:cNvPr id="9" name="Dian numeron paikkamerkki 8">
            <a:extLst>
              <a:ext uri="{FF2B5EF4-FFF2-40B4-BE49-F238E27FC236}">
                <a16:creationId xmlns:a16="http://schemas.microsoft.com/office/drawing/2014/main" id="{C5E0650C-E65A-4E27-BD62-3D2D855ACC62}"/>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Tree>
    <p:extLst>
      <p:ext uri="{BB962C8B-B14F-4D97-AF65-F5344CB8AC3E}">
        <p14:creationId xmlns:p14="http://schemas.microsoft.com/office/powerpoint/2010/main" val="2209350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ain otsikko">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9F91B353-CA1B-4A73-9373-21DC8AFD65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1" b="1990"/>
          <a:stretch/>
        </p:blipFill>
        <p:spPr>
          <a:xfrm>
            <a:off x="0" y="258615"/>
            <a:ext cx="12192000" cy="6599385"/>
          </a:xfrm>
          <a:prstGeom prst="rect">
            <a:avLst/>
          </a:prstGeom>
        </p:spPr>
      </p:pic>
      <p:sp>
        <p:nvSpPr>
          <p:cNvPr id="6" name="Suorakulmio 5">
            <a:extLst>
              <a:ext uri="{FF2B5EF4-FFF2-40B4-BE49-F238E27FC236}">
                <a16:creationId xmlns:a16="http://schemas.microsoft.com/office/drawing/2014/main" id="{37B7D3AF-D2B3-47EC-9C21-ABC90C252DEF}"/>
              </a:ext>
            </a:extLst>
          </p:cNvPr>
          <p:cNvSpPr/>
          <p:nvPr userDrawn="1"/>
        </p:nvSpPr>
        <p:spPr>
          <a:xfrm>
            <a:off x="0" y="0"/>
            <a:ext cx="12192000" cy="1874982"/>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D93DF00-BA41-4471-AB3E-B6998D574BAB}"/>
              </a:ext>
            </a:extLst>
          </p:cNvPr>
          <p:cNvSpPr>
            <a:spLocks noGrp="1"/>
          </p:cNvSpPr>
          <p:nvPr>
            <p:ph type="title"/>
          </p:nvPr>
        </p:nvSpPr>
        <p:spPr>
          <a:xfrm>
            <a:off x="838200" y="365125"/>
            <a:ext cx="10515600" cy="1325563"/>
          </a:xfrm>
        </p:spPr>
        <p:txBody>
          <a:bodyPr>
            <a:normAutofit/>
          </a:bodyPr>
          <a:lstStyle>
            <a:lvl1pPr algn="ctr">
              <a:defRPr sz="4800">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15D79449-DA98-4266-BC29-9345B558882F}"/>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4" name="Alatunnisteen paikkamerkki 3">
            <a:extLst>
              <a:ext uri="{FF2B5EF4-FFF2-40B4-BE49-F238E27FC236}">
                <a16:creationId xmlns:a16="http://schemas.microsoft.com/office/drawing/2014/main" id="{85FC5BE3-19A6-459E-9B5B-740AE27581B6}"/>
              </a:ext>
            </a:extLst>
          </p:cNvPr>
          <p:cNvSpPr>
            <a:spLocks noGrp="1"/>
          </p:cNvSpPr>
          <p:nvPr>
            <p:ph type="ftr" sz="quarter" idx="11"/>
          </p:nvPr>
        </p:nvSpPr>
        <p:spPr>
          <a:noFill/>
        </p:spPr>
        <p:txBody>
          <a:bodyPr/>
          <a:lstStyle/>
          <a:p>
            <a:endParaRPr lang="fi-FI" dirty="0"/>
          </a:p>
        </p:txBody>
      </p:sp>
      <p:sp>
        <p:nvSpPr>
          <p:cNvPr id="5" name="Dian numeron paikkamerkki 4">
            <a:extLst>
              <a:ext uri="{FF2B5EF4-FFF2-40B4-BE49-F238E27FC236}">
                <a16:creationId xmlns:a16="http://schemas.microsoft.com/office/drawing/2014/main" id="{125AE9BF-D28C-4CF2-BF25-46F235D4A2A2}"/>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
        <p:nvSpPr>
          <p:cNvPr id="9" name="Kuvan paikkamerkki 8">
            <a:extLst>
              <a:ext uri="{FF2B5EF4-FFF2-40B4-BE49-F238E27FC236}">
                <a16:creationId xmlns:a16="http://schemas.microsoft.com/office/drawing/2014/main" id="{D2A2CDBF-9AD7-4DD1-BBB9-C2E4E9BF856E}"/>
              </a:ext>
            </a:extLst>
          </p:cNvPr>
          <p:cNvSpPr>
            <a:spLocks noGrp="1"/>
          </p:cNvSpPr>
          <p:nvPr>
            <p:ph type="pic" sz="quarter" idx="13"/>
          </p:nvPr>
        </p:nvSpPr>
        <p:spPr>
          <a:xfrm>
            <a:off x="0" y="1874838"/>
            <a:ext cx="12192000" cy="4983162"/>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205305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yhjä">
    <p:bg>
      <p:bgPr>
        <a:solidFill>
          <a:srgbClr val="DA2027"/>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507B346-9CBA-4E76-9A91-A11C755C926B}"/>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3" name="Alatunnisteen paikkamerkki 2">
            <a:extLst>
              <a:ext uri="{FF2B5EF4-FFF2-40B4-BE49-F238E27FC236}">
                <a16:creationId xmlns:a16="http://schemas.microsoft.com/office/drawing/2014/main" id="{904494F8-30D7-4FB9-8564-4437B8B35748}"/>
              </a:ext>
            </a:extLst>
          </p:cNvPr>
          <p:cNvSpPr>
            <a:spLocks noGrp="1"/>
          </p:cNvSpPr>
          <p:nvPr>
            <p:ph type="ftr" sz="quarter" idx="11"/>
          </p:nvPr>
        </p:nvSpPr>
        <p:spPr>
          <a:noFill/>
        </p:spPr>
        <p:txBody>
          <a:bodyPr/>
          <a:lstStyle/>
          <a:p>
            <a:endParaRPr lang="fi-FI" dirty="0"/>
          </a:p>
        </p:txBody>
      </p:sp>
      <p:sp>
        <p:nvSpPr>
          <p:cNvPr id="4" name="Dian numeron paikkamerkki 3">
            <a:extLst>
              <a:ext uri="{FF2B5EF4-FFF2-40B4-BE49-F238E27FC236}">
                <a16:creationId xmlns:a16="http://schemas.microsoft.com/office/drawing/2014/main" id="{888AC32E-31B5-49C7-B73C-43C2A6F9EDD6}"/>
              </a:ext>
            </a:extLst>
          </p:cNvPr>
          <p:cNvSpPr>
            <a:spLocks noGrp="1"/>
          </p:cNvSpPr>
          <p:nvPr>
            <p:ph type="sldNum" sz="quarter" idx="12"/>
          </p:nvPr>
        </p:nvSpPr>
        <p:spPr>
          <a:noFill/>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3224859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DC6F6ED3-A095-4D10-ABF3-CC49ABCBA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124" y="5499622"/>
            <a:ext cx="2327564" cy="1229805"/>
          </a:xfrm>
          <a:prstGeom prst="rect">
            <a:avLst/>
          </a:prstGeom>
        </p:spPr>
      </p:pic>
      <p:sp>
        <p:nvSpPr>
          <p:cNvPr id="9" name="Suorakulmio 8">
            <a:extLst>
              <a:ext uri="{FF2B5EF4-FFF2-40B4-BE49-F238E27FC236}">
                <a16:creationId xmlns:a16="http://schemas.microsoft.com/office/drawing/2014/main" id="{63967AD2-33AD-4527-AD6E-44FD52A5E859}"/>
              </a:ext>
            </a:extLst>
          </p:cNvPr>
          <p:cNvSpPr/>
          <p:nvPr userDrawn="1"/>
        </p:nvSpPr>
        <p:spPr>
          <a:xfrm rot="19440274">
            <a:off x="9385287" y="5604642"/>
            <a:ext cx="3731751" cy="1776829"/>
          </a:xfrm>
          <a:custGeom>
            <a:avLst/>
            <a:gdLst>
              <a:gd name="connsiteX0" fmla="*/ 0 w 3749897"/>
              <a:gd name="connsiteY0" fmla="*/ 0 h 1825938"/>
              <a:gd name="connsiteX1" fmla="*/ 3749897 w 3749897"/>
              <a:gd name="connsiteY1" fmla="*/ 0 h 1825938"/>
              <a:gd name="connsiteX2" fmla="*/ 3749897 w 3749897"/>
              <a:gd name="connsiteY2" fmla="*/ 1825938 h 1825938"/>
              <a:gd name="connsiteX3" fmla="*/ 0 w 3749897"/>
              <a:gd name="connsiteY3" fmla="*/ 1825938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1601792 w 3749897"/>
              <a:gd name="connsiteY3" fmla="*/ 1149194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1625015 w 3749897"/>
              <a:gd name="connsiteY3" fmla="*/ 1186067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2407070 w 3749897"/>
              <a:gd name="connsiteY3" fmla="*/ 1734164 h 1825938"/>
              <a:gd name="connsiteX4" fmla="*/ 0 w 3749897"/>
              <a:gd name="connsiteY4" fmla="*/ 0 h 1825938"/>
              <a:gd name="connsiteX0" fmla="*/ 0 w 3749897"/>
              <a:gd name="connsiteY0" fmla="*/ 0 h 1734164"/>
              <a:gd name="connsiteX1" fmla="*/ 3749897 w 3749897"/>
              <a:gd name="connsiteY1" fmla="*/ 0 h 1734164"/>
              <a:gd name="connsiteX2" fmla="*/ 2994464 w 3749897"/>
              <a:gd name="connsiteY2" fmla="*/ 1007129 h 1734164"/>
              <a:gd name="connsiteX3" fmla="*/ 2407070 w 3749897"/>
              <a:gd name="connsiteY3" fmla="*/ 1734164 h 1734164"/>
              <a:gd name="connsiteX4" fmla="*/ 0 w 3749897"/>
              <a:gd name="connsiteY4" fmla="*/ 0 h 1734164"/>
              <a:gd name="connsiteX0" fmla="*/ 0 w 3731751"/>
              <a:gd name="connsiteY0" fmla="*/ 42665 h 1776829"/>
              <a:gd name="connsiteX1" fmla="*/ 3731751 w 3731751"/>
              <a:gd name="connsiteY1" fmla="*/ 0 h 1776829"/>
              <a:gd name="connsiteX2" fmla="*/ 2994464 w 3731751"/>
              <a:gd name="connsiteY2" fmla="*/ 1049794 h 1776829"/>
              <a:gd name="connsiteX3" fmla="*/ 2407070 w 3731751"/>
              <a:gd name="connsiteY3" fmla="*/ 1776829 h 1776829"/>
              <a:gd name="connsiteX4" fmla="*/ 0 w 3731751"/>
              <a:gd name="connsiteY4" fmla="*/ 42665 h 1776829"/>
              <a:gd name="connsiteX0" fmla="*/ 0 w 3731751"/>
              <a:gd name="connsiteY0" fmla="*/ 42665 h 1776829"/>
              <a:gd name="connsiteX1" fmla="*/ 3731751 w 3731751"/>
              <a:gd name="connsiteY1" fmla="*/ 0 h 1776829"/>
              <a:gd name="connsiteX2" fmla="*/ 2962298 w 3731751"/>
              <a:gd name="connsiteY2" fmla="*/ 1026428 h 1776829"/>
              <a:gd name="connsiteX3" fmla="*/ 2407070 w 3731751"/>
              <a:gd name="connsiteY3" fmla="*/ 1776829 h 1776829"/>
              <a:gd name="connsiteX4" fmla="*/ 0 w 3731751"/>
              <a:gd name="connsiteY4" fmla="*/ 42665 h 177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51" h="1776829">
                <a:moveTo>
                  <a:pt x="0" y="42665"/>
                </a:moveTo>
                <a:lnTo>
                  <a:pt x="3731751" y="0"/>
                </a:lnTo>
                <a:lnTo>
                  <a:pt x="2962298" y="1026428"/>
                </a:lnTo>
                <a:lnTo>
                  <a:pt x="2407070" y="1776829"/>
                </a:lnTo>
                <a:lnTo>
                  <a:pt x="0" y="42665"/>
                </a:lnTo>
                <a:close/>
              </a:path>
            </a:pathLst>
          </a:cu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4E065AA7-30C3-4EB3-8D28-FE7B0CE368E3}"/>
              </a:ext>
            </a:extLst>
          </p:cNvPr>
          <p:cNvSpPr/>
          <p:nvPr userDrawn="1"/>
        </p:nvSpPr>
        <p:spPr>
          <a:xfrm>
            <a:off x="-147782" y="0"/>
            <a:ext cx="984394" cy="6858000"/>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015F38FF-F54E-4B59-B54A-31641CD46B37}"/>
              </a:ext>
            </a:extLst>
          </p:cNvPr>
          <p:cNvSpPr>
            <a:spLocks noGrp="1"/>
          </p:cNvSpPr>
          <p:nvPr>
            <p:ph type="title"/>
          </p:nvPr>
        </p:nvSpPr>
        <p:spPr>
          <a:xfrm>
            <a:off x="839788" y="576839"/>
            <a:ext cx="3932237" cy="1112839"/>
          </a:xfrm>
          <a:solidFill>
            <a:srgbClr val="DA2027"/>
          </a:solidFill>
        </p:spPr>
        <p:txBody>
          <a:bodyPr anchor="b"/>
          <a:lstStyle>
            <a:lvl1pPr>
              <a:defRPr sz="3200">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011B21EA-C122-4D9F-99E5-92E7D143C39A}"/>
              </a:ext>
            </a:extLst>
          </p:cNvPr>
          <p:cNvSpPr>
            <a:spLocks noGrp="1"/>
          </p:cNvSpPr>
          <p:nvPr>
            <p:ph idx="1"/>
          </p:nvPr>
        </p:nvSpPr>
        <p:spPr>
          <a:xfrm>
            <a:off x="5183188" y="987426"/>
            <a:ext cx="6172200" cy="4873625"/>
          </a:xfrm>
        </p:spPr>
        <p:txBody>
          <a:bodyPr/>
          <a:lstStyle>
            <a:lvl1pPr>
              <a:defRPr sz="3200">
                <a:latin typeface="Myriad Pro Cond" panose="020B0506030403020204" pitchFamily="34" charset="0"/>
              </a:defRPr>
            </a:lvl1pPr>
            <a:lvl2pPr>
              <a:defRPr sz="2800">
                <a:latin typeface="Myriad Pro Cond" panose="020B0506030403020204" pitchFamily="34" charset="0"/>
              </a:defRPr>
            </a:lvl2pPr>
            <a:lvl3pPr>
              <a:defRPr sz="2400">
                <a:latin typeface="Myriad Pro Cond" panose="020B0506030403020204" pitchFamily="34" charset="0"/>
              </a:defRPr>
            </a:lvl3pPr>
            <a:lvl4pPr>
              <a:defRPr sz="2000">
                <a:latin typeface="Myriad Pro Cond" panose="020B0506030403020204" pitchFamily="34" charset="0"/>
              </a:defRPr>
            </a:lvl4pPr>
            <a:lvl5pPr>
              <a:defRPr sz="2000">
                <a:latin typeface="Myriad Pro Cond" panose="020B0506030403020204" pitchFamily="34" charset="0"/>
              </a:defRPr>
            </a:lvl5pPr>
            <a:lvl6pPr>
              <a:defRPr sz="2000"/>
            </a:lvl6pPr>
            <a:lvl7pPr>
              <a:defRPr sz="2000"/>
            </a:lvl7pPr>
            <a:lvl8pPr>
              <a:defRPr sz="2000"/>
            </a:lvl8pPr>
            <a:lvl9pPr>
              <a:defRPr sz="20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5861AA76-7BFB-461D-B61B-5970CCBBBDB7}"/>
              </a:ext>
            </a:extLst>
          </p:cNvPr>
          <p:cNvSpPr>
            <a:spLocks noGrp="1"/>
          </p:cNvSpPr>
          <p:nvPr>
            <p:ph type="body" sz="half" idx="2"/>
          </p:nvPr>
        </p:nvSpPr>
        <p:spPr>
          <a:xfrm>
            <a:off x="839788" y="1937328"/>
            <a:ext cx="3932237" cy="3811588"/>
          </a:xfrm>
        </p:spPr>
        <p:txBody>
          <a:bodyPr/>
          <a:lstStyle>
            <a:lvl1pPr marL="0" indent="0">
              <a:buNone/>
              <a:defRPr sz="1600">
                <a:latin typeface="Myriad Pro Cond" panose="020B0506030403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i-FI" dirty="0"/>
              <a:t>Muokkaa tekstin perustyylejä</a:t>
            </a:r>
          </a:p>
        </p:txBody>
      </p:sp>
      <p:sp>
        <p:nvSpPr>
          <p:cNvPr id="5" name="Päivämäärän paikkamerkki 4">
            <a:extLst>
              <a:ext uri="{FF2B5EF4-FFF2-40B4-BE49-F238E27FC236}">
                <a16:creationId xmlns:a16="http://schemas.microsoft.com/office/drawing/2014/main" id="{6D037459-63EE-4F05-B77A-F9E4CD705B9B}"/>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6" name="Alatunnisteen paikkamerkki 5">
            <a:extLst>
              <a:ext uri="{FF2B5EF4-FFF2-40B4-BE49-F238E27FC236}">
                <a16:creationId xmlns:a16="http://schemas.microsoft.com/office/drawing/2014/main" id="{8EA94A90-153B-4941-8C9A-3256FDCCFC9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9E254C2-5A78-441C-A930-7CA7768A362A}"/>
              </a:ext>
            </a:extLst>
          </p:cNvPr>
          <p:cNvSpPr>
            <a:spLocks noGrp="1"/>
          </p:cNvSpPr>
          <p:nvPr>
            <p:ph type="sldNum" sz="quarter" idx="12"/>
          </p:nvPr>
        </p:nvSpPr>
        <p:spPr>
          <a:noFill/>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392634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D665FE16-03D4-49EE-8386-4B1229986C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2" name="Otsikko 1">
            <a:extLst>
              <a:ext uri="{FF2B5EF4-FFF2-40B4-BE49-F238E27FC236}">
                <a16:creationId xmlns:a16="http://schemas.microsoft.com/office/drawing/2014/main" id="{5C6B49AA-9461-473A-8EA5-9537B0D6B13B}"/>
              </a:ext>
            </a:extLst>
          </p:cNvPr>
          <p:cNvSpPr>
            <a:spLocks noGrp="1"/>
          </p:cNvSpPr>
          <p:nvPr>
            <p:ph type="title"/>
          </p:nvPr>
        </p:nvSpPr>
        <p:spPr>
          <a:xfrm>
            <a:off x="839788" y="457200"/>
            <a:ext cx="3932237" cy="1600200"/>
          </a:xfrm>
        </p:spPr>
        <p:txBody>
          <a:bodyPr anchor="b"/>
          <a:lstStyle>
            <a:lvl1pPr>
              <a:defRPr sz="3200">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19912BB-13CE-4B19-B0BE-E7AF76BC23F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i-FI"/>
          </a:p>
        </p:txBody>
      </p:sp>
      <p:sp>
        <p:nvSpPr>
          <p:cNvPr id="4" name="Tekstin paikkamerkki 3">
            <a:extLst>
              <a:ext uri="{FF2B5EF4-FFF2-40B4-BE49-F238E27FC236}">
                <a16:creationId xmlns:a16="http://schemas.microsoft.com/office/drawing/2014/main" id="{DD826F81-B256-4E39-9848-99909F8772A6}"/>
              </a:ext>
            </a:extLst>
          </p:cNvPr>
          <p:cNvSpPr>
            <a:spLocks noGrp="1"/>
          </p:cNvSpPr>
          <p:nvPr>
            <p:ph type="body" sz="half" idx="2"/>
          </p:nvPr>
        </p:nvSpPr>
        <p:spPr>
          <a:xfrm>
            <a:off x="839788" y="2057401"/>
            <a:ext cx="3932237" cy="3811588"/>
          </a:xfrm>
        </p:spPr>
        <p:txBody>
          <a:bodyPr/>
          <a:lstStyle>
            <a:lvl1pPr marL="0" indent="0">
              <a:buNone/>
              <a:defRPr sz="1600">
                <a:latin typeface="Myriad Pro Cond" panose="020B0506030403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i-FI" dirty="0"/>
              <a:t>Muokkaa tekstin perustyylejä</a:t>
            </a:r>
          </a:p>
        </p:txBody>
      </p:sp>
      <p:sp>
        <p:nvSpPr>
          <p:cNvPr id="5" name="Päivämäärän paikkamerkki 4">
            <a:extLst>
              <a:ext uri="{FF2B5EF4-FFF2-40B4-BE49-F238E27FC236}">
                <a16:creationId xmlns:a16="http://schemas.microsoft.com/office/drawing/2014/main" id="{D0EC42BA-AEA6-4398-B417-D064A4139CA1}"/>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6" name="Alatunnisteen paikkamerkki 5">
            <a:extLst>
              <a:ext uri="{FF2B5EF4-FFF2-40B4-BE49-F238E27FC236}">
                <a16:creationId xmlns:a16="http://schemas.microsoft.com/office/drawing/2014/main" id="{6F9B7540-B8D6-48FD-922B-E7660564383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107C2B8-B3C1-4E8D-8C3C-C0D29F8FFB21}"/>
              </a:ext>
            </a:extLst>
          </p:cNvPr>
          <p:cNvSpPr>
            <a:spLocks noGrp="1"/>
          </p:cNvSpPr>
          <p:nvPr>
            <p:ph type="sldNum" sz="quarter" idx="12"/>
          </p:nvPr>
        </p:nvSpPr>
        <p:spPr/>
        <p:txBody>
          <a:bodyPr/>
          <a:lstStyle/>
          <a:p>
            <a:fld id="{5711B01C-1338-4BF3-B572-17E20A17F945}" type="slidenum">
              <a:rPr lang="fi-FI" smtClean="0"/>
              <a:t>‹#›</a:t>
            </a:fld>
            <a:endParaRPr lang="fi-FI"/>
          </a:p>
        </p:txBody>
      </p:sp>
      <p:pic>
        <p:nvPicPr>
          <p:cNvPr id="9" name="Kuva 8">
            <a:extLst>
              <a:ext uri="{FF2B5EF4-FFF2-40B4-BE49-F238E27FC236}">
                <a16:creationId xmlns:a16="http://schemas.microsoft.com/office/drawing/2014/main" id="{5610F638-9E98-481A-B5E9-858ECA586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626" t="29798" r="17160" b="44024"/>
          <a:stretch/>
        </p:blipFill>
        <p:spPr>
          <a:xfrm>
            <a:off x="10566400" y="-1"/>
            <a:ext cx="1625600" cy="1477819"/>
          </a:xfrm>
          <a:prstGeom prst="rect">
            <a:avLst/>
          </a:prstGeom>
        </p:spPr>
      </p:pic>
    </p:spTree>
    <p:extLst>
      <p:ext uri="{BB962C8B-B14F-4D97-AF65-F5344CB8AC3E}">
        <p14:creationId xmlns:p14="http://schemas.microsoft.com/office/powerpoint/2010/main" val="1807034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23BD2C-54C6-42A7-9F6E-7A86ACE2D7A9}"/>
              </a:ext>
            </a:extLst>
          </p:cNvPr>
          <p:cNvSpPr>
            <a:spLocks noGrp="1"/>
          </p:cNvSpPr>
          <p:nvPr>
            <p:ph type="title"/>
          </p:nvPr>
        </p:nvSpPr>
        <p:spPr/>
        <p:txBody>
          <a:bodyPr/>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2710B2F9-6415-4037-94DF-952B5376D448}"/>
              </a:ext>
            </a:extLst>
          </p:cNvPr>
          <p:cNvSpPr>
            <a:spLocks noGrp="1"/>
          </p:cNvSpPr>
          <p:nvPr>
            <p:ph type="body" orient="vert" idx="1"/>
          </p:nvPr>
        </p:nvSpPr>
        <p:spPr/>
        <p:txBody>
          <a:bodyPr vert="eaVert"/>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FAFAB6C-91BB-4EBA-B993-7CFB6928C105}"/>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49E9D60C-47D3-4C93-B7EC-FD7C2F179CB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8E22E8-9936-48EC-8371-7AF66C4DBDFD}"/>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720944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50DA10C-429E-4089-892E-888BD9BF9DCC}"/>
              </a:ext>
            </a:extLst>
          </p:cNvPr>
          <p:cNvSpPr>
            <a:spLocks noGrp="1"/>
          </p:cNvSpPr>
          <p:nvPr>
            <p:ph type="title" orient="vert"/>
          </p:nvPr>
        </p:nvSpPr>
        <p:spPr>
          <a:xfrm>
            <a:off x="8724901" y="365126"/>
            <a:ext cx="2628900" cy="5811839"/>
          </a:xfrm>
        </p:spPr>
        <p:txBody>
          <a:bodyPr vert="eaVert"/>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5C13DFEE-B59C-4301-B11F-6683E40DBD3E}"/>
              </a:ext>
            </a:extLst>
          </p:cNvPr>
          <p:cNvSpPr>
            <a:spLocks noGrp="1"/>
          </p:cNvSpPr>
          <p:nvPr>
            <p:ph type="body" orient="vert" idx="1"/>
          </p:nvPr>
        </p:nvSpPr>
        <p:spPr>
          <a:xfrm>
            <a:off x="838201" y="365126"/>
            <a:ext cx="7734300" cy="5811839"/>
          </a:xfrm>
        </p:spPr>
        <p:txBody>
          <a:bodyPr vert="eaVert"/>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CAF5FDAC-C1DC-4B2F-9731-23915D68DF07}"/>
              </a:ext>
            </a:extLst>
          </p:cNvPr>
          <p:cNvSpPr>
            <a:spLocks noGrp="1"/>
          </p:cNvSpPr>
          <p:nvPr>
            <p:ph type="dt" sz="half" idx="10"/>
          </p:nvPr>
        </p:nvSpPr>
        <p:spPr/>
        <p:txBody>
          <a:body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9C5D10EB-96C6-4D9D-B49D-A7FF4D6F40F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DF2B0BF-9676-4B9B-A55D-8A62E2A9FFF6}"/>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1229505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r>
              <a:rPr lang="fi-FI" dirty="0"/>
              <a:t>Tarja Pajunen 2018</a:t>
            </a:r>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dirty="0"/>
          </a:p>
        </p:txBody>
      </p:sp>
      <p:sp>
        <p:nvSpPr>
          <p:cNvPr id="6" name="Dian numeron paikkamerkki 5"/>
          <p:cNvSpPr>
            <a:spLocks noGrp="1"/>
          </p:cNvSpPr>
          <p:nvPr>
            <p:ph type="sldNum" sz="quarter" idx="12"/>
          </p:nvPr>
        </p:nvSpPr>
        <p:spPr/>
        <p:txBody>
          <a:bodyPr/>
          <a:lstStyle/>
          <a:p>
            <a:fld id="{8AABEC2C-E3F8-4FCF-8C35-324852C42EB9}" type="slidenum">
              <a:rPr lang="fi-FI" smtClean="0"/>
              <a:pPr/>
              <a:t>‹#›</a:t>
            </a:fld>
            <a:endParaRPr lang="fi-FI"/>
          </a:p>
        </p:txBody>
      </p:sp>
    </p:spTree>
    <p:extLst>
      <p:ext uri="{BB962C8B-B14F-4D97-AF65-F5344CB8AC3E}">
        <p14:creationId xmlns:p14="http://schemas.microsoft.com/office/powerpoint/2010/main" val="1998294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F039B8-1B8B-4D57-911B-B716AE581A22}" type="slidenum">
              <a:rPr kumimoji="0" lang="fr-B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8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891649E6-DA25-4679-847F-10B417280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8" name="Suorakulmio 7">
            <a:extLst>
              <a:ext uri="{FF2B5EF4-FFF2-40B4-BE49-F238E27FC236}">
                <a16:creationId xmlns:a16="http://schemas.microsoft.com/office/drawing/2014/main" id="{D503B371-3E52-48EF-AA1F-2008342FBE68}"/>
              </a:ext>
            </a:extLst>
          </p:cNvPr>
          <p:cNvSpPr/>
          <p:nvPr userDrawn="1"/>
        </p:nvSpPr>
        <p:spPr>
          <a:xfrm>
            <a:off x="0" y="0"/>
            <a:ext cx="12192000" cy="1874854"/>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75841052-4CDA-47FD-9762-A2AE4978B852}"/>
              </a:ext>
            </a:extLst>
          </p:cNvPr>
          <p:cNvSpPr>
            <a:spLocks noGrp="1"/>
          </p:cNvSpPr>
          <p:nvPr>
            <p:ph type="title"/>
          </p:nvPr>
        </p:nvSpPr>
        <p:spPr>
          <a:xfrm>
            <a:off x="838200" y="516202"/>
            <a:ext cx="10515600" cy="1325563"/>
          </a:xfrm>
        </p:spPr>
        <p:txBody>
          <a:bodyPr/>
          <a:lstStyle>
            <a:lvl1pPr>
              <a:defRPr>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5A1763D6-8DFB-443A-BC02-ECD6948BF9FC}"/>
              </a:ext>
            </a:extLst>
          </p:cNvPr>
          <p:cNvSpPr>
            <a:spLocks noGrp="1"/>
          </p:cNvSpPr>
          <p:nvPr>
            <p:ph sz="half" idx="1"/>
          </p:nvPr>
        </p:nvSpPr>
        <p:spPr>
          <a:xfrm>
            <a:off x="838200" y="2000555"/>
            <a:ext cx="5181600" cy="4351339"/>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86C4114E-EC42-40AB-864A-2E87FB9E867D}"/>
              </a:ext>
            </a:extLst>
          </p:cNvPr>
          <p:cNvSpPr>
            <a:spLocks noGrp="1"/>
          </p:cNvSpPr>
          <p:nvPr>
            <p:ph sz="half" idx="2"/>
          </p:nvPr>
        </p:nvSpPr>
        <p:spPr>
          <a:xfrm>
            <a:off x="6172200" y="2000555"/>
            <a:ext cx="5181600" cy="4351339"/>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94D0799F-2991-4F8C-9EC5-0097DB272550}"/>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6" name="Alatunnisteen paikkamerkki 5">
            <a:extLst>
              <a:ext uri="{FF2B5EF4-FFF2-40B4-BE49-F238E27FC236}">
                <a16:creationId xmlns:a16="http://schemas.microsoft.com/office/drawing/2014/main" id="{B6DF9B69-81E5-4F41-B098-7AF9676A4EE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48CB15B-D75F-4303-A249-73A3DAC65F1F}"/>
              </a:ext>
            </a:extLst>
          </p:cNvPr>
          <p:cNvSpPr>
            <a:spLocks noGrp="1"/>
          </p:cNvSpPr>
          <p:nvPr>
            <p:ph type="sldNum" sz="quarter" idx="12"/>
          </p:nvPr>
        </p:nvSpPr>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2880529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28" y="1070490"/>
            <a:ext cx="10464800" cy="2443170"/>
          </a:xfrm>
        </p:spPr>
        <p:txBody>
          <a:bodyPr/>
          <a:lstStyle>
            <a:lvl1pPr>
              <a:buFont typeface="Arial"/>
              <a:buChar char="•"/>
              <a:defRPr b="0"/>
            </a:lvl1pPr>
            <a:lvl2pPr>
              <a:defRPr sz="1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Content Placeholder 2"/>
          <p:cNvSpPr>
            <a:spLocks noGrp="1"/>
          </p:cNvSpPr>
          <p:nvPr>
            <p:ph idx="11"/>
          </p:nvPr>
        </p:nvSpPr>
        <p:spPr>
          <a:xfrm>
            <a:off x="688617" y="406377"/>
            <a:ext cx="10464800" cy="609600"/>
          </a:xfrm>
        </p:spPr>
        <p:txBody>
          <a:bodyPr/>
          <a:lstStyle>
            <a:lvl1pPr marL="0" indent="0">
              <a:spcBef>
                <a:spcPts val="0"/>
              </a:spcBef>
              <a:buFont typeface="Arial"/>
              <a:buNone/>
              <a:defRPr sz="3200" b="0">
                <a:latin typeface="Palatino"/>
                <a:cs typeface="Palatino"/>
              </a:defRPr>
            </a:lvl1pPr>
          </a:lstStyle>
          <a:p>
            <a:pPr lvl="0"/>
            <a:r>
              <a:rPr lang="en-US" dirty="0"/>
              <a:t>Click to edit Master text styles</a:t>
            </a:r>
            <a:endParaRPr lang="fi-FI" dirty="0"/>
          </a:p>
        </p:txBody>
      </p:sp>
      <p:sp>
        <p:nvSpPr>
          <p:cNvPr id="7" name="Content Placeholder 2"/>
          <p:cNvSpPr>
            <a:spLocks noGrp="1"/>
          </p:cNvSpPr>
          <p:nvPr>
            <p:ph idx="12"/>
          </p:nvPr>
        </p:nvSpPr>
        <p:spPr>
          <a:xfrm>
            <a:off x="699907" y="6103416"/>
            <a:ext cx="10464800" cy="609600"/>
          </a:xfrm>
        </p:spPr>
        <p:txBody>
          <a:bodyPr/>
          <a:lstStyle>
            <a:lvl1pPr marL="0" indent="0">
              <a:spcBef>
                <a:spcPts val="0"/>
              </a:spcBef>
              <a:buFont typeface="Arial"/>
              <a:buNone/>
              <a:defRPr sz="1200" b="0">
                <a:solidFill>
                  <a:schemeClr val="bg1">
                    <a:lumMod val="65000"/>
                  </a:schemeClr>
                </a:solidFill>
                <a:latin typeface="Palatino"/>
                <a:cs typeface="Palatino"/>
              </a:defRPr>
            </a:lvl1pPr>
          </a:lstStyle>
          <a:p>
            <a:pPr lvl="0"/>
            <a:r>
              <a:rPr lang="en-US" dirty="0"/>
              <a:t>Click to edit Master text styles</a:t>
            </a:r>
            <a:endParaRPr lang="fi-FI" dirty="0"/>
          </a:p>
        </p:txBody>
      </p:sp>
    </p:spTree>
    <p:extLst>
      <p:ext uri="{BB962C8B-B14F-4D97-AF65-F5344CB8AC3E}">
        <p14:creationId xmlns:p14="http://schemas.microsoft.com/office/powerpoint/2010/main" val="2183647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77995" y="5848163"/>
            <a:ext cx="1660559" cy="677333"/>
          </a:xfrm>
          <a:prstGeom prst="rect">
            <a:avLst/>
          </a:prstGeom>
          <a:blipFill>
            <a:blip r:embed="rId2" cstate="print"/>
            <a:stretch>
              <a:fillRect/>
            </a:stretch>
          </a:blipFill>
        </p:spPr>
        <p:txBody>
          <a:bodyPr wrap="square" lIns="0" tIns="0" rIns="0" bIns="0" rtlCol="0"/>
          <a:lstStyle/>
          <a:p>
            <a:endParaRPr sz="2400"/>
          </a:p>
        </p:txBody>
      </p:sp>
      <p:sp>
        <p:nvSpPr>
          <p:cNvPr id="17" name="bk object 17"/>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18" name="bk object 18"/>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19" name="bk object 19"/>
          <p:cNvSpPr/>
          <p:nvPr/>
        </p:nvSpPr>
        <p:spPr>
          <a:xfrm>
            <a:off x="2349161" y="0"/>
            <a:ext cx="9842839" cy="6857997"/>
          </a:xfrm>
          <a:prstGeom prst="rect">
            <a:avLst/>
          </a:prstGeom>
          <a:blipFill>
            <a:blip r:embed="rId3" cstate="print"/>
            <a:stretch>
              <a:fillRect/>
            </a:stretch>
          </a:blipFill>
        </p:spPr>
        <p:txBody>
          <a:bodyPr wrap="square" lIns="0" tIns="0" rIns="0" bIns="0" rtlCol="0"/>
          <a:lstStyle/>
          <a:p>
            <a:endParaRPr sz="2400"/>
          </a:p>
        </p:txBody>
      </p:sp>
      <p:sp>
        <p:nvSpPr>
          <p:cNvPr id="20" name="bk object 20"/>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21" name="bk object 21"/>
          <p:cNvSpPr/>
          <p:nvPr/>
        </p:nvSpPr>
        <p:spPr>
          <a:xfrm>
            <a:off x="7766812" y="6264243"/>
            <a:ext cx="3780875" cy="142907"/>
          </a:xfrm>
          <a:prstGeom prst="rect">
            <a:avLst/>
          </a:prstGeom>
          <a:blipFill>
            <a:blip r:embed="rId4" cstate="print"/>
            <a:stretch>
              <a:fillRect/>
            </a:stretch>
          </a:blipFill>
        </p:spPr>
        <p:txBody>
          <a:bodyPr wrap="square" lIns="0" tIns="0" rIns="0" bIns="0" rtlCol="0"/>
          <a:lstStyle/>
          <a:p>
            <a:endParaRPr sz="2400"/>
          </a:p>
        </p:txBody>
      </p:sp>
      <p:sp>
        <p:nvSpPr>
          <p:cNvPr id="22" name="bk object 22"/>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2" name="Holder 2"/>
          <p:cNvSpPr>
            <a:spLocks noGrp="1"/>
          </p:cNvSpPr>
          <p:nvPr>
            <p:ph type="ctrTitle"/>
          </p:nvPr>
        </p:nvSpPr>
        <p:spPr>
          <a:xfrm>
            <a:off x="729623" y="1456604"/>
            <a:ext cx="10732752" cy="30777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729623" y="4000670"/>
            <a:ext cx="10732752" cy="246221"/>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5" name="Holder 5"/>
          <p:cNvSpPr>
            <a:spLocks noGrp="1"/>
          </p:cNvSpPr>
          <p:nvPr>
            <p:ph type="dt" sz="half" idx="6"/>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6" name="Holder 6"/>
          <p:cNvSpPr>
            <a:spLocks noGrp="1"/>
          </p:cNvSpPr>
          <p:nvPr>
            <p:ph type="sldNum" sz="quarter" idx="7"/>
          </p:nvPr>
        </p:nvSpPr>
        <p:spPr/>
        <p:txBody>
          <a:bodyPr lIns="0" tIns="0" rIns="0" bIns="0"/>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3129863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88634" y="420387"/>
            <a:ext cx="7814733" cy="410433"/>
          </a:xfrm>
        </p:spPr>
        <p:txBody>
          <a:bodyPr lIns="0" tIns="0" rIns="0" bIns="0"/>
          <a:lstStyle>
            <a:lvl1pPr>
              <a:defRPr sz="2667" b="1" i="0">
                <a:solidFill>
                  <a:srgbClr val="519B2E"/>
                </a:solidFill>
                <a:latin typeface="Arial Black"/>
                <a:cs typeface="Arial Black"/>
              </a:defRPr>
            </a:lvl1pPr>
          </a:lstStyle>
          <a:p>
            <a:endParaRPr/>
          </a:p>
        </p:txBody>
      </p:sp>
      <p:sp>
        <p:nvSpPr>
          <p:cNvPr id="3" name="Holder 3"/>
          <p:cNvSpPr>
            <a:spLocks noGrp="1"/>
          </p:cNvSpPr>
          <p:nvPr>
            <p:ph type="body" idx="1"/>
          </p:nvPr>
        </p:nvSpPr>
        <p:spPr>
          <a:xfrm>
            <a:off x="770976" y="1578525"/>
            <a:ext cx="10650049" cy="328231"/>
          </a:xfrm>
        </p:spPr>
        <p:txBody>
          <a:bodyPr lIns="0" tIns="0" rIns="0" bIns="0"/>
          <a:lstStyle>
            <a:lvl1pPr>
              <a:defRPr sz="2133" b="0" i="0">
                <a:solidFill>
                  <a:srgbClr val="2F2F2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5" name="Holder 5"/>
          <p:cNvSpPr>
            <a:spLocks noGrp="1"/>
          </p:cNvSpPr>
          <p:nvPr>
            <p:ph type="dt" sz="half" idx="6"/>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6" name="Holder 6"/>
          <p:cNvSpPr>
            <a:spLocks noGrp="1"/>
          </p:cNvSpPr>
          <p:nvPr>
            <p:ph type="sldNum" sz="quarter" idx="7"/>
          </p:nvPr>
        </p:nvSpPr>
        <p:spPr/>
        <p:txBody>
          <a:bodyPr lIns="0" tIns="0" rIns="0" bIns="0"/>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2173696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88634" y="420387"/>
            <a:ext cx="7814733" cy="410433"/>
          </a:xfrm>
        </p:spPr>
        <p:txBody>
          <a:bodyPr lIns="0" tIns="0" rIns="0" bIns="0"/>
          <a:lstStyle>
            <a:lvl1pPr>
              <a:defRPr sz="2667" b="1" i="0">
                <a:solidFill>
                  <a:srgbClr val="519B2E"/>
                </a:solidFill>
                <a:latin typeface="Arial Black"/>
                <a:cs typeface="Arial Black"/>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6" name="Holder 6"/>
          <p:cNvSpPr>
            <a:spLocks noGrp="1"/>
          </p:cNvSpPr>
          <p:nvPr>
            <p:ph type="dt" sz="half" idx="6"/>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7" name="Holder 7"/>
          <p:cNvSpPr>
            <a:spLocks noGrp="1"/>
          </p:cNvSpPr>
          <p:nvPr>
            <p:ph type="sldNum" sz="quarter" idx="7"/>
          </p:nvPr>
        </p:nvSpPr>
        <p:spPr/>
        <p:txBody>
          <a:bodyPr lIns="0" tIns="0" rIns="0" bIns="0"/>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3514021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88634" y="420387"/>
            <a:ext cx="7814733" cy="410433"/>
          </a:xfrm>
        </p:spPr>
        <p:txBody>
          <a:bodyPr lIns="0" tIns="0" rIns="0" bIns="0"/>
          <a:lstStyle>
            <a:lvl1pPr>
              <a:defRPr sz="2667" b="1" i="0">
                <a:solidFill>
                  <a:srgbClr val="519B2E"/>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4" name="Holder 4"/>
          <p:cNvSpPr>
            <a:spLocks noGrp="1"/>
          </p:cNvSpPr>
          <p:nvPr>
            <p:ph type="dt" sz="half" idx="6"/>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5" name="Holder 5"/>
          <p:cNvSpPr>
            <a:spLocks noGrp="1"/>
          </p:cNvSpPr>
          <p:nvPr>
            <p:ph type="sldNum" sz="quarter" idx="7"/>
          </p:nvPr>
        </p:nvSpPr>
        <p:spPr/>
        <p:txBody>
          <a:bodyPr lIns="0" tIns="0" rIns="0" bIns="0"/>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344146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3" name="Holder 3"/>
          <p:cNvSpPr>
            <a:spLocks noGrp="1"/>
          </p:cNvSpPr>
          <p:nvPr>
            <p:ph type="dt" sz="half" idx="6"/>
          </p:nvPr>
        </p:nvSpPr>
        <p:spPr/>
        <p:txBody>
          <a:bodyPr lIns="0" tIns="0" rIns="0" bIns="0"/>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4" name="Holder 4"/>
          <p:cNvSpPr>
            <a:spLocks noGrp="1"/>
          </p:cNvSpPr>
          <p:nvPr>
            <p:ph type="sldNum" sz="quarter" idx="7"/>
          </p:nvPr>
        </p:nvSpPr>
        <p:spPr/>
        <p:txBody>
          <a:bodyPr lIns="0" tIns="0" rIns="0" bIns="0"/>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258093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bg>
      <p:bgPr>
        <a:solidFill>
          <a:schemeClr val="bg1"/>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FDA6CACC-EE68-4D94-A4E7-EEA86FB24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65" y="5593232"/>
            <a:ext cx="2327564" cy="1229805"/>
          </a:xfrm>
          <a:prstGeom prst="rect">
            <a:avLst/>
          </a:prstGeom>
        </p:spPr>
      </p:pic>
      <p:sp>
        <p:nvSpPr>
          <p:cNvPr id="10" name="Suorakulmio 9">
            <a:extLst>
              <a:ext uri="{FF2B5EF4-FFF2-40B4-BE49-F238E27FC236}">
                <a16:creationId xmlns:a16="http://schemas.microsoft.com/office/drawing/2014/main" id="{1F5A7291-37DF-4045-855D-A77B22D7C470}"/>
              </a:ext>
            </a:extLst>
          </p:cNvPr>
          <p:cNvSpPr/>
          <p:nvPr userDrawn="1"/>
        </p:nvSpPr>
        <p:spPr>
          <a:xfrm>
            <a:off x="11009745" y="0"/>
            <a:ext cx="1182255" cy="6858000"/>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3454451D-FE0F-4B5E-9BD4-B522F736857A}"/>
              </a:ext>
            </a:extLst>
          </p:cNvPr>
          <p:cNvSpPr>
            <a:spLocks noGrp="1"/>
          </p:cNvSpPr>
          <p:nvPr>
            <p:ph type="title"/>
          </p:nvPr>
        </p:nvSpPr>
        <p:spPr>
          <a:xfrm>
            <a:off x="839788" y="365125"/>
            <a:ext cx="10515600" cy="1325563"/>
          </a:xfrm>
        </p:spPr>
        <p:txBody>
          <a:bodyPr/>
          <a:lstStyle>
            <a:lvl1pPr>
              <a:defRPr>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2570DFC4-E3C2-4411-A393-79581A637931}"/>
              </a:ext>
            </a:extLst>
          </p:cNvPr>
          <p:cNvSpPr>
            <a:spLocks noGrp="1"/>
          </p:cNvSpPr>
          <p:nvPr>
            <p:ph type="body" idx="1"/>
          </p:nvPr>
        </p:nvSpPr>
        <p:spPr>
          <a:xfrm>
            <a:off x="839789" y="1662691"/>
            <a:ext cx="5157787" cy="823912"/>
          </a:xfrm>
          <a:noFill/>
        </p:spPr>
        <p:txBody>
          <a:bodyPr anchor="b"/>
          <a:lstStyle>
            <a:lvl1pPr marL="0" indent="0">
              <a:buNone/>
              <a:defRPr sz="2400" b="1">
                <a:solidFill>
                  <a:schemeClr val="tx1"/>
                </a:solidFill>
                <a:latin typeface="Franklin Gothic Demi Cond" panose="020B07060304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4" name="Sisällön paikkamerkki 3">
            <a:extLst>
              <a:ext uri="{FF2B5EF4-FFF2-40B4-BE49-F238E27FC236}">
                <a16:creationId xmlns:a16="http://schemas.microsoft.com/office/drawing/2014/main" id="{7EB29B93-AE9A-41C9-A809-26A1BB152382}"/>
              </a:ext>
            </a:extLst>
          </p:cNvPr>
          <p:cNvSpPr>
            <a:spLocks noGrp="1"/>
          </p:cNvSpPr>
          <p:nvPr>
            <p:ph sz="half" idx="2"/>
          </p:nvPr>
        </p:nvSpPr>
        <p:spPr>
          <a:xfrm>
            <a:off x="839789" y="2523547"/>
            <a:ext cx="5157787" cy="3684588"/>
          </a:xfrm>
          <a:noFill/>
        </p:spPr>
        <p:txBody>
          <a:bodyPr/>
          <a:lstStyle>
            <a:lvl1pPr>
              <a:defRPr>
                <a:solidFill>
                  <a:schemeClr val="tx1"/>
                </a:solidFill>
                <a:latin typeface="Myriad Pro Cond" panose="020B0506030403020204" pitchFamily="34" charset="0"/>
              </a:defRPr>
            </a:lvl1pPr>
            <a:lvl2pPr>
              <a:defRPr>
                <a:solidFill>
                  <a:schemeClr val="tx1"/>
                </a:solidFill>
                <a:latin typeface="Myriad Pro Cond" panose="020B0506030403020204" pitchFamily="34" charset="0"/>
              </a:defRPr>
            </a:lvl2pPr>
            <a:lvl3pPr>
              <a:defRPr>
                <a:solidFill>
                  <a:schemeClr val="tx1"/>
                </a:solidFill>
                <a:latin typeface="Myriad Pro Cond" panose="020B0506030403020204" pitchFamily="34" charset="0"/>
              </a:defRPr>
            </a:lvl3pPr>
            <a:lvl4pPr>
              <a:defRPr>
                <a:solidFill>
                  <a:schemeClr val="tx1"/>
                </a:solidFill>
                <a:latin typeface="Myriad Pro Cond" panose="020B0506030403020204" pitchFamily="34" charset="0"/>
              </a:defRPr>
            </a:lvl4pPr>
            <a:lvl5pPr>
              <a:defRPr>
                <a:solidFill>
                  <a:schemeClr val="tx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3076B162-0FC1-49CA-B637-25AA7E0D80B2}"/>
              </a:ext>
            </a:extLst>
          </p:cNvPr>
          <p:cNvSpPr>
            <a:spLocks noGrp="1"/>
          </p:cNvSpPr>
          <p:nvPr>
            <p:ph type="body" sz="quarter" idx="3"/>
          </p:nvPr>
        </p:nvSpPr>
        <p:spPr>
          <a:xfrm>
            <a:off x="6172201" y="1662691"/>
            <a:ext cx="5183188" cy="823912"/>
          </a:xfrm>
          <a:noFill/>
        </p:spPr>
        <p:txBody>
          <a:bodyPr anchor="b"/>
          <a:lstStyle>
            <a:lvl1pPr marL="0" indent="0">
              <a:buNone/>
              <a:defRPr sz="2400" b="1">
                <a:solidFill>
                  <a:schemeClr val="tx1"/>
                </a:solidFill>
                <a:latin typeface="Franklin Gothic Demi Cond" panose="020B07060304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a:t>
            </a:r>
          </a:p>
        </p:txBody>
      </p:sp>
      <p:sp>
        <p:nvSpPr>
          <p:cNvPr id="6" name="Sisällön paikkamerkki 5">
            <a:extLst>
              <a:ext uri="{FF2B5EF4-FFF2-40B4-BE49-F238E27FC236}">
                <a16:creationId xmlns:a16="http://schemas.microsoft.com/office/drawing/2014/main" id="{50857177-36FF-47AA-9655-1FD7A98B4684}"/>
              </a:ext>
            </a:extLst>
          </p:cNvPr>
          <p:cNvSpPr>
            <a:spLocks noGrp="1"/>
          </p:cNvSpPr>
          <p:nvPr>
            <p:ph sz="quarter" idx="4"/>
          </p:nvPr>
        </p:nvSpPr>
        <p:spPr>
          <a:xfrm>
            <a:off x="6172201" y="2523547"/>
            <a:ext cx="5183188" cy="3684588"/>
          </a:xfrm>
          <a:noFill/>
        </p:spPr>
        <p:txBody>
          <a:bodyPr/>
          <a:lstStyle>
            <a:lvl1pPr>
              <a:defRPr>
                <a:solidFill>
                  <a:schemeClr val="tx1"/>
                </a:solidFill>
                <a:latin typeface="Myriad Pro Cond" panose="020B0506030403020204" pitchFamily="34" charset="0"/>
              </a:defRPr>
            </a:lvl1pPr>
            <a:lvl2pPr>
              <a:defRPr>
                <a:solidFill>
                  <a:schemeClr val="tx1"/>
                </a:solidFill>
                <a:latin typeface="Myriad Pro Cond" panose="020B0506030403020204" pitchFamily="34" charset="0"/>
              </a:defRPr>
            </a:lvl2pPr>
            <a:lvl3pPr>
              <a:defRPr>
                <a:solidFill>
                  <a:schemeClr val="tx1"/>
                </a:solidFill>
                <a:latin typeface="Myriad Pro Cond" panose="020B0506030403020204" pitchFamily="34" charset="0"/>
              </a:defRPr>
            </a:lvl3pPr>
            <a:lvl4pPr>
              <a:defRPr>
                <a:solidFill>
                  <a:schemeClr val="tx1"/>
                </a:solidFill>
                <a:latin typeface="Myriad Pro Cond" panose="020B0506030403020204" pitchFamily="34" charset="0"/>
              </a:defRPr>
            </a:lvl4pPr>
            <a:lvl5pPr>
              <a:defRPr>
                <a:solidFill>
                  <a:schemeClr val="tx1"/>
                </a:solidFill>
                <a:latin typeface="Myriad Pro Cond" panose="020B050603040302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29BDCF0-45DA-4E7A-B0DB-4ED8401CAF92}"/>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8" name="Alatunnisteen paikkamerkki 7">
            <a:extLst>
              <a:ext uri="{FF2B5EF4-FFF2-40B4-BE49-F238E27FC236}">
                <a16:creationId xmlns:a16="http://schemas.microsoft.com/office/drawing/2014/main" id="{184E550E-22D8-469D-AD35-1FA16337C513}"/>
              </a:ext>
            </a:extLst>
          </p:cNvPr>
          <p:cNvSpPr>
            <a:spLocks noGrp="1"/>
          </p:cNvSpPr>
          <p:nvPr>
            <p:ph type="ftr" sz="quarter" idx="11"/>
          </p:nvPr>
        </p:nvSpPr>
        <p:spPr>
          <a:noFill/>
        </p:spPr>
        <p:txBody>
          <a:bodyPr/>
          <a:lstStyle/>
          <a:p>
            <a:endParaRPr lang="fi-FI" dirty="0"/>
          </a:p>
        </p:txBody>
      </p:sp>
      <p:sp>
        <p:nvSpPr>
          <p:cNvPr id="9" name="Dian numeron paikkamerkki 8">
            <a:extLst>
              <a:ext uri="{FF2B5EF4-FFF2-40B4-BE49-F238E27FC236}">
                <a16:creationId xmlns:a16="http://schemas.microsoft.com/office/drawing/2014/main" id="{C5E0650C-E65A-4E27-BD62-3D2D855ACC62}"/>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Tree>
    <p:extLst>
      <p:ext uri="{BB962C8B-B14F-4D97-AF65-F5344CB8AC3E}">
        <p14:creationId xmlns:p14="http://schemas.microsoft.com/office/powerpoint/2010/main" val="116516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in otsikko">
    <p:bg>
      <p:bgPr>
        <a:solidFill>
          <a:schemeClr val="bg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9F91B353-CA1B-4A73-9373-21DC8AFD65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1" b="1990"/>
          <a:stretch/>
        </p:blipFill>
        <p:spPr>
          <a:xfrm>
            <a:off x="0" y="258615"/>
            <a:ext cx="12192000" cy="6599385"/>
          </a:xfrm>
          <a:prstGeom prst="rect">
            <a:avLst/>
          </a:prstGeom>
        </p:spPr>
      </p:pic>
      <p:sp>
        <p:nvSpPr>
          <p:cNvPr id="6" name="Suorakulmio 5">
            <a:extLst>
              <a:ext uri="{FF2B5EF4-FFF2-40B4-BE49-F238E27FC236}">
                <a16:creationId xmlns:a16="http://schemas.microsoft.com/office/drawing/2014/main" id="{37B7D3AF-D2B3-47EC-9C21-ABC90C252DEF}"/>
              </a:ext>
            </a:extLst>
          </p:cNvPr>
          <p:cNvSpPr/>
          <p:nvPr userDrawn="1"/>
        </p:nvSpPr>
        <p:spPr>
          <a:xfrm>
            <a:off x="0" y="0"/>
            <a:ext cx="12192000" cy="1874982"/>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D93DF00-BA41-4471-AB3E-B6998D574BAB}"/>
              </a:ext>
            </a:extLst>
          </p:cNvPr>
          <p:cNvSpPr>
            <a:spLocks noGrp="1"/>
          </p:cNvSpPr>
          <p:nvPr>
            <p:ph type="title"/>
          </p:nvPr>
        </p:nvSpPr>
        <p:spPr>
          <a:xfrm>
            <a:off x="838200" y="365125"/>
            <a:ext cx="10515600" cy="1325563"/>
          </a:xfrm>
        </p:spPr>
        <p:txBody>
          <a:bodyPr>
            <a:normAutofit/>
          </a:bodyPr>
          <a:lstStyle>
            <a:lvl1pPr algn="ctr">
              <a:defRPr sz="4800">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15D79449-DA98-4266-BC29-9345B558882F}"/>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4" name="Alatunnisteen paikkamerkki 3">
            <a:extLst>
              <a:ext uri="{FF2B5EF4-FFF2-40B4-BE49-F238E27FC236}">
                <a16:creationId xmlns:a16="http://schemas.microsoft.com/office/drawing/2014/main" id="{85FC5BE3-19A6-459E-9B5B-740AE27581B6}"/>
              </a:ext>
            </a:extLst>
          </p:cNvPr>
          <p:cNvSpPr>
            <a:spLocks noGrp="1"/>
          </p:cNvSpPr>
          <p:nvPr>
            <p:ph type="ftr" sz="quarter" idx="11"/>
          </p:nvPr>
        </p:nvSpPr>
        <p:spPr>
          <a:noFill/>
        </p:spPr>
        <p:txBody>
          <a:bodyPr/>
          <a:lstStyle/>
          <a:p>
            <a:endParaRPr lang="fi-FI" dirty="0"/>
          </a:p>
        </p:txBody>
      </p:sp>
      <p:sp>
        <p:nvSpPr>
          <p:cNvPr id="5" name="Dian numeron paikkamerkki 4">
            <a:extLst>
              <a:ext uri="{FF2B5EF4-FFF2-40B4-BE49-F238E27FC236}">
                <a16:creationId xmlns:a16="http://schemas.microsoft.com/office/drawing/2014/main" id="{125AE9BF-D28C-4CF2-BF25-46F235D4A2A2}"/>
              </a:ext>
            </a:extLst>
          </p:cNvPr>
          <p:cNvSpPr>
            <a:spLocks noGrp="1"/>
          </p:cNvSpPr>
          <p:nvPr>
            <p:ph type="sldNum" sz="quarter" idx="12"/>
          </p:nvPr>
        </p:nvSpPr>
        <p:spPr>
          <a:noFill/>
        </p:spPr>
        <p:txBody>
          <a:bodyPr/>
          <a:lstStyle/>
          <a:p>
            <a:fld id="{5711B01C-1338-4BF3-B572-17E20A17F945}" type="slidenum">
              <a:rPr lang="fi-FI" smtClean="0"/>
              <a:t>‹#›</a:t>
            </a:fld>
            <a:endParaRPr lang="fi-FI" dirty="0"/>
          </a:p>
        </p:txBody>
      </p:sp>
      <p:sp>
        <p:nvSpPr>
          <p:cNvPr id="9" name="Kuvan paikkamerkki 8">
            <a:extLst>
              <a:ext uri="{FF2B5EF4-FFF2-40B4-BE49-F238E27FC236}">
                <a16:creationId xmlns:a16="http://schemas.microsoft.com/office/drawing/2014/main" id="{D2A2CDBF-9AD7-4DD1-BBB9-C2E4E9BF856E}"/>
              </a:ext>
            </a:extLst>
          </p:cNvPr>
          <p:cNvSpPr>
            <a:spLocks noGrp="1"/>
          </p:cNvSpPr>
          <p:nvPr>
            <p:ph type="pic" sz="quarter" idx="13"/>
          </p:nvPr>
        </p:nvSpPr>
        <p:spPr>
          <a:xfrm>
            <a:off x="0" y="1874838"/>
            <a:ext cx="12192000" cy="4983162"/>
          </a:xfrm>
        </p:spPr>
        <p:txBody>
          <a:bodyPr/>
          <a:lstStyle>
            <a:lvl1pPr>
              <a:defRPr>
                <a:solidFill>
                  <a:schemeClr val="bg1"/>
                </a:solidFill>
              </a:defRPr>
            </a:lvl1pPr>
          </a:lstStyle>
          <a:p>
            <a:endParaRPr lang="fi-FI" dirty="0"/>
          </a:p>
        </p:txBody>
      </p:sp>
    </p:spTree>
    <p:extLst>
      <p:ext uri="{BB962C8B-B14F-4D97-AF65-F5344CB8AC3E}">
        <p14:creationId xmlns:p14="http://schemas.microsoft.com/office/powerpoint/2010/main" val="285759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solidFill>
          <a:srgbClr val="DA2027"/>
        </a:soli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507B346-9CBA-4E76-9A91-A11C755C926B}"/>
              </a:ext>
            </a:extLst>
          </p:cNvPr>
          <p:cNvSpPr>
            <a:spLocks noGrp="1"/>
          </p:cNvSpPr>
          <p:nvPr>
            <p:ph type="dt" sz="half" idx="10"/>
          </p:nvPr>
        </p:nvSpPr>
        <p:spPr>
          <a:noFill/>
        </p:spPr>
        <p:txBody>
          <a:bodyPr/>
          <a:lstStyle/>
          <a:p>
            <a:fld id="{627DD13E-C962-4F80-88BA-AD572D99201B}" type="datetimeFigureOut">
              <a:rPr lang="fi-FI" smtClean="0"/>
              <a:t>17.6.2019</a:t>
            </a:fld>
            <a:endParaRPr lang="fi-FI" dirty="0"/>
          </a:p>
        </p:txBody>
      </p:sp>
      <p:sp>
        <p:nvSpPr>
          <p:cNvPr id="3" name="Alatunnisteen paikkamerkki 2">
            <a:extLst>
              <a:ext uri="{FF2B5EF4-FFF2-40B4-BE49-F238E27FC236}">
                <a16:creationId xmlns:a16="http://schemas.microsoft.com/office/drawing/2014/main" id="{904494F8-30D7-4FB9-8564-4437B8B35748}"/>
              </a:ext>
            </a:extLst>
          </p:cNvPr>
          <p:cNvSpPr>
            <a:spLocks noGrp="1"/>
          </p:cNvSpPr>
          <p:nvPr>
            <p:ph type="ftr" sz="quarter" idx="11"/>
          </p:nvPr>
        </p:nvSpPr>
        <p:spPr>
          <a:noFill/>
        </p:spPr>
        <p:txBody>
          <a:bodyPr/>
          <a:lstStyle/>
          <a:p>
            <a:endParaRPr lang="fi-FI" dirty="0"/>
          </a:p>
        </p:txBody>
      </p:sp>
      <p:sp>
        <p:nvSpPr>
          <p:cNvPr id="4" name="Dian numeron paikkamerkki 3">
            <a:extLst>
              <a:ext uri="{FF2B5EF4-FFF2-40B4-BE49-F238E27FC236}">
                <a16:creationId xmlns:a16="http://schemas.microsoft.com/office/drawing/2014/main" id="{888AC32E-31B5-49C7-B73C-43C2A6F9EDD6}"/>
              </a:ext>
            </a:extLst>
          </p:cNvPr>
          <p:cNvSpPr>
            <a:spLocks noGrp="1"/>
          </p:cNvSpPr>
          <p:nvPr>
            <p:ph type="sldNum" sz="quarter" idx="12"/>
          </p:nvPr>
        </p:nvSpPr>
        <p:spPr>
          <a:noFill/>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212926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DC6F6ED3-A095-4D10-ABF3-CC49ABCBA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124" y="5499622"/>
            <a:ext cx="2327564" cy="1229805"/>
          </a:xfrm>
          <a:prstGeom prst="rect">
            <a:avLst/>
          </a:prstGeom>
        </p:spPr>
      </p:pic>
      <p:sp>
        <p:nvSpPr>
          <p:cNvPr id="9" name="Suorakulmio 8">
            <a:extLst>
              <a:ext uri="{FF2B5EF4-FFF2-40B4-BE49-F238E27FC236}">
                <a16:creationId xmlns:a16="http://schemas.microsoft.com/office/drawing/2014/main" id="{63967AD2-33AD-4527-AD6E-44FD52A5E859}"/>
              </a:ext>
            </a:extLst>
          </p:cNvPr>
          <p:cNvSpPr/>
          <p:nvPr userDrawn="1"/>
        </p:nvSpPr>
        <p:spPr>
          <a:xfrm rot="19440274">
            <a:off x="9385287" y="5604642"/>
            <a:ext cx="3731751" cy="1776829"/>
          </a:xfrm>
          <a:custGeom>
            <a:avLst/>
            <a:gdLst>
              <a:gd name="connsiteX0" fmla="*/ 0 w 3749897"/>
              <a:gd name="connsiteY0" fmla="*/ 0 h 1825938"/>
              <a:gd name="connsiteX1" fmla="*/ 3749897 w 3749897"/>
              <a:gd name="connsiteY1" fmla="*/ 0 h 1825938"/>
              <a:gd name="connsiteX2" fmla="*/ 3749897 w 3749897"/>
              <a:gd name="connsiteY2" fmla="*/ 1825938 h 1825938"/>
              <a:gd name="connsiteX3" fmla="*/ 0 w 3749897"/>
              <a:gd name="connsiteY3" fmla="*/ 1825938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1601792 w 3749897"/>
              <a:gd name="connsiteY3" fmla="*/ 1149194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1625015 w 3749897"/>
              <a:gd name="connsiteY3" fmla="*/ 1186067 h 1825938"/>
              <a:gd name="connsiteX4" fmla="*/ 0 w 3749897"/>
              <a:gd name="connsiteY4" fmla="*/ 0 h 1825938"/>
              <a:gd name="connsiteX0" fmla="*/ 0 w 3749897"/>
              <a:gd name="connsiteY0" fmla="*/ 0 h 1825938"/>
              <a:gd name="connsiteX1" fmla="*/ 3749897 w 3749897"/>
              <a:gd name="connsiteY1" fmla="*/ 0 h 1825938"/>
              <a:gd name="connsiteX2" fmla="*/ 3749897 w 3749897"/>
              <a:gd name="connsiteY2" fmla="*/ 1825938 h 1825938"/>
              <a:gd name="connsiteX3" fmla="*/ 2407070 w 3749897"/>
              <a:gd name="connsiteY3" fmla="*/ 1734164 h 1825938"/>
              <a:gd name="connsiteX4" fmla="*/ 0 w 3749897"/>
              <a:gd name="connsiteY4" fmla="*/ 0 h 1825938"/>
              <a:gd name="connsiteX0" fmla="*/ 0 w 3749897"/>
              <a:gd name="connsiteY0" fmla="*/ 0 h 1734164"/>
              <a:gd name="connsiteX1" fmla="*/ 3749897 w 3749897"/>
              <a:gd name="connsiteY1" fmla="*/ 0 h 1734164"/>
              <a:gd name="connsiteX2" fmla="*/ 2994464 w 3749897"/>
              <a:gd name="connsiteY2" fmla="*/ 1007129 h 1734164"/>
              <a:gd name="connsiteX3" fmla="*/ 2407070 w 3749897"/>
              <a:gd name="connsiteY3" fmla="*/ 1734164 h 1734164"/>
              <a:gd name="connsiteX4" fmla="*/ 0 w 3749897"/>
              <a:gd name="connsiteY4" fmla="*/ 0 h 1734164"/>
              <a:gd name="connsiteX0" fmla="*/ 0 w 3731751"/>
              <a:gd name="connsiteY0" fmla="*/ 42665 h 1776829"/>
              <a:gd name="connsiteX1" fmla="*/ 3731751 w 3731751"/>
              <a:gd name="connsiteY1" fmla="*/ 0 h 1776829"/>
              <a:gd name="connsiteX2" fmla="*/ 2994464 w 3731751"/>
              <a:gd name="connsiteY2" fmla="*/ 1049794 h 1776829"/>
              <a:gd name="connsiteX3" fmla="*/ 2407070 w 3731751"/>
              <a:gd name="connsiteY3" fmla="*/ 1776829 h 1776829"/>
              <a:gd name="connsiteX4" fmla="*/ 0 w 3731751"/>
              <a:gd name="connsiteY4" fmla="*/ 42665 h 1776829"/>
              <a:gd name="connsiteX0" fmla="*/ 0 w 3731751"/>
              <a:gd name="connsiteY0" fmla="*/ 42665 h 1776829"/>
              <a:gd name="connsiteX1" fmla="*/ 3731751 w 3731751"/>
              <a:gd name="connsiteY1" fmla="*/ 0 h 1776829"/>
              <a:gd name="connsiteX2" fmla="*/ 2962298 w 3731751"/>
              <a:gd name="connsiteY2" fmla="*/ 1026428 h 1776829"/>
              <a:gd name="connsiteX3" fmla="*/ 2407070 w 3731751"/>
              <a:gd name="connsiteY3" fmla="*/ 1776829 h 1776829"/>
              <a:gd name="connsiteX4" fmla="*/ 0 w 3731751"/>
              <a:gd name="connsiteY4" fmla="*/ 42665 h 177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51" h="1776829">
                <a:moveTo>
                  <a:pt x="0" y="42665"/>
                </a:moveTo>
                <a:lnTo>
                  <a:pt x="3731751" y="0"/>
                </a:lnTo>
                <a:lnTo>
                  <a:pt x="2962298" y="1026428"/>
                </a:lnTo>
                <a:lnTo>
                  <a:pt x="2407070" y="1776829"/>
                </a:lnTo>
                <a:lnTo>
                  <a:pt x="0" y="42665"/>
                </a:lnTo>
                <a:close/>
              </a:path>
            </a:pathLst>
          </a:cu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4E065AA7-30C3-4EB3-8D28-FE7B0CE368E3}"/>
              </a:ext>
            </a:extLst>
          </p:cNvPr>
          <p:cNvSpPr/>
          <p:nvPr userDrawn="1"/>
        </p:nvSpPr>
        <p:spPr>
          <a:xfrm>
            <a:off x="-147782" y="0"/>
            <a:ext cx="984394" cy="6858000"/>
          </a:xfrm>
          <a:prstGeom prst="rect">
            <a:avLst/>
          </a:prstGeom>
          <a:solidFill>
            <a:srgbClr val="D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015F38FF-F54E-4B59-B54A-31641CD46B37}"/>
              </a:ext>
            </a:extLst>
          </p:cNvPr>
          <p:cNvSpPr>
            <a:spLocks noGrp="1"/>
          </p:cNvSpPr>
          <p:nvPr>
            <p:ph type="title"/>
          </p:nvPr>
        </p:nvSpPr>
        <p:spPr>
          <a:xfrm>
            <a:off x="839788" y="576839"/>
            <a:ext cx="3932237" cy="1112839"/>
          </a:xfrm>
          <a:solidFill>
            <a:srgbClr val="DA2027"/>
          </a:solidFill>
        </p:spPr>
        <p:txBody>
          <a:bodyPr anchor="b"/>
          <a:lstStyle>
            <a:lvl1pPr>
              <a:defRPr sz="3200">
                <a:solidFill>
                  <a:schemeClr val="bg1"/>
                </a:solidFill>
                <a:latin typeface="Franklin Gothic Demi Cond" panose="020B07060304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011B21EA-C122-4D9F-99E5-92E7D143C39A}"/>
              </a:ext>
            </a:extLst>
          </p:cNvPr>
          <p:cNvSpPr>
            <a:spLocks noGrp="1"/>
          </p:cNvSpPr>
          <p:nvPr>
            <p:ph idx="1"/>
          </p:nvPr>
        </p:nvSpPr>
        <p:spPr>
          <a:xfrm>
            <a:off x="5183188" y="987426"/>
            <a:ext cx="6172200" cy="4873625"/>
          </a:xfrm>
        </p:spPr>
        <p:txBody>
          <a:bodyPr/>
          <a:lstStyle>
            <a:lvl1pPr>
              <a:defRPr sz="3200">
                <a:latin typeface="Myriad Pro Cond" panose="020B0506030403020204" pitchFamily="34" charset="0"/>
              </a:defRPr>
            </a:lvl1pPr>
            <a:lvl2pPr>
              <a:defRPr sz="2800">
                <a:latin typeface="Myriad Pro Cond" panose="020B0506030403020204" pitchFamily="34" charset="0"/>
              </a:defRPr>
            </a:lvl2pPr>
            <a:lvl3pPr>
              <a:defRPr sz="2400">
                <a:latin typeface="Myriad Pro Cond" panose="020B0506030403020204" pitchFamily="34" charset="0"/>
              </a:defRPr>
            </a:lvl3pPr>
            <a:lvl4pPr>
              <a:defRPr sz="2000">
                <a:latin typeface="Myriad Pro Cond" panose="020B0506030403020204" pitchFamily="34" charset="0"/>
              </a:defRPr>
            </a:lvl4pPr>
            <a:lvl5pPr>
              <a:defRPr sz="2000">
                <a:latin typeface="Myriad Pro Cond" panose="020B0506030403020204" pitchFamily="34" charset="0"/>
              </a:defRPr>
            </a:lvl5pPr>
            <a:lvl6pPr>
              <a:defRPr sz="2000"/>
            </a:lvl6pPr>
            <a:lvl7pPr>
              <a:defRPr sz="2000"/>
            </a:lvl7pPr>
            <a:lvl8pPr>
              <a:defRPr sz="2000"/>
            </a:lvl8pPr>
            <a:lvl9pPr>
              <a:defRPr sz="20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5861AA76-7BFB-461D-B61B-5970CCBBBDB7}"/>
              </a:ext>
            </a:extLst>
          </p:cNvPr>
          <p:cNvSpPr>
            <a:spLocks noGrp="1"/>
          </p:cNvSpPr>
          <p:nvPr>
            <p:ph type="body" sz="half" idx="2"/>
          </p:nvPr>
        </p:nvSpPr>
        <p:spPr>
          <a:xfrm>
            <a:off x="839788" y="1937328"/>
            <a:ext cx="3932237" cy="3811588"/>
          </a:xfrm>
        </p:spPr>
        <p:txBody>
          <a:bodyPr/>
          <a:lstStyle>
            <a:lvl1pPr marL="0" indent="0">
              <a:buNone/>
              <a:defRPr sz="1600">
                <a:latin typeface="Myriad Pro Cond" panose="020B0506030403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i-FI" dirty="0"/>
              <a:t>Muokkaa tekstin perustyylejä</a:t>
            </a:r>
          </a:p>
        </p:txBody>
      </p:sp>
      <p:sp>
        <p:nvSpPr>
          <p:cNvPr id="5" name="Päivämäärän paikkamerkki 4">
            <a:extLst>
              <a:ext uri="{FF2B5EF4-FFF2-40B4-BE49-F238E27FC236}">
                <a16:creationId xmlns:a16="http://schemas.microsoft.com/office/drawing/2014/main" id="{6D037459-63EE-4F05-B77A-F9E4CD705B9B}"/>
              </a:ext>
            </a:extLst>
          </p:cNvPr>
          <p:cNvSpPr>
            <a:spLocks noGrp="1"/>
          </p:cNvSpPr>
          <p:nvPr>
            <p:ph type="dt" sz="half" idx="10"/>
          </p:nvPr>
        </p:nvSpPr>
        <p:spPr>
          <a:noFill/>
        </p:spPr>
        <p:txBody>
          <a:bodyPr/>
          <a:lstStyle/>
          <a:p>
            <a:fld id="{627DD13E-C962-4F80-88BA-AD572D99201B}" type="datetimeFigureOut">
              <a:rPr lang="fi-FI" smtClean="0"/>
              <a:t>17.6.2019</a:t>
            </a:fld>
            <a:endParaRPr lang="fi-FI"/>
          </a:p>
        </p:txBody>
      </p:sp>
      <p:sp>
        <p:nvSpPr>
          <p:cNvPr id="6" name="Alatunnisteen paikkamerkki 5">
            <a:extLst>
              <a:ext uri="{FF2B5EF4-FFF2-40B4-BE49-F238E27FC236}">
                <a16:creationId xmlns:a16="http://schemas.microsoft.com/office/drawing/2014/main" id="{8EA94A90-153B-4941-8C9A-3256FDCCFC9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9E254C2-5A78-441C-A930-7CA7768A362A}"/>
              </a:ext>
            </a:extLst>
          </p:cNvPr>
          <p:cNvSpPr>
            <a:spLocks noGrp="1"/>
          </p:cNvSpPr>
          <p:nvPr>
            <p:ph type="sldNum" sz="quarter" idx="12"/>
          </p:nvPr>
        </p:nvSpPr>
        <p:spPr>
          <a:noFill/>
        </p:spPr>
        <p:txBody>
          <a:bodyPr/>
          <a:lstStyle/>
          <a:p>
            <a:fld id="{5711B01C-1338-4BF3-B572-17E20A17F945}" type="slidenum">
              <a:rPr lang="fi-FI" smtClean="0"/>
              <a:t>‹#›</a:t>
            </a:fld>
            <a:endParaRPr lang="fi-FI"/>
          </a:p>
        </p:txBody>
      </p:sp>
    </p:spTree>
    <p:extLst>
      <p:ext uri="{BB962C8B-B14F-4D97-AF65-F5344CB8AC3E}">
        <p14:creationId xmlns:p14="http://schemas.microsoft.com/office/powerpoint/2010/main" val="380521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1.jp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35193BD-0740-405B-8EDE-3AEDF87BE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0FB502D-AB1E-4F64-8A3F-1A67CB96B76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0987F8A1-4E91-4102-9368-200139E708A5}"/>
              </a:ext>
            </a:extLst>
          </p:cNvPr>
          <p:cNvSpPr>
            <a:spLocks noGrp="1"/>
          </p:cNvSpPr>
          <p:nvPr>
            <p:ph type="dt" sz="half" idx="2"/>
          </p:nvPr>
        </p:nvSpPr>
        <p:spPr>
          <a:xfrm>
            <a:off x="838200" y="6356351"/>
            <a:ext cx="2743200" cy="365125"/>
          </a:xfrm>
          <a:prstGeom prst="rect">
            <a:avLst/>
          </a:prstGeom>
          <a:solidFill>
            <a:schemeClr val="bg1"/>
          </a:solidFill>
        </p:spPr>
        <p:txBody>
          <a:bodyPr vert="horz" lIns="91440" tIns="45720" rIns="91440" bIns="45720" rtlCol="0" anchor="ctr"/>
          <a:lstStyle>
            <a:lvl1pPr algn="l">
              <a:defRPr sz="1200">
                <a:solidFill>
                  <a:schemeClr val="tx1">
                    <a:tint val="75000"/>
                  </a:schemeClr>
                </a:solidFill>
              </a:defRPr>
            </a:lvl1p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C532BA19-C299-4A8B-80A1-521D351CD215}"/>
              </a:ext>
            </a:extLst>
          </p:cNvPr>
          <p:cNvSpPr>
            <a:spLocks noGrp="1"/>
          </p:cNvSpPr>
          <p:nvPr>
            <p:ph type="ftr" sz="quarter" idx="3"/>
          </p:nvPr>
        </p:nvSpPr>
        <p:spPr>
          <a:xfrm>
            <a:off x="4038600" y="6356351"/>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Dian numeron paikkamerkki 5">
            <a:extLst>
              <a:ext uri="{FF2B5EF4-FFF2-40B4-BE49-F238E27FC236}">
                <a16:creationId xmlns:a16="http://schemas.microsoft.com/office/drawing/2014/main" id="{D23833C5-EB06-4713-9CA7-969E74A02222}"/>
              </a:ext>
            </a:extLst>
          </p:cNvPr>
          <p:cNvSpPr>
            <a:spLocks noGrp="1"/>
          </p:cNvSpPr>
          <p:nvPr>
            <p:ph type="sldNum" sz="quarter" idx="4"/>
          </p:nvPr>
        </p:nvSpPr>
        <p:spPr>
          <a:xfrm>
            <a:off x="8610600" y="6356351"/>
            <a:ext cx="2743200" cy="365125"/>
          </a:xfrm>
          <a:prstGeom prst="rect">
            <a:avLst/>
          </a:prstGeom>
          <a:solidFill>
            <a:schemeClr val="bg1"/>
          </a:solidFill>
        </p:spPr>
        <p:txBody>
          <a:bodyPr vert="horz" lIns="91440" tIns="45720" rIns="91440" bIns="45720" rtlCol="0" anchor="ctr"/>
          <a:lstStyle>
            <a:lvl1pPr algn="r">
              <a:defRPr sz="1200">
                <a:solidFill>
                  <a:schemeClr val="tx1">
                    <a:tint val="75000"/>
                  </a:schemeClr>
                </a:solidFill>
              </a:defRPr>
            </a:lvl1pPr>
          </a:lstStyle>
          <a:p>
            <a:fld id="{5711B01C-1338-4BF3-B572-17E20A17F945}" type="slidenum">
              <a:rPr lang="fi-FI" smtClean="0"/>
              <a:t>‹#›</a:t>
            </a:fld>
            <a:endParaRPr lang="fi-FI" dirty="0"/>
          </a:p>
        </p:txBody>
      </p:sp>
    </p:spTree>
    <p:extLst>
      <p:ext uri="{BB962C8B-B14F-4D97-AF65-F5344CB8AC3E}">
        <p14:creationId xmlns:p14="http://schemas.microsoft.com/office/powerpoint/2010/main" val="38701017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anose="020B0506030403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anose="020B0506030403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anose="020B0506030403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904875"/>
          </a:xfrm>
          <a:prstGeom prst="rect">
            <a:avLst/>
          </a:prstGeom>
        </p:spPr>
        <p:txBody>
          <a:bodyPr vert="horz" lIns="91440" tIns="45720" rIns="91440" bIns="45720" rtlCol="0" anchor="ctr">
            <a:normAutofit/>
          </a:bodyPr>
          <a:lstStyle/>
          <a:p>
            <a:r>
              <a:rPr lang="fi-FI" dirty="0"/>
              <a:t>Otsikko tähän</a:t>
            </a:r>
          </a:p>
        </p:txBody>
      </p:sp>
      <p:sp>
        <p:nvSpPr>
          <p:cNvPr id="3" name="Tekstin paikkamerkki 2"/>
          <p:cNvSpPr>
            <a:spLocks noGrp="1"/>
          </p:cNvSpPr>
          <p:nvPr>
            <p:ph type="body" idx="1"/>
          </p:nvPr>
        </p:nvSpPr>
        <p:spPr>
          <a:xfrm>
            <a:off x="838200" y="1524000"/>
            <a:ext cx="10515600" cy="4652963"/>
          </a:xfrm>
          <a:prstGeom prst="rect">
            <a:avLst/>
          </a:prstGeom>
        </p:spPr>
        <p:txBody>
          <a:bodyPr vert="horz" lIns="91440" tIns="45720" rIns="91440" bIns="45720" rtlCol="0" anchor="t">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3522133"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r>
              <a:rPr lang="fi-FI" dirty="0"/>
              <a:t>Nimi ja päivämäärä</a:t>
            </a:r>
          </a:p>
        </p:txBody>
      </p:sp>
      <p:pic>
        <p:nvPicPr>
          <p:cNvPr id="9" name="Kuva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42144" y="4300207"/>
            <a:ext cx="2149856" cy="2557793"/>
          </a:xfrm>
          <a:prstGeom prst="rect">
            <a:avLst/>
          </a:prstGeom>
        </p:spPr>
      </p:pic>
      <p:sp>
        <p:nvSpPr>
          <p:cNvPr id="6" name="Dian numeron paikkamerkki 5"/>
          <p:cNvSpPr>
            <a:spLocks noGrp="1"/>
          </p:cNvSpPr>
          <p:nvPr>
            <p:ph type="sldNum" sz="quarter" idx="4"/>
          </p:nvPr>
        </p:nvSpPr>
        <p:spPr>
          <a:xfrm>
            <a:off x="8195733" y="6356350"/>
            <a:ext cx="13461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BEC2C-E3F8-4FCF-8C35-324852C42EB9}" type="slidenum">
              <a:rPr lang="fi-FI" smtClean="0"/>
              <a:pPr/>
              <a:t>‹#›</a:t>
            </a:fld>
            <a:endParaRPr lang="fi-FI"/>
          </a:p>
        </p:txBody>
      </p:sp>
      <p:pic>
        <p:nvPicPr>
          <p:cNvPr id="5" name="Kuva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0021" y="6430963"/>
            <a:ext cx="2971958" cy="345500"/>
          </a:xfrm>
          <a:prstGeom prst="rect">
            <a:avLst/>
          </a:prstGeom>
        </p:spPr>
      </p:pic>
    </p:spTree>
    <p:extLst>
      <p:ext uri="{BB962C8B-B14F-4D97-AF65-F5344CB8AC3E}">
        <p14:creationId xmlns:p14="http://schemas.microsoft.com/office/powerpoint/2010/main" val="27229285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p:txStyles>
    <p:titleStyle>
      <a:lvl1pPr algn="l" defTabSz="914400" rtl="0" eaLnBrk="1" latinLnBrk="0" hangingPunct="1">
        <a:lnSpc>
          <a:spcPct val="90000"/>
        </a:lnSpc>
        <a:spcBef>
          <a:spcPct val="0"/>
        </a:spcBef>
        <a:buNone/>
        <a:defRPr sz="4000" b="1" i="0" kern="1200">
          <a:solidFill>
            <a:srgbClr val="FF0000"/>
          </a:solidFill>
          <a:effectLst>
            <a:outerShdw blurRad="38100" dist="38100" dir="2700000" algn="tl">
              <a:srgbClr val="000000">
                <a:alpha val="43137"/>
              </a:srgbClr>
            </a:outerShdw>
          </a:effectLst>
          <a:latin typeface="NeuzeitS Book"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904875"/>
          </a:xfrm>
          <a:prstGeom prst="rect">
            <a:avLst/>
          </a:prstGeom>
        </p:spPr>
        <p:txBody>
          <a:bodyPr vert="horz" lIns="91440" tIns="45720" rIns="91440" bIns="45720" rtlCol="0" anchor="ctr">
            <a:normAutofit/>
          </a:bodyPr>
          <a:lstStyle/>
          <a:p>
            <a:r>
              <a:rPr lang="fi-FI" dirty="0"/>
              <a:t>Otsikko tähän</a:t>
            </a:r>
          </a:p>
        </p:txBody>
      </p:sp>
      <p:sp>
        <p:nvSpPr>
          <p:cNvPr id="3" name="Tekstin paikkamerkki 2"/>
          <p:cNvSpPr>
            <a:spLocks noGrp="1"/>
          </p:cNvSpPr>
          <p:nvPr>
            <p:ph type="body" idx="1"/>
          </p:nvPr>
        </p:nvSpPr>
        <p:spPr>
          <a:xfrm>
            <a:off x="838200" y="1524000"/>
            <a:ext cx="10515600" cy="4652963"/>
          </a:xfrm>
          <a:prstGeom prst="rect">
            <a:avLst/>
          </a:prstGeom>
        </p:spPr>
        <p:txBody>
          <a:bodyPr vert="horz" lIns="91440" tIns="45720" rIns="91440" bIns="45720" rtlCol="0" anchor="t">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3522133"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r>
              <a:rPr lang="fi-FI" dirty="0"/>
              <a:t>Nimi ja päivämäärä</a:t>
            </a:r>
          </a:p>
        </p:txBody>
      </p:sp>
      <p:pic>
        <p:nvPicPr>
          <p:cNvPr id="9" name="Kuva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42144" y="4300207"/>
            <a:ext cx="2149856" cy="2557793"/>
          </a:xfrm>
          <a:prstGeom prst="rect">
            <a:avLst/>
          </a:prstGeom>
        </p:spPr>
      </p:pic>
      <p:sp>
        <p:nvSpPr>
          <p:cNvPr id="6" name="Dian numeron paikkamerkki 5"/>
          <p:cNvSpPr>
            <a:spLocks noGrp="1"/>
          </p:cNvSpPr>
          <p:nvPr>
            <p:ph type="sldNum" sz="quarter" idx="4"/>
          </p:nvPr>
        </p:nvSpPr>
        <p:spPr>
          <a:xfrm>
            <a:off x="8195733" y="6356350"/>
            <a:ext cx="13461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BEC2C-E3F8-4FCF-8C35-324852C42EB9}" type="slidenum">
              <a:rPr lang="fi-FI" smtClean="0"/>
              <a:pPr/>
              <a:t>‹#›</a:t>
            </a:fld>
            <a:endParaRPr lang="fi-FI"/>
          </a:p>
        </p:txBody>
      </p:sp>
      <p:pic>
        <p:nvPicPr>
          <p:cNvPr id="5" name="Kuva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10021" y="6430963"/>
            <a:ext cx="2971958" cy="345500"/>
          </a:xfrm>
          <a:prstGeom prst="rect">
            <a:avLst/>
          </a:prstGeom>
        </p:spPr>
      </p:pic>
    </p:spTree>
    <p:extLst>
      <p:ext uri="{BB962C8B-B14F-4D97-AF65-F5344CB8AC3E}">
        <p14:creationId xmlns:p14="http://schemas.microsoft.com/office/powerpoint/2010/main" val="2370010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p:txStyles>
    <p:titleStyle>
      <a:lvl1pPr algn="l" defTabSz="914400" rtl="0" eaLnBrk="1" latinLnBrk="0" hangingPunct="1">
        <a:lnSpc>
          <a:spcPct val="90000"/>
        </a:lnSpc>
        <a:spcBef>
          <a:spcPct val="0"/>
        </a:spcBef>
        <a:buNone/>
        <a:defRPr sz="4000" b="1" i="0" kern="1200">
          <a:solidFill>
            <a:srgbClr val="FF0000"/>
          </a:solidFill>
          <a:effectLst>
            <a:outerShdw blurRad="38100" dist="38100" dir="2700000" algn="tl">
              <a:srgbClr val="000000">
                <a:alpha val="43137"/>
              </a:srgbClr>
            </a:outerShdw>
          </a:effectLst>
          <a:latin typeface="NeuzeitS Book"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35193BD-0740-405B-8EDE-3AEDF87BE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0FB502D-AB1E-4F64-8A3F-1A67CB96B76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0987F8A1-4E91-4102-9368-200139E708A5}"/>
              </a:ext>
            </a:extLst>
          </p:cNvPr>
          <p:cNvSpPr>
            <a:spLocks noGrp="1"/>
          </p:cNvSpPr>
          <p:nvPr>
            <p:ph type="dt" sz="half" idx="2"/>
          </p:nvPr>
        </p:nvSpPr>
        <p:spPr>
          <a:xfrm>
            <a:off x="838200" y="6356351"/>
            <a:ext cx="2743200" cy="365125"/>
          </a:xfrm>
          <a:prstGeom prst="rect">
            <a:avLst/>
          </a:prstGeom>
          <a:solidFill>
            <a:schemeClr val="bg1"/>
          </a:solidFill>
        </p:spPr>
        <p:txBody>
          <a:bodyPr vert="horz" lIns="91440" tIns="45720" rIns="91440" bIns="45720" rtlCol="0" anchor="ctr"/>
          <a:lstStyle>
            <a:lvl1pPr algn="l">
              <a:defRPr sz="1200">
                <a:solidFill>
                  <a:schemeClr val="tx1">
                    <a:tint val="75000"/>
                  </a:schemeClr>
                </a:solidFill>
              </a:defRPr>
            </a:lvl1pPr>
          </a:lstStyle>
          <a:p>
            <a:fld id="{627DD13E-C962-4F80-88BA-AD572D99201B}" type="datetimeFigureOut">
              <a:rPr lang="fi-FI" smtClean="0"/>
              <a:t>17.6.2019</a:t>
            </a:fld>
            <a:endParaRPr lang="fi-FI"/>
          </a:p>
        </p:txBody>
      </p:sp>
      <p:sp>
        <p:nvSpPr>
          <p:cNvPr id="5" name="Alatunnisteen paikkamerkki 4">
            <a:extLst>
              <a:ext uri="{FF2B5EF4-FFF2-40B4-BE49-F238E27FC236}">
                <a16:creationId xmlns:a16="http://schemas.microsoft.com/office/drawing/2014/main" id="{C532BA19-C299-4A8B-80A1-521D351CD215}"/>
              </a:ext>
            </a:extLst>
          </p:cNvPr>
          <p:cNvSpPr>
            <a:spLocks noGrp="1"/>
          </p:cNvSpPr>
          <p:nvPr>
            <p:ph type="ftr" sz="quarter" idx="3"/>
          </p:nvPr>
        </p:nvSpPr>
        <p:spPr>
          <a:xfrm>
            <a:off x="4038600" y="6356351"/>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Dian numeron paikkamerkki 5">
            <a:extLst>
              <a:ext uri="{FF2B5EF4-FFF2-40B4-BE49-F238E27FC236}">
                <a16:creationId xmlns:a16="http://schemas.microsoft.com/office/drawing/2014/main" id="{D23833C5-EB06-4713-9CA7-969E74A02222}"/>
              </a:ext>
            </a:extLst>
          </p:cNvPr>
          <p:cNvSpPr>
            <a:spLocks noGrp="1"/>
          </p:cNvSpPr>
          <p:nvPr>
            <p:ph type="sldNum" sz="quarter" idx="4"/>
          </p:nvPr>
        </p:nvSpPr>
        <p:spPr>
          <a:xfrm>
            <a:off x="8610600" y="6356351"/>
            <a:ext cx="2743200" cy="365125"/>
          </a:xfrm>
          <a:prstGeom prst="rect">
            <a:avLst/>
          </a:prstGeom>
          <a:solidFill>
            <a:schemeClr val="bg1"/>
          </a:solidFill>
        </p:spPr>
        <p:txBody>
          <a:bodyPr vert="horz" lIns="91440" tIns="45720" rIns="91440" bIns="45720" rtlCol="0" anchor="ctr"/>
          <a:lstStyle>
            <a:lvl1pPr algn="r">
              <a:defRPr sz="1200">
                <a:solidFill>
                  <a:schemeClr val="tx1">
                    <a:tint val="75000"/>
                  </a:schemeClr>
                </a:solidFill>
              </a:defRPr>
            </a:lvl1pPr>
          </a:lstStyle>
          <a:p>
            <a:fld id="{5711B01C-1338-4BF3-B572-17E20A17F945}" type="slidenum">
              <a:rPr lang="fi-FI" smtClean="0"/>
              <a:t>‹#›</a:t>
            </a:fld>
            <a:endParaRPr lang="fi-FI" dirty="0"/>
          </a:p>
        </p:txBody>
      </p:sp>
    </p:spTree>
    <p:extLst>
      <p:ext uri="{BB962C8B-B14F-4D97-AF65-F5344CB8AC3E}">
        <p14:creationId xmlns:p14="http://schemas.microsoft.com/office/powerpoint/2010/main" val="24308082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377"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anose="020B0506030403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anose="020B0506030403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anose="020B0506030403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77995" y="5848163"/>
            <a:ext cx="1660559" cy="677333"/>
          </a:xfrm>
          <a:prstGeom prst="rect">
            <a:avLst/>
          </a:prstGeom>
          <a:blipFill>
            <a:blip r:embed="rId7" cstate="print"/>
            <a:stretch>
              <a:fillRect/>
            </a:stretch>
          </a:blipFill>
        </p:spPr>
        <p:txBody>
          <a:bodyPr wrap="square" lIns="0" tIns="0" rIns="0" bIns="0" rtlCol="0"/>
          <a:lstStyle/>
          <a:p>
            <a:endParaRPr sz="2400"/>
          </a:p>
        </p:txBody>
      </p:sp>
      <p:sp>
        <p:nvSpPr>
          <p:cNvPr id="17" name="bk object 17"/>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18" name="bk object 18"/>
          <p:cNvSpPr/>
          <p:nvPr/>
        </p:nvSpPr>
        <p:spPr>
          <a:xfrm>
            <a:off x="0" y="6492867"/>
            <a:ext cx="12192000" cy="17780"/>
          </a:xfrm>
          <a:custGeom>
            <a:avLst/>
            <a:gdLst/>
            <a:ahLst/>
            <a:cxnLst/>
            <a:rect l="l" t="t" r="r" b="b"/>
            <a:pathLst>
              <a:path w="9144000" h="13335">
                <a:moveTo>
                  <a:pt x="0" y="12712"/>
                </a:moveTo>
                <a:lnTo>
                  <a:pt x="9144000" y="12712"/>
                </a:lnTo>
                <a:lnTo>
                  <a:pt x="9144000" y="0"/>
                </a:lnTo>
                <a:lnTo>
                  <a:pt x="0" y="0"/>
                </a:lnTo>
                <a:lnTo>
                  <a:pt x="0" y="12712"/>
                </a:lnTo>
                <a:close/>
              </a:path>
            </a:pathLst>
          </a:custGeom>
          <a:solidFill>
            <a:srgbClr val="7AC143"/>
          </a:solidFill>
        </p:spPr>
        <p:txBody>
          <a:bodyPr wrap="square" lIns="0" tIns="0" rIns="0" bIns="0" rtlCol="0"/>
          <a:lstStyle/>
          <a:p>
            <a:endParaRPr sz="2400"/>
          </a:p>
        </p:txBody>
      </p:sp>
      <p:sp>
        <p:nvSpPr>
          <p:cNvPr id="2" name="Holder 2"/>
          <p:cNvSpPr>
            <a:spLocks noGrp="1"/>
          </p:cNvSpPr>
          <p:nvPr>
            <p:ph type="title"/>
          </p:nvPr>
        </p:nvSpPr>
        <p:spPr>
          <a:xfrm>
            <a:off x="2188634" y="420387"/>
            <a:ext cx="7814733" cy="307777"/>
          </a:xfrm>
          <a:prstGeom prst="rect">
            <a:avLst/>
          </a:prstGeom>
        </p:spPr>
        <p:txBody>
          <a:bodyPr wrap="square" lIns="0" tIns="0" rIns="0" bIns="0">
            <a:spAutoFit/>
          </a:bodyPr>
          <a:lstStyle>
            <a:lvl1pPr>
              <a:defRPr sz="2000" b="1" i="0">
                <a:solidFill>
                  <a:srgbClr val="519B2E"/>
                </a:solidFill>
                <a:latin typeface="Arial Black"/>
                <a:cs typeface="Arial Black"/>
              </a:defRPr>
            </a:lvl1pPr>
          </a:lstStyle>
          <a:p>
            <a:endParaRPr/>
          </a:p>
        </p:txBody>
      </p:sp>
      <p:sp>
        <p:nvSpPr>
          <p:cNvPr id="3" name="Holder 3"/>
          <p:cNvSpPr>
            <a:spLocks noGrp="1"/>
          </p:cNvSpPr>
          <p:nvPr>
            <p:ph type="body" idx="1"/>
          </p:nvPr>
        </p:nvSpPr>
        <p:spPr>
          <a:xfrm>
            <a:off x="770976" y="1578525"/>
            <a:ext cx="10650049" cy="246221"/>
          </a:xfrm>
          <a:prstGeom prst="rect">
            <a:avLst/>
          </a:prstGeom>
        </p:spPr>
        <p:txBody>
          <a:bodyPr wrap="square" lIns="0" tIns="0" rIns="0" bIns="0">
            <a:spAutoFit/>
          </a:bodyPr>
          <a:lstStyle>
            <a:lvl1pPr>
              <a:defRPr sz="1600" b="0" i="0">
                <a:solidFill>
                  <a:srgbClr val="2F2F2F"/>
                </a:solidFill>
                <a:latin typeface="Arial"/>
                <a:cs typeface="Arial"/>
              </a:defRPr>
            </a:lvl1pPr>
          </a:lstStyle>
          <a:p>
            <a:endParaRPr/>
          </a:p>
        </p:txBody>
      </p:sp>
      <p:sp>
        <p:nvSpPr>
          <p:cNvPr id="4" name="Holder 4"/>
          <p:cNvSpPr>
            <a:spLocks noGrp="1"/>
          </p:cNvSpPr>
          <p:nvPr>
            <p:ph type="ftr" sz="quarter" idx="5"/>
          </p:nvPr>
        </p:nvSpPr>
        <p:spPr>
          <a:xfrm>
            <a:off x="714587" y="6572241"/>
            <a:ext cx="757767" cy="184666"/>
          </a:xfrm>
          <a:prstGeom prst="rect">
            <a:avLst/>
          </a:prstGeom>
        </p:spPr>
        <p:txBody>
          <a:bodyPr wrap="square" lIns="0" tIns="0" rIns="0" bIns="0">
            <a:spAutoFit/>
          </a:bodyPr>
          <a:lstStyle>
            <a:lvl1pPr>
              <a:defRPr sz="1200" b="1" i="0">
                <a:solidFill>
                  <a:srgbClr val="5F5F5F"/>
                </a:solidFill>
                <a:latin typeface="Arial"/>
                <a:cs typeface="Arial"/>
              </a:defRPr>
            </a:lvl1pPr>
          </a:lstStyle>
          <a:p>
            <a:pPr marL="16933">
              <a:spcBef>
                <a:spcPts val="20"/>
              </a:spcBef>
            </a:pPr>
            <a:r>
              <a:rPr lang="fi-FI" spc="20"/>
              <a:t>22.2.2018</a:t>
            </a:r>
            <a:endParaRPr lang="fi-FI" spc="20" dirty="0"/>
          </a:p>
        </p:txBody>
      </p:sp>
      <p:sp>
        <p:nvSpPr>
          <p:cNvPr id="5" name="Holder 5"/>
          <p:cNvSpPr>
            <a:spLocks noGrp="1"/>
          </p:cNvSpPr>
          <p:nvPr>
            <p:ph type="dt" sz="half" idx="6"/>
          </p:nvPr>
        </p:nvSpPr>
        <p:spPr>
          <a:xfrm>
            <a:off x="2566076" y="6576305"/>
            <a:ext cx="7051040" cy="184666"/>
          </a:xfrm>
          <a:prstGeom prst="rect">
            <a:avLst/>
          </a:prstGeom>
        </p:spPr>
        <p:txBody>
          <a:bodyPr wrap="square" lIns="0" tIns="0" rIns="0" bIns="0">
            <a:spAutoFit/>
          </a:bodyPr>
          <a:lstStyle>
            <a:lvl1pPr>
              <a:defRPr sz="1200" b="1" i="0">
                <a:solidFill>
                  <a:srgbClr val="5F5F5F"/>
                </a:solidFill>
                <a:latin typeface="Arial"/>
                <a:cs typeface="Arial"/>
              </a:defRPr>
            </a:lvl1pPr>
          </a:lstStyle>
          <a:p>
            <a:pPr marL="16933">
              <a:spcBef>
                <a:spcPts val="20"/>
              </a:spcBef>
            </a:pPr>
            <a:r>
              <a:rPr lang="fi-FI" spc="13"/>
              <a:t>Ikääntyneiden sosiaali- </a:t>
            </a:r>
            <a:r>
              <a:rPr lang="fi-FI" spc="7"/>
              <a:t>ja </a:t>
            </a:r>
            <a:r>
              <a:rPr lang="fi-FI" spc="13"/>
              <a:t>terveyspalveluiden </a:t>
            </a:r>
            <a:r>
              <a:rPr lang="fi-FI" spc="7"/>
              <a:t>tarve, </a:t>
            </a:r>
            <a:r>
              <a:rPr lang="fi-FI"/>
              <a:t>käyttö </a:t>
            </a:r>
            <a:r>
              <a:rPr lang="fi-FI" spc="7"/>
              <a:t>ja </a:t>
            </a:r>
            <a:r>
              <a:rPr lang="fi-FI" spc="13"/>
              <a:t>kokemukset </a:t>
            </a:r>
            <a:r>
              <a:rPr lang="fi-FI"/>
              <a:t>/ </a:t>
            </a:r>
            <a:r>
              <a:rPr lang="fi-FI" spc="7"/>
              <a:t>Katri</a:t>
            </a:r>
            <a:r>
              <a:rPr lang="fi-FI" spc="100"/>
              <a:t> </a:t>
            </a:r>
            <a:r>
              <a:rPr lang="fi-FI" spc="13"/>
              <a:t>Hannikainen</a:t>
            </a:r>
            <a:endParaRPr lang="fi-FI" spc="13" dirty="0"/>
          </a:p>
        </p:txBody>
      </p:sp>
      <p:sp>
        <p:nvSpPr>
          <p:cNvPr id="6" name="Holder 6"/>
          <p:cNvSpPr>
            <a:spLocks noGrp="1"/>
          </p:cNvSpPr>
          <p:nvPr>
            <p:ph type="sldNum" sz="quarter" idx="7"/>
          </p:nvPr>
        </p:nvSpPr>
        <p:spPr>
          <a:xfrm>
            <a:off x="11230357" y="6576305"/>
            <a:ext cx="250612" cy="184666"/>
          </a:xfrm>
          <a:prstGeom prst="rect">
            <a:avLst/>
          </a:prstGeom>
        </p:spPr>
        <p:txBody>
          <a:bodyPr wrap="square" lIns="0" tIns="0" rIns="0" bIns="0">
            <a:spAutoFit/>
          </a:bodyPr>
          <a:lstStyle>
            <a:lvl1pPr>
              <a:defRPr sz="1200" b="1" i="0">
                <a:solidFill>
                  <a:srgbClr val="5F5F5F"/>
                </a:solidFill>
                <a:latin typeface="Arial"/>
                <a:cs typeface="Arial"/>
              </a:defRPr>
            </a:lvl1pPr>
          </a:lstStyle>
          <a:p>
            <a:pPr marL="33866">
              <a:spcBef>
                <a:spcPts val="20"/>
              </a:spcBef>
            </a:pPr>
            <a:fld id="{81D60167-4931-47E6-BA6A-407CBD079E47}" type="slidenum">
              <a:rPr lang="fi-FI" spc="-7" smtClean="0"/>
              <a:pPr marL="33866">
                <a:spcBef>
                  <a:spcPts val="20"/>
                </a:spcBef>
              </a:pPr>
              <a:t>‹#›</a:t>
            </a:fld>
            <a:endParaRPr lang="fi-FI" spc="-7" dirty="0"/>
          </a:p>
        </p:txBody>
      </p:sp>
    </p:spTree>
    <p:extLst>
      <p:ext uri="{BB962C8B-B14F-4D97-AF65-F5344CB8AC3E}">
        <p14:creationId xmlns:p14="http://schemas.microsoft.com/office/powerpoint/2010/main" val="9962228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75E001FD-2DC8-4D54-BA88-0673CB1ADA74}"/>
              </a:ext>
            </a:extLst>
          </p:cNvPr>
          <p:cNvPicPr>
            <a:picLocks noGrp="1" noChangeAspect="1"/>
          </p:cNvPicPr>
          <p:nvPr>
            <p:ph type="pic" sz="quarter" idx="13"/>
          </p:nvPr>
        </p:nvPicPr>
        <p:blipFill rotWithShape="1">
          <a:blip r:embed="rId3">
            <a:alphaModFix/>
            <a:extLst>
              <a:ext uri="{28A0092B-C50C-407E-A947-70E740481C1C}">
                <a14:useLocalDpi xmlns:a14="http://schemas.microsoft.com/office/drawing/2010/main" val="0"/>
              </a:ext>
            </a:extLst>
          </a:blip>
          <a:srcRect t="2840" r="-2" b="3071"/>
          <a:stretch/>
        </p:blipFill>
        <p:spPr>
          <a:xfrm>
            <a:off x="6083786" y="-168318"/>
            <a:ext cx="6261330" cy="3932313"/>
          </a:xfrm>
          <a:prstGeom prst="rect">
            <a:avLst/>
          </a:prstGeom>
          <a:effectLst>
            <a:softEdge rad="533400"/>
          </a:effectLst>
        </p:spPr>
      </p:pic>
      <p:pic>
        <p:nvPicPr>
          <p:cNvPr id="8" name="Kuva 7" descr="Kuva, joka sisältää kohteen rakennus, ulko, taivas, ylä&#10;&#10;Kuvaus luotu automaattisesti">
            <a:extLst>
              <a:ext uri="{FF2B5EF4-FFF2-40B4-BE49-F238E27FC236}">
                <a16:creationId xmlns:a16="http://schemas.microsoft.com/office/drawing/2014/main" id="{51EEA504-2464-440B-86C8-00365A5044DF}"/>
              </a:ext>
            </a:extLst>
          </p:cNvPr>
          <p:cNvPicPr>
            <a:picLocks noChangeAspect="1"/>
          </p:cNvPicPr>
          <p:nvPr/>
        </p:nvPicPr>
        <p:blipFill rotWithShape="1">
          <a:blip r:embed="rId4">
            <a:extLst>
              <a:ext uri="{28A0092B-C50C-407E-A947-70E740481C1C}">
                <a14:useLocalDpi xmlns:a14="http://schemas.microsoft.com/office/drawing/2010/main" val="0"/>
              </a:ext>
            </a:extLst>
          </a:blip>
          <a:srcRect t="33119" r="2" b="22128"/>
          <a:stretch/>
        </p:blipFill>
        <p:spPr>
          <a:xfrm>
            <a:off x="6089904" y="2487168"/>
            <a:ext cx="6263640" cy="4215384"/>
          </a:xfrm>
          <a:prstGeom prst="rect">
            <a:avLst/>
          </a:prstGeom>
          <a:effectLst>
            <a:softEdge rad="533400"/>
          </a:effectLst>
        </p:spPr>
      </p:pic>
      <p:pic>
        <p:nvPicPr>
          <p:cNvPr id="24" name="Picture 2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tsikko 2">
            <a:extLst>
              <a:ext uri="{FF2B5EF4-FFF2-40B4-BE49-F238E27FC236}">
                <a16:creationId xmlns:a16="http://schemas.microsoft.com/office/drawing/2014/main" id="{2BD3FDFB-5181-4854-86A5-DE43CC543905}"/>
              </a:ext>
            </a:extLst>
          </p:cNvPr>
          <p:cNvSpPr>
            <a:spLocks noGrp="1"/>
          </p:cNvSpPr>
          <p:nvPr>
            <p:ph type="ctrTitle"/>
          </p:nvPr>
        </p:nvSpPr>
        <p:spPr>
          <a:xfrm>
            <a:off x="390327" y="662548"/>
            <a:ext cx="6053003" cy="3932312"/>
          </a:xfrm>
        </p:spPr>
        <p:txBody>
          <a:bodyPr vert="horz" lIns="91440" tIns="45720" rIns="91440" bIns="45720" rtlCol="0" anchor="ctr">
            <a:normAutofit fontScale="90000"/>
          </a:bodyPr>
          <a:lstStyle/>
          <a:p>
            <a:pPr defTabSz="914400">
              <a:lnSpc>
                <a:spcPct val="100000"/>
              </a:lnSpc>
              <a:buClr>
                <a:schemeClr val="bg1"/>
              </a:buClr>
            </a:pPr>
            <a:r>
              <a:rPr lang="en-US" sz="40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Politiikan</a:t>
            </a:r>
            <a:r>
              <a:rPr lang="en-US" sz="40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kulmapöytä</a:t>
            </a:r>
            <a:r>
              <a:rPr lang="en-US" sz="40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4000" b="1" kern="1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uusi</a:t>
            </a:r>
            <a:r>
              <a:rPr lang="en-US" sz="40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hallitusohjelma</a:t>
            </a:r>
            <a:b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br>
            <a:b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Sosiaaliturvan</a:t>
            </a:r>
            <a: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uudistaminen</a:t>
            </a:r>
            <a: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kommenttipuheenvuoro</a:t>
            </a:r>
            <a:br>
              <a:rPr lang="en-US" sz="1000" kern="1200" dirty="0">
                <a:solidFill>
                  <a:srgbClr val="000000"/>
                </a:solidFill>
                <a:latin typeface="+mj-lt"/>
                <a:ea typeface="+mj-ea"/>
                <a:cs typeface="+mj-cs"/>
              </a:rPr>
            </a:br>
            <a:br>
              <a:rPr lang="en-US" sz="1000" kern="1200" dirty="0">
                <a:solidFill>
                  <a:srgbClr val="000000"/>
                </a:solidFill>
                <a:latin typeface="+mj-lt"/>
                <a:ea typeface="+mj-ea"/>
                <a:cs typeface="+mj-cs"/>
              </a:rPr>
            </a:br>
            <a:endParaRPr lang="en-US" sz="1000" kern="1200" dirty="0">
              <a:solidFill>
                <a:srgbClr val="000000"/>
              </a:solidFill>
              <a:latin typeface="+mj-lt"/>
              <a:ea typeface="+mj-ea"/>
              <a:cs typeface="+mj-cs"/>
            </a:endParaRPr>
          </a:p>
        </p:txBody>
      </p:sp>
      <p:sp>
        <p:nvSpPr>
          <p:cNvPr id="4" name="Alaotsikko 3">
            <a:extLst>
              <a:ext uri="{FF2B5EF4-FFF2-40B4-BE49-F238E27FC236}">
                <a16:creationId xmlns:a16="http://schemas.microsoft.com/office/drawing/2014/main" id="{3CA3171D-DEDD-4903-97B3-0AECD78AC119}"/>
              </a:ext>
            </a:extLst>
          </p:cNvPr>
          <p:cNvSpPr>
            <a:spLocks noGrp="1"/>
          </p:cNvSpPr>
          <p:nvPr>
            <p:ph type="subTitle" idx="1"/>
          </p:nvPr>
        </p:nvSpPr>
        <p:spPr>
          <a:xfrm>
            <a:off x="572327" y="4306292"/>
            <a:ext cx="6261330" cy="2450696"/>
          </a:xfrm>
        </p:spPr>
        <p:txBody>
          <a:bodyPr vert="horz" lIns="91440" tIns="45720" rIns="91440" bIns="45720" rtlCol="0" anchor="ctr">
            <a:normAutofit/>
          </a:bodyPr>
          <a:lstStyle/>
          <a:p>
            <a:pPr defTabSz="914400">
              <a:lnSpc>
                <a:spcPct val="120000"/>
              </a:lnSpc>
            </a:pPr>
            <a:r>
              <a:rPr 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Soste</a:t>
            </a: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 17.6.2019</a:t>
            </a:r>
          </a:p>
          <a:p>
            <a:pPr defTabSz="914400">
              <a:lnSpc>
                <a:spcPct val="120000"/>
              </a:lnSpc>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Tarja Pajunen</a:t>
            </a:r>
          </a:p>
          <a:p>
            <a:pPr defTabSz="914400">
              <a:lnSpc>
                <a:spcPct val="120000"/>
              </a:lnSpc>
            </a:pPr>
            <a:r>
              <a:rPr lang="en-US" sz="1800" dirty="0" err="1">
                <a:solidFill>
                  <a:srgbClr val="000000"/>
                </a:solidFill>
                <a:latin typeface="Tahoma" panose="020B0604030504040204" pitchFamily="34" charset="0"/>
                <a:ea typeface="Tahoma" panose="020B0604030504040204" pitchFamily="34" charset="0"/>
                <a:cs typeface="Tahoma" panose="020B0604030504040204" pitchFamily="34" charset="0"/>
              </a:rPr>
              <a:t>sosiaalipoliittinen</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latin typeface="Tahoma" panose="020B0604030504040204" pitchFamily="34" charset="0"/>
                <a:ea typeface="Tahoma" panose="020B0604030504040204" pitchFamily="34" charset="0"/>
                <a:cs typeface="Tahoma" panose="020B0604030504040204" pitchFamily="34" charset="0"/>
              </a:rPr>
              <a:t>asiantuntija</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defTabSz="914400">
              <a:lnSpc>
                <a:spcPct val="120000"/>
              </a:lnSpc>
            </a:pPr>
            <a:r>
              <a:rPr lang="en-US" sz="1800" dirty="0" err="1">
                <a:solidFill>
                  <a:srgbClr val="000000"/>
                </a:solidFill>
                <a:latin typeface="Tahoma" panose="020B0604030504040204" pitchFamily="34" charset="0"/>
                <a:ea typeface="Tahoma" panose="020B0604030504040204" pitchFamily="34" charset="0"/>
                <a:cs typeface="Tahoma" panose="020B0604030504040204" pitchFamily="34" charset="0"/>
              </a:rPr>
              <a:t>Eläkkeensaajien</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latin typeface="Tahoma" panose="020B0604030504040204" pitchFamily="34" charset="0"/>
                <a:ea typeface="Tahoma" panose="020B0604030504040204" pitchFamily="34" charset="0"/>
                <a:cs typeface="Tahoma" panose="020B0604030504040204" pitchFamily="34" charset="0"/>
              </a:rPr>
              <a:t>Keskusliitto</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EKL </a:t>
            </a:r>
            <a:r>
              <a:rPr lang="en-US" sz="1800" dirty="0" err="1">
                <a:solidFill>
                  <a:srgbClr val="000000"/>
                </a:solidFill>
                <a:latin typeface="Tahoma" panose="020B0604030504040204" pitchFamily="34" charset="0"/>
                <a:ea typeface="Tahoma" panose="020B0604030504040204" pitchFamily="34" charset="0"/>
                <a:cs typeface="Tahoma" panose="020B0604030504040204" pitchFamily="34" charset="0"/>
              </a:rPr>
              <a:t>ry</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defTabSz="914400">
              <a:lnSpc>
                <a:spcPct val="120000"/>
              </a:lnSpc>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tarja.pajunen@elakkeensaajat.fi</a:t>
            </a:r>
          </a:p>
        </p:txBody>
      </p:sp>
    </p:spTree>
    <p:extLst>
      <p:ext uri="{BB962C8B-B14F-4D97-AF65-F5344CB8AC3E}">
        <p14:creationId xmlns:p14="http://schemas.microsoft.com/office/powerpoint/2010/main" val="397125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149700-9DBF-4295-9A60-8A64B5B56C58}"/>
              </a:ext>
            </a:extLst>
          </p:cNvPr>
          <p:cNvSpPr>
            <a:spLocks noGrp="1"/>
          </p:cNvSpPr>
          <p:nvPr>
            <p:ph type="title"/>
          </p:nvPr>
        </p:nvSpPr>
        <p:spPr>
          <a:xfrm>
            <a:off x="332096" y="28548"/>
            <a:ext cx="11019847" cy="1098801"/>
          </a:xfrm>
        </p:spPr>
        <p:txBody>
          <a:bodyPr>
            <a:noAutofit/>
          </a:bodyPr>
          <a:lstStyle/>
          <a:p>
            <a:pPr>
              <a:lnSpc>
                <a:spcPct val="100000"/>
              </a:lnSpc>
            </a:pPr>
            <a:r>
              <a:rPr lang="fi-FI" sz="3200" dirty="0">
                <a:latin typeface="Tahoma" panose="020B0604030504040204" pitchFamily="34" charset="0"/>
                <a:ea typeface="Tahoma" panose="020B0604030504040204" pitchFamily="34" charset="0"/>
                <a:cs typeface="Tahoma" panose="020B0604030504040204" pitchFamily="34" charset="0"/>
              </a:rPr>
              <a:t>”Vanhukset velkaantuvat vauhdilla”</a:t>
            </a:r>
            <a:endParaRPr lang="fi-FI"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 name="Sisällön paikkamerkki 5">
            <a:extLst>
              <a:ext uri="{FF2B5EF4-FFF2-40B4-BE49-F238E27FC236}">
                <a16:creationId xmlns:a16="http://schemas.microsoft.com/office/drawing/2014/main" id="{E03A4220-8887-4F08-B12A-B396971DF804}"/>
              </a:ext>
            </a:extLst>
          </p:cNvPr>
          <p:cNvPicPr>
            <a:picLocks noGrp="1" noChangeAspect="1"/>
          </p:cNvPicPr>
          <p:nvPr>
            <p:ph idx="1"/>
          </p:nvPr>
        </p:nvPicPr>
        <p:blipFill>
          <a:blip r:embed="rId3"/>
          <a:stretch>
            <a:fillRect/>
          </a:stretch>
        </p:blipFill>
        <p:spPr>
          <a:xfrm>
            <a:off x="5614168" y="1089498"/>
            <a:ext cx="6509324" cy="4402157"/>
          </a:xfrm>
          <a:prstGeom prst="rect">
            <a:avLst/>
          </a:prstGeom>
        </p:spPr>
      </p:pic>
      <p:sp>
        <p:nvSpPr>
          <p:cNvPr id="4" name="Päivämäärän paikkamerkki 3">
            <a:extLst>
              <a:ext uri="{FF2B5EF4-FFF2-40B4-BE49-F238E27FC236}">
                <a16:creationId xmlns:a16="http://schemas.microsoft.com/office/drawing/2014/main" id="{FD791585-ADD6-4052-A161-B8FFCF6DFE74}"/>
              </a:ext>
            </a:extLst>
          </p:cNvPr>
          <p:cNvSpPr>
            <a:spLocks noGrp="1"/>
          </p:cNvSpPr>
          <p:nvPr>
            <p:ph type="dt" sz="half" idx="10"/>
          </p:nvPr>
        </p:nvSpPr>
        <p:spPr>
          <a:xfrm>
            <a:off x="503978" y="6172075"/>
            <a:ext cx="3632746" cy="497656"/>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Tarja Pajunen 2019</a:t>
            </a:r>
          </a:p>
        </p:txBody>
      </p:sp>
      <p:sp>
        <p:nvSpPr>
          <p:cNvPr id="5" name="Dian numeron paikkamerkki 4">
            <a:extLst>
              <a:ext uri="{FF2B5EF4-FFF2-40B4-BE49-F238E27FC236}">
                <a16:creationId xmlns:a16="http://schemas.microsoft.com/office/drawing/2014/main" id="{DB76FB19-A077-448B-8E83-BC7F6E2A69C1}"/>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AABEC2C-E3F8-4FCF-8C35-324852C42EB9}" type="slidenum">
              <a:rPr kumimoji="0" lang="fi-FI"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1">
            <a:extLst>
              <a:ext uri="{FF2B5EF4-FFF2-40B4-BE49-F238E27FC236}">
                <a16:creationId xmlns:a16="http://schemas.microsoft.com/office/drawing/2014/main" id="{3DAC598F-12F7-41CB-A0AB-CD3DFDFECCA8}"/>
              </a:ext>
            </a:extLst>
          </p:cNvPr>
          <p:cNvSpPr txBox="1">
            <a:spLocks/>
          </p:cNvSpPr>
          <p:nvPr/>
        </p:nvSpPr>
        <p:spPr>
          <a:xfrm>
            <a:off x="409918" y="685925"/>
            <a:ext cx="5280625" cy="6143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FF0000"/>
                </a:solidFill>
                <a:effectLst>
                  <a:outerShdw blurRad="38100" dist="38100" dir="2700000" algn="tl">
                    <a:srgbClr val="000000">
                      <a:alpha val="43137"/>
                    </a:srgbClr>
                  </a:outerShdw>
                </a:effectLst>
                <a:latin typeface="NeuzeitS Book"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Maksuhäiriömerkinnät 2018</a:t>
            </a:r>
          </a:p>
          <a:p>
            <a:pPr marL="174625" marR="0" lvl="0" indent="-174625" algn="l" defTabSz="914400" rtl="0" eaLnBrk="1" fontAlgn="auto" latinLnBrk="0" hangingPunct="1">
              <a:lnSpc>
                <a:spcPct val="100000"/>
              </a:lnSpc>
              <a:spcBef>
                <a:spcPct val="0"/>
              </a:spcBef>
              <a:spcAft>
                <a:spcPts val="0"/>
              </a:spcAft>
              <a:buClr>
                <a:srgbClr val="FF0000"/>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noin 1,6 miljoonaa uutta maksuhäiriömerkintää.</a:t>
            </a:r>
          </a:p>
          <a:p>
            <a:pPr marL="174625" marR="0" lvl="0" indent="-174625" algn="l" defTabSz="914400" rtl="0" eaLnBrk="1" fontAlgn="auto" latinLnBrk="0" hangingPunct="1">
              <a:lnSpc>
                <a:spcPct val="100000"/>
              </a:lnSpc>
              <a:spcBef>
                <a:spcPct val="0"/>
              </a:spcBef>
              <a:spcAft>
                <a:spcPts val="0"/>
              </a:spcAft>
              <a:buClr>
                <a:srgbClr val="FF0000"/>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Asiakastieto Groupin henkilöluotto-tietorekisterissä 382 000 maksuhäiriöistä henkilöä. </a:t>
            </a:r>
          </a:p>
          <a:p>
            <a:pPr marL="174625" marR="0" lvl="0" indent="-174625" algn="l" defTabSz="914400" rtl="0" eaLnBrk="1" fontAlgn="auto" latinLnBrk="0" hangingPunct="1">
              <a:lnSpc>
                <a:spcPct val="100000"/>
              </a:lnSpc>
              <a:spcBef>
                <a:spcPct val="0"/>
              </a:spcBef>
              <a:spcAft>
                <a:spcPts val="0"/>
              </a:spcAft>
              <a:buClr>
                <a:srgbClr val="FF0000"/>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Keskimäärin jokaisella rekisteröidyllä on 15 maksuhäiriömerkintää.</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Maksuhäiriöisten henkilöiden määrä kasvaa nopeasti eläkeikäisten ryhmässä </a:t>
            </a:r>
            <a:r>
              <a:rPr kumimoji="0" lang="fi-FI"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174625" marR="0" lvl="0" indent="-174625" algn="l" defTabSz="914400" rtl="0" eaLnBrk="1" fontAlgn="auto" latinLnBrk="0" hangingPunct="1">
              <a:lnSpc>
                <a:spcPct val="100000"/>
              </a:lnSpc>
              <a:spcBef>
                <a:spcPct val="0"/>
              </a:spcBef>
              <a:spcAft>
                <a:spcPts val="0"/>
              </a:spcAft>
              <a:buClr>
                <a:srgbClr val="FF0000"/>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lähes 34 500 yli 65-vuotiaalla on maksuhäiriömerkintä </a:t>
            </a:r>
          </a:p>
          <a:p>
            <a:pPr marL="174625" marR="0" lvl="0" indent="-174625" algn="l" defTabSz="914400" rtl="0" eaLnBrk="1" fontAlgn="auto" latinLnBrk="0" hangingPunct="1">
              <a:lnSpc>
                <a:spcPct val="100000"/>
              </a:lnSpc>
              <a:spcBef>
                <a:spcPct val="0"/>
              </a:spcBef>
              <a:spcAft>
                <a:spcPts val="0"/>
              </a:spcAft>
              <a:buClr>
                <a:srgbClr val="FF0000"/>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Määrä kasvanut edellisvuodesta yhdeksällä prosentilla.</a:t>
            </a:r>
          </a:p>
          <a:p>
            <a:pPr marL="0" marR="0" lvl="0" indent="0" algn="l" defTabSz="914400" rtl="0" eaLnBrk="1" fontAlgn="auto" latinLnBrk="0" hangingPunct="1">
              <a:lnSpc>
                <a:spcPct val="100000"/>
              </a:lnSpc>
              <a:spcBef>
                <a:spcPct val="0"/>
              </a:spcBef>
              <a:spcAft>
                <a:spcPts val="0"/>
              </a:spcAft>
              <a:buClr>
                <a:srgbClr val="FF0000"/>
              </a:buClr>
              <a:buSzTx/>
              <a:buFontTx/>
              <a:buNone/>
              <a:tabLst/>
              <a:defRPr/>
            </a:pPr>
            <a:endPar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
                <a:srgbClr val="FF0000"/>
              </a:buClr>
              <a:buSzTx/>
              <a:buFontTx/>
              <a:buNone/>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Lähde: Asiakastieto Group 9.1.2019</a:t>
            </a:r>
          </a:p>
          <a:p>
            <a:pPr marL="0" marR="0" lvl="0" indent="0" algn="l" defTabSz="914400" rtl="0" eaLnBrk="1" fontAlgn="auto" latinLnBrk="0" hangingPunct="1">
              <a:lnSpc>
                <a:spcPct val="100000"/>
              </a:lnSpc>
              <a:spcBef>
                <a:spcPct val="0"/>
              </a:spcBef>
              <a:spcAft>
                <a:spcPts val="0"/>
              </a:spcAft>
              <a:buClr>
                <a:srgbClr val="FF0000"/>
              </a:buClr>
              <a:buSzTx/>
              <a:buFontTx/>
              <a:buNone/>
              <a:tabLst/>
              <a:defRPr/>
            </a:pPr>
            <a:endPar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339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389859" y="445498"/>
            <a:ext cx="3697511" cy="1380570"/>
          </a:xfrm>
        </p:spPr>
        <p:txBody>
          <a:bodyPr vert="horz" lIns="91440" tIns="45720" rIns="91440" bIns="45720" rtlCol="0" anchor="ctr">
            <a:normAutofit/>
          </a:bodyPr>
          <a:lstStyle/>
          <a:p>
            <a:pPr defTabSz="914400">
              <a:lnSpc>
                <a:spcPct val="100000"/>
              </a:lnSpc>
            </a:pPr>
            <a:r>
              <a:rPr lang="en-US" sz="3600" b="1" kern="1200" dirty="0">
                <a:latin typeface="Tahoma" panose="020B0604030504040204" pitchFamily="34" charset="0"/>
                <a:ea typeface="Tahoma" panose="020B0604030504040204" pitchFamily="34" charset="0"/>
                <a:cs typeface="Tahoma" panose="020B0604030504040204" pitchFamily="34" charset="0"/>
              </a:rPr>
              <a:t>Arjen </a:t>
            </a:r>
            <a:r>
              <a:rPr lang="en-US" sz="3600" b="1" kern="1200" dirty="0" err="1">
                <a:latin typeface="Tahoma" panose="020B0604030504040204" pitchFamily="34" charset="0"/>
                <a:ea typeface="Tahoma" panose="020B0604030504040204" pitchFamily="34" charset="0"/>
                <a:cs typeface="Tahoma" panose="020B0604030504040204" pitchFamily="34" charset="0"/>
              </a:rPr>
              <a:t>haasteet</a:t>
            </a:r>
            <a:endParaRPr lang="en-US" sz="3700" b="1" kern="1200" dirty="0">
              <a:effectLst>
                <a:outerShdw blurRad="38100" dist="38100" dir="2700000" algn="tl">
                  <a:srgbClr val="000000">
                    <a:alpha val="43137"/>
                  </a:srgbClr>
                </a:outerShdw>
              </a:effectLst>
              <a:latin typeface="+mj-lt"/>
            </a:endParaRP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1"/>
          </p:nvPr>
        </p:nvSpPr>
        <p:spPr>
          <a:xfrm>
            <a:off x="389860" y="2222273"/>
            <a:ext cx="3697510" cy="3785419"/>
          </a:xfrm>
        </p:spPr>
        <p:txBody>
          <a:bodyPr vert="horz" lIns="91440" tIns="45720" rIns="91440" bIns="45720" rtlCol="0">
            <a:normAutofit/>
          </a:bodyPr>
          <a:lstStyle/>
          <a:p>
            <a:pPr indent="-228600" defTabSz="914400">
              <a:lnSpc>
                <a:spcPct val="100000"/>
              </a:lnSpc>
              <a:buClr>
                <a:srgbClr val="FF0000"/>
              </a:buClr>
            </a:pPr>
            <a:r>
              <a:rPr lang="en-US" sz="2000" dirty="0" err="1">
                <a:latin typeface="Tahoma" panose="020B0604030504040204" pitchFamily="34" charset="0"/>
                <a:ea typeface="Tahoma" panose="020B0604030504040204" pitchFamily="34" charset="0"/>
                <a:cs typeface="Tahoma" panose="020B0604030504040204" pitchFamily="34" charset="0"/>
              </a:rPr>
              <a:t>Etuuksien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taso</a:t>
            </a:r>
            <a:r>
              <a:rPr lang="en-US" sz="2000" dirty="0">
                <a:latin typeface="Tahoma" panose="020B0604030504040204" pitchFamily="34" charset="0"/>
                <a:ea typeface="Tahoma" panose="020B0604030504040204" pitchFamily="34" charset="0"/>
                <a:cs typeface="Tahoma" panose="020B0604030504040204" pitchFamily="34" charset="0"/>
              </a:rPr>
              <a:t> on </a:t>
            </a:r>
            <a:r>
              <a:rPr lang="en-US" sz="2000" dirty="0" err="1">
                <a:latin typeface="Tahoma" panose="020B0604030504040204" pitchFamily="34" charset="0"/>
                <a:ea typeface="Tahoma" panose="020B0604030504040204" pitchFamily="34" charset="0"/>
                <a:cs typeface="Tahoma" panose="020B0604030504040204" pitchFamily="34" charset="0"/>
              </a:rPr>
              <a:t>liian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matala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palvelut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hajallaan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eri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tahoilla</a:t>
            </a:r>
            <a:endParaRPr lang="en-US" sz="2000" dirty="0">
              <a:latin typeface="Tahoma" panose="020B0604030504040204" pitchFamily="34" charset="0"/>
              <a:ea typeface="Tahoma" panose="020B0604030504040204" pitchFamily="34" charset="0"/>
              <a:cs typeface="Tahoma" panose="020B0604030504040204" pitchFamily="34" charset="0"/>
            </a:endParaRPr>
          </a:p>
          <a:p>
            <a:pPr indent="-228600" defTabSz="914400">
              <a:lnSpc>
                <a:spcPct val="100000"/>
              </a:lnSpc>
              <a:buClr>
                <a:srgbClr val="FF0000"/>
              </a:buClr>
            </a:pPr>
            <a:r>
              <a:rPr lang="en-US" sz="2000" dirty="0" err="1">
                <a:latin typeface="Tahoma" panose="020B0604030504040204" pitchFamily="34" charset="0"/>
                <a:ea typeface="Tahoma" panose="020B0604030504040204" pitchFamily="34" charset="0"/>
                <a:cs typeface="Tahoma" panose="020B0604030504040204" pitchFamily="34" charset="0"/>
              </a:rPr>
              <a:t>Järjestelmä</a:t>
            </a:r>
            <a:r>
              <a:rPr lang="en-US" sz="2000" dirty="0">
                <a:latin typeface="Tahoma" panose="020B0604030504040204" pitchFamily="34" charset="0"/>
                <a:ea typeface="Tahoma" panose="020B0604030504040204" pitchFamily="34" charset="0"/>
                <a:cs typeface="Tahoma" panose="020B0604030504040204" pitchFamily="34" charset="0"/>
              </a:rPr>
              <a:t> on </a:t>
            </a:r>
            <a:r>
              <a:rPr lang="en-US" sz="2000" dirty="0" err="1">
                <a:latin typeface="Tahoma" panose="020B0604030504040204" pitchFamily="34" charset="0"/>
                <a:ea typeface="Tahoma" panose="020B0604030504040204" pitchFamily="34" charset="0"/>
                <a:cs typeface="Tahoma" panose="020B0604030504040204" pitchFamily="34" charset="0"/>
              </a:rPr>
              <a:t>byrokraattinen</a:t>
            </a:r>
            <a:r>
              <a:rPr lang="en-US" sz="2000" dirty="0">
                <a:latin typeface="Tahoma" panose="020B0604030504040204" pitchFamily="34" charset="0"/>
                <a:ea typeface="Tahoma" panose="020B0604030504040204" pitchFamily="34" charset="0"/>
                <a:cs typeface="Tahoma" panose="020B0604030504040204" pitchFamily="34" charset="0"/>
              </a:rPr>
              <a:t> ja </a:t>
            </a:r>
            <a:r>
              <a:rPr lang="en-US" sz="2000" dirty="0" err="1">
                <a:latin typeface="Tahoma" panose="020B0604030504040204" pitchFamily="34" charset="0"/>
                <a:ea typeface="Tahoma" panose="020B0604030504040204" pitchFamily="34" charset="0"/>
                <a:cs typeface="Tahoma" panose="020B0604030504040204" pitchFamily="34" charset="0"/>
              </a:rPr>
              <a:t>monimutkainen</a:t>
            </a:r>
            <a:endParaRPr lang="en-US" sz="2000" dirty="0">
              <a:latin typeface="Tahoma" panose="020B0604030504040204" pitchFamily="34" charset="0"/>
              <a:ea typeface="Tahoma" panose="020B0604030504040204" pitchFamily="34" charset="0"/>
              <a:cs typeface="Tahoma" panose="020B0604030504040204" pitchFamily="34" charset="0"/>
            </a:endParaRPr>
          </a:p>
          <a:p>
            <a:pPr indent="-228600" defTabSz="914400">
              <a:lnSpc>
                <a:spcPct val="100000"/>
              </a:lnSpc>
              <a:buClr>
                <a:srgbClr val="FF0000"/>
              </a:buClr>
            </a:pPr>
            <a:r>
              <a:rPr lang="en-US" sz="2000" dirty="0" err="1">
                <a:latin typeface="Tahoma" panose="020B0604030504040204" pitchFamily="34" charset="0"/>
                <a:ea typeface="Tahoma" panose="020B0604030504040204" pitchFamily="34" charset="0"/>
                <a:cs typeface="Tahoma" panose="020B0604030504040204" pitchFamily="34" charset="0"/>
              </a:rPr>
              <a:t>Ihmiset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eivät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selviä</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arjestaan</a:t>
            </a:r>
            <a:r>
              <a:rPr lang="en-US" sz="2000" dirty="0">
                <a:latin typeface="Tahoma" panose="020B0604030504040204" pitchFamily="34" charset="0"/>
                <a:ea typeface="Tahoma" panose="020B0604030504040204" pitchFamily="34" charset="0"/>
                <a:cs typeface="Tahoma" panose="020B0604030504040204" pitchFamily="34" charset="0"/>
              </a:rPr>
              <a:t> ja </a:t>
            </a:r>
            <a:r>
              <a:rPr lang="en-US" sz="2000" dirty="0" err="1">
                <a:latin typeface="Tahoma" panose="020B0604030504040204" pitchFamily="34" charset="0"/>
                <a:ea typeface="Tahoma" panose="020B0604030504040204" pitchFamily="34" charset="0"/>
                <a:cs typeface="Tahoma" panose="020B0604030504040204" pitchFamily="34" charset="0"/>
              </a:rPr>
              <a:t>joutuvat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toimeentulotuen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piiriin</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31">
            <a:extLst>
              <a:ext uri="{FF2B5EF4-FFF2-40B4-BE49-F238E27FC236}">
                <a16:creationId xmlns:a16="http://schemas.microsoft.com/office/drawing/2014/main" id="{8C29D873-1945-4654-A367-D915DFB30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a:extLst>
              <a:ext uri="{FF2B5EF4-FFF2-40B4-BE49-F238E27FC236}">
                <a16:creationId xmlns:a16="http://schemas.microsoft.com/office/drawing/2014/main" id="{6190A0DD-293F-477F-AEDB-BD04B1227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Kuva, joka sisältää kohteen henkilö&#10;&#10;Kuvaus luotu automaattisesti">
            <a:extLst>
              <a:ext uri="{FF2B5EF4-FFF2-40B4-BE49-F238E27FC236}">
                <a16:creationId xmlns:a16="http://schemas.microsoft.com/office/drawing/2014/main" id="{7F96294F-CCFD-4228-A533-D2A00CD27857}"/>
              </a:ext>
            </a:extLst>
          </p:cNvPr>
          <p:cNvPicPr>
            <a:picLocks noChangeAspect="1"/>
          </p:cNvPicPr>
          <p:nvPr/>
        </p:nvPicPr>
        <p:blipFill rotWithShape="1">
          <a:blip r:embed="rId3">
            <a:extLst>
              <a:ext uri="{28A0092B-C50C-407E-A947-70E740481C1C}">
                <a14:useLocalDpi xmlns:a14="http://schemas.microsoft.com/office/drawing/2010/main" val="0"/>
              </a:ext>
            </a:extLst>
          </a:blip>
          <a:srcRect l="25008" r="17368" b="1"/>
          <a:stretch/>
        </p:blipFill>
        <p:spPr>
          <a:xfrm>
            <a:off x="5414728" y="827678"/>
            <a:ext cx="1917732" cy="1996780"/>
          </a:xfrm>
          <a:prstGeom prst="rect">
            <a:avLst/>
          </a:prstGeom>
        </p:spPr>
      </p:pic>
      <p:pic>
        <p:nvPicPr>
          <p:cNvPr id="16" name="Kuva 15" descr="Kuva, joka sisältää kohteen henkilö, mies, istuminen&#10;&#10;Kuvaus luotu automaattisesti">
            <a:extLst>
              <a:ext uri="{FF2B5EF4-FFF2-40B4-BE49-F238E27FC236}">
                <a16:creationId xmlns:a16="http://schemas.microsoft.com/office/drawing/2014/main" id="{42DA56D0-2F78-461B-91D7-A67A6B3805FC}"/>
              </a:ext>
            </a:extLst>
          </p:cNvPr>
          <p:cNvPicPr>
            <a:picLocks noChangeAspect="1"/>
          </p:cNvPicPr>
          <p:nvPr/>
        </p:nvPicPr>
        <p:blipFill rotWithShape="1">
          <a:blip r:embed="rId4">
            <a:extLst>
              <a:ext uri="{28A0092B-C50C-407E-A947-70E740481C1C}">
                <a14:useLocalDpi xmlns:a14="http://schemas.microsoft.com/office/drawing/2010/main" val="0"/>
              </a:ext>
            </a:extLst>
          </a:blip>
          <a:srcRect l="13898" r="32021" b="-5"/>
          <a:stretch/>
        </p:blipFill>
        <p:spPr>
          <a:xfrm>
            <a:off x="7493327" y="829733"/>
            <a:ext cx="1917733" cy="1994725"/>
          </a:xfrm>
          <a:prstGeom prst="rect">
            <a:avLst/>
          </a:prstGeom>
        </p:spPr>
      </p:pic>
      <p:pic>
        <p:nvPicPr>
          <p:cNvPr id="14" name="Kuva 13" descr="Kuva, joka sisältää kohteen sisä, kahvi, kuppi, rakennus&#10;&#10;Kuvaus luotu automaattisesti">
            <a:extLst>
              <a:ext uri="{FF2B5EF4-FFF2-40B4-BE49-F238E27FC236}">
                <a16:creationId xmlns:a16="http://schemas.microsoft.com/office/drawing/2014/main" id="{29C07822-87ED-4662-A7B9-75216F34112F}"/>
              </a:ext>
            </a:extLst>
          </p:cNvPr>
          <p:cNvPicPr>
            <a:picLocks noChangeAspect="1"/>
          </p:cNvPicPr>
          <p:nvPr/>
        </p:nvPicPr>
        <p:blipFill rotWithShape="1">
          <a:blip r:embed="rId5">
            <a:extLst>
              <a:ext uri="{28A0092B-C50C-407E-A947-70E740481C1C}">
                <a14:useLocalDpi xmlns:a14="http://schemas.microsoft.com/office/drawing/2010/main" val="0"/>
              </a:ext>
            </a:extLst>
          </a:blip>
          <a:srcRect l="8791" r="3336" b="6"/>
          <a:stretch/>
        </p:blipFill>
        <p:spPr>
          <a:xfrm>
            <a:off x="9571927" y="827679"/>
            <a:ext cx="1917733" cy="1996780"/>
          </a:xfrm>
          <a:prstGeom prst="rect">
            <a:avLst/>
          </a:prstGeom>
        </p:spPr>
      </p:pic>
      <p:pic>
        <p:nvPicPr>
          <p:cNvPr id="10" name="Kuva 9" descr="Kuva, joka sisältää kohteen istuminen, maa, ylä, ulko&#10;&#10;Kuvaus luotu automaattisesti">
            <a:extLst>
              <a:ext uri="{FF2B5EF4-FFF2-40B4-BE49-F238E27FC236}">
                <a16:creationId xmlns:a16="http://schemas.microsoft.com/office/drawing/2014/main" id="{6A09FF18-13BD-435D-8AC4-B8D32A6170C6}"/>
              </a:ext>
            </a:extLst>
          </p:cNvPr>
          <p:cNvPicPr>
            <a:picLocks noChangeAspect="1"/>
          </p:cNvPicPr>
          <p:nvPr/>
        </p:nvPicPr>
        <p:blipFill rotWithShape="1">
          <a:blip r:embed="rId6">
            <a:extLst>
              <a:ext uri="{28A0092B-C50C-407E-A947-70E740481C1C}">
                <a14:useLocalDpi xmlns:a14="http://schemas.microsoft.com/office/drawing/2010/main" val="0"/>
              </a:ext>
            </a:extLst>
          </a:blip>
          <a:srcRect t="27939" r="-2" b="-2"/>
          <a:stretch/>
        </p:blipFill>
        <p:spPr>
          <a:xfrm>
            <a:off x="5414729" y="2989903"/>
            <a:ext cx="6074932" cy="2922096"/>
          </a:xfrm>
          <a:prstGeom prst="rect">
            <a:avLst/>
          </a:prstGeom>
        </p:spPr>
      </p:pic>
      <p:sp>
        <p:nvSpPr>
          <p:cNvPr id="17" name="Tekstiruutu 16">
            <a:extLst>
              <a:ext uri="{FF2B5EF4-FFF2-40B4-BE49-F238E27FC236}">
                <a16:creationId xmlns:a16="http://schemas.microsoft.com/office/drawing/2014/main" id="{6F26D364-2453-483B-984B-79A0D41D21F2}"/>
              </a:ext>
            </a:extLst>
          </p:cNvPr>
          <p:cNvSpPr txBox="1"/>
          <p:nvPr/>
        </p:nvSpPr>
        <p:spPr>
          <a:xfrm>
            <a:off x="2619149" y="6382406"/>
            <a:ext cx="2013097" cy="338554"/>
          </a:xfrm>
          <a:prstGeom prst="rect">
            <a:avLst/>
          </a:prstGeom>
          <a:noFill/>
        </p:spPr>
        <p:txBody>
          <a:bodyPr wrap="square" rtlCol="0">
            <a:spAutoFit/>
          </a:bodyPr>
          <a:lstStyle/>
          <a:p>
            <a:r>
              <a:rPr lang="fi-FI" sz="1600" dirty="0">
                <a:latin typeface="Tahoma" panose="020B0604030504040204" pitchFamily="34" charset="0"/>
                <a:ea typeface="Tahoma" panose="020B0604030504040204" pitchFamily="34" charset="0"/>
                <a:cs typeface="Tahoma" panose="020B0604030504040204" pitchFamily="34" charset="0"/>
              </a:rPr>
              <a:t>Tarja Pajunen 2019</a:t>
            </a:r>
          </a:p>
        </p:txBody>
      </p:sp>
    </p:spTree>
    <p:extLst>
      <p:ext uri="{BB962C8B-B14F-4D97-AF65-F5344CB8AC3E}">
        <p14:creationId xmlns:p14="http://schemas.microsoft.com/office/powerpoint/2010/main" val="396845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389860" y="2200940"/>
            <a:ext cx="3697511" cy="3434316"/>
          </a:xfrm>
        </p:spPr>
        <p:txBody>
          <a:bodyPr vert="horz" lIns="91440" tIns="45720" rIns="91440" bIns="45720" rtlCol="0" anchor="ctr">
            <a:normAutofit/>
          </a:bodyPr>
          <a:lstStyle/>
          <a:p>
            <a:pPr algn="ctr" defTabSz="914400"/>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Sosiaali</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ja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terveysjärjestöjen</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periaatteet</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perusturvan</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uudistamiseksi</a:t>
            </a:r>
            <a:endPar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1"/>
          </p:nvPr>
        </p:nvSpPr>
        <p:spPr>
          <a:xfrm>
            <a:off x="389861" y="172813"/>
            <a:ext cx="3697510" cy="1613458"/>
          </a:xfrm>
        </p:spPr>
        <p:txBody>
          <a:bodyPr vert="horz" lIns="91440" tIns="45720" rIns="91440" bIns="45720" rtlCol="0">
            <a:normAutofit/>
          </a:bodyPr>
          <a:lstStyle/>
          <a:p>
            <a:pPr indent="-228600" defTabSz="914400">
              <a:buClr>
                <a:srgbClr val="827054"/>
              </a:buClr>
            </a:pPr>
            <a:endParaRPr lang="en-US" sz="1800" dirty="0">
              <a:latin typeface="+mn-lt"/>
            </a:endParaRPr>
          </a:p>
          <a:p>
            <a:pPr marL="0" indent="0" defTabSz="914400">
              <a:buClr>
                <a:srgbClr val="827054"/>
              </a:buClr>
              <a:buNone/>
            </a:pPr>
            <a:r>
              <a:rPr lang="en-US" sz="4000" b="1"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Joustava</a:t>
            </a:r>
            <a:r>
              <a:rPr lang="en-US"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perusturva</a:t>
            </a:r>
            <a:endParaRPr lang="en-US"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5BEE692-38FF-45D5-BACD-3ED0107AB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827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FFC0ABB7-3FF2-48CA-AF41-7C90BA14B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a:extLst>
              <a:ext uri="{FF2B5EF4-FFF2-40B4-BE49-F238E27FC236}">
                <a16:creationId xmlns:a16="http://schemas.microsoft.com/office/drawing/2014/main" id="{88AC3D48-41FB-44B1-9203-D1236763E72C}"/>
              </a:ext>
            </a:extLst>
          </p:cNvPr>
          <p:cNvPicPr>
            <a:picLocks noChangeAspect="1"/>
          </p:cNvPicPr>
          <p:nvPr/>
        </p:nvPicPr>
        <p:blipFill rotWithShape="1">
          <a:blip r:embed="rId3">
            <a:extLst>
              <a:ext uri="{28A0092B-C50C-407E-A947-70E740481C1C}">
                <a14:useLocalDpi xmlns:a14="http://schemas.microsoft.com/office/drawing/2010/main" val="0"/>
              </a:ext>
            </a:extLst>
          </a:blip>
          <a:srcRect r="-3" b="16988"/>
          <a:stretch/>
        </p:blipFill>
        <p:spPr>
          <a:xfrm>
            <a:off x="5414728" y="827678"/>
            <a:ext cx="3603723" cy="1996780"/>
          </a:xfrm>
          <a:prstGeom prst="rect">
            <a:avLst/>
          </a:prstGeom>
        </p:spPr>
      </p:pic>
      <p:pic>
        <p:nvPicPr>
          <p:cNvPr id="10" name="Kuva 9" descr="Kuva, joka sisältää kohteen sisä, pöytä, lattia, istuminen&#10;&#10;Kuvaus luotu automaattisesti">
            <a:extLst>
              <a:ext uri="{FF2B5EF4-FFF2-40B4-BE49-F238E27FC236}">
                <a16:creationId xmlns:a16="http://schemas.microsoft.com/office/drawing/2014/main" id="{093EABBC-E805-47A4-B5C6-A319DA7936B1}"/>
              </a:ext>
            </a:extLst>
          </p:cNvPr>
          <p:cNvPicPr>
            <a:picLocks noChangeAspect="1"/>
          </p:cNvPicPr>
          <p:nvPr/>
        </p:nvPicPr>
        <p:blipFill rotWithShape="1">
          <a:blip r:embed="rId4">
            <a:extLst>
              <a:ext uri="{28A0092B-C50C-407E-A947-70E740481C1C}">
                <a14:useLocalDpi xmlns:a14="http://schemas.microsoft.com/office/drawing/2010/main" val="0"/>
              </a:ext>
            </a:extLst>
          </a:blip>
          <a:srcRect r="7502" b="-3"/>
          <a:stretch/>
        </p:blipFill>
        <p:spPr>
          <a:xfrm>
            <a:off x="5414729" y="2989903"/>
            <a:ext cx="3603723" cy="2922096"/>
          </a:xfrm>
          <a:prstGeom prst="rect">
            <a:avLst/>
          </a:prstGeom>
        </p:spPr>
      </p:pic>
      <p:pic>
        <p:nvPicPr>
          <p:cNvPr id="6" name="Kuva 5" descr="Kuva, joka sisältää kohteen pöytä, istuminen, sisä, elektroniikka&#10;&#10;Kuvaus luotu automaattisesti">
            <a:extLst>
              <a:ext uri="{FF2B5EF4-FFF2-40B4-BE49-F238E27FC236}">
                <a16:creationId xmlns:a16="http://schemas.microsoft.com/office/drawing/2014/main" id="{10CA1CAC-97A0-43DD-80BE-FC5489D78DBE}"/>
              </a:ext>
            </a:extLst>
          </p:cNvPr>
          <p:cNvPicPr>
            <a:picLocks noChangeAspect="1"/>
          </p:cNvPicPr>
          <p:nvPr/>
        </p:nvPicPr>
        <p:blipFill rotWithShape="1">
          <a:blip r:embed="rId5">
            <a:extLst>
              <a:ext uri="{28A0092B-C50C-407E-A947-70E740481C1C}">
                <a14:useLocalDpi xmlns:a14="http://schemas.microsoft.com/office/drawing/2010/main" val="0"/>
              </a:ext>
            </a:extLst>
          </a:blip>
          <a:srcRect l="33357" r="36256" b="2"/>
          <a:stretch/>
        </p:blipFill>
        <p:spPr>
          <a:xfrm>
            <a:off x="9173937" y="827678"/>
            <a:ext cx="2315724" cy="5086759"/>
          </a:xfrm>
          <a:prstGeom prst="rect">
            <a:avLst/>
          </a:prstGeom>
        </p:spPr>
      </p:pic>
    </p:spTree>
    <p:extLst>
      <p:ext uri="{BB962C8B-B14F-4D97-AF65-F5344CB8AC3E}">
        <p14:creationId xmlns:p14="http://schemas.microsoft.com/office/powerpoint/2010/main" val="124025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276445" y="127590"/>
            <a:ext cx="11915555" cy="1648047"/>
          </a:xfrm>
        </p:spPr>
        <p:txBody>
          <a:bodyPr>
            <a:noAutofit/>
          </a:bodyPr>
          <a:lstStyle/>
          <a:p>
            <a:r>
              <a:rPr lang="fi-FI"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Joustava perusturva </a:t>
            </a:r>
            <a:br>
              <a:rPr lang="fi-FI"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fi-FI"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fi-FI" sz="24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Sosiaali- ja terveysjärjestöjen periaatteet perusturvan  uudistamiseksi</a:t>
            </a:r>
            <a:endParaRPr lang="fi-FI"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1"/>
          </p:nvPr>
        </p:nvSpPr>
        <p:spPr>
          <a:xfrm>
            <a:off x="276444" y="1915494"/>
            <a:ext cx="11915555" cy="4942506"/>
          </a:xfrm>
        </p:spPr>
        <p:txBody>
          <a:bodyPr>
            <a:normAutofit/>
          </a:bodyPr>
          <a:lstStyle/>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1. Perusturva uudistaminen aloitetaan välittömästi ja se tehdään vaiheittain</a:t>
            </a:r>
          </a:p>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2. Perusturvan tasoa korotetaan pitkäjänteisesti</a:t>
            </a:r>
          </a:p>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3. Tavoitteeksi ihmisten näkökulmasta selkeä järjestelmä</a:t>
            </a:r>
          </a:p>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4. Etuusjärjestelmän selkeyttäminen aloitetaan ikärajojen sekä perhe- ja tulokäsitteiden yhdenmukaistamisella</a:t>
            </a:r>
          </a:p>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5. Tavoitteena joustava perusturva muuttuvissa elämäntilanteissa</a:t>
            </a:r>
          </a:p>
          <a:p>
            <a:pPr marL="361950" indent="-361950">
              <a:lnSpc>
                <a:spcPct val="120000"/>
              </a:lnSpc>
              <a:buNone/>
            </a:pPr>
            <a:r>
              <a:rPr lang="fi-FI" sz="2000" b="1" dirty="0">
                <a:latin typeface="Tahoma" panose="020B0604030504040204" pitchFamily="34" charset="0"/>
                <a:ea typeface="Tahoma" panose="020B0604030504040204" pitchFamily="34" charset="0"/>
                <a:cs typeface="Tahoma" panose="020B0604030504040204" pitchFamily="34" charset="0"/>
              </a:rPr>
              <a:t>6. Joustava perusturva on hyvinvointi-investointi</a:t>
            </a:r>
          </a:p>
          <a:p>
            <a:pPr marL="0" indent="0">
              <a:lnSpc>
                <a:spcPct val="120000"/>
              </a:lnSpc>
              <a:buNone/>
            </a:pPr>
            <a:endParaRPr lang="fi-FI"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buNone/>
            </a:pPr>
            <a:endParaRPr lang="fi-FI" dirty="0">
              <a:latin typeface="Tahoma" panose="020B0604030504040204" pitchFamily="34" charset="0"/>
              <a:ea typeface="Tahoma" panose="020B0604030504040204" pitchFamily="34" charset="0"/>
              <a:cs typeface="Tahoma" panose="020B0604030504040204" pitchFamily="34" charset="0"/>
            </a:endParaRPr>
          </a:p>
        </p:txBody>
      </p:sp>
      <p:pic>
        <p:nvPicPr>
          <p:cNvPr id="5" name="Kuva 4">
            <a:extLst>
              <a:ext uri="{FF2B5EF4-FFF2-40B4-BE49-F238E27FC236}">
                <a16:creationId xmlns:a16="http://schemas.microsoft.com/office/drawing/2014/main" id="{69BE33E6-3D8C-4549-9DB4-8B0AE3AF8EDE}"/>
              </a:ext>
            </a:extLst>
          </p:cNvPr>
          <p:cNvPicPr>
            <a:picLocks noChangeAspect="1"/>
          </p:cNvPicPr>
          <p:nvPr/>
        </p:nvPicPr>
        <p:blipFill>
          <a:blip r:embed="rId3"/>
          <a:stretch>
            <a:fillRect/>
          </a:stretch>
        </p:blipFill>
        <p:spPr>
          <a:xfrm>
            <a:off x="9738926" y="6425146"/>
            <a:ext cx="3261643" cy="432854"/>
          </a:xfrm>
          <a:prstGeom prst="rect">
            <a:avLst/>
          </a:prstGeom>
        </p:spPr>
      </p:pic>
    </p:spTree>
    <p:extLst>
      <p:ext uri="{BB962C8B-B14F-4D97-AF65-F5344CB8AC3E}">
        <p14:creationId xmlns:p14="http://schemas.microsoft.com/office/powerpoint/2010/main" val="244128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95508" y="167892"/>
            <a:ext cx="11143105" cy="963945"/>
          </a:xfrm>
        </p:spPr>
        <p:txBody>
          <a:bodyPr>
            <a:no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Paljon hyvää ja kiitettävää, aitoja toimia odotellessa</a:t>
            </a: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2"/>
          </p:nvPr>
        </p:nvSpPr>
        <p:spPr>
          <a:xfrm>
            <a:off x="202019" y="1131837"/>
            <a:ext cx="10845209" cy="5086930"/>
          </a:xfrm>
        </p:spPr>
        <p:txBody>
          <a:bodyPr>
            <a:normAutofit/>
          </a:bodyPr>
          <a:lstStyle/>
          <a:p>
            <a:pPr marL="0" indent="0">
              <a:lnSpc>
                <a:spcPct val="10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Parlamentaarinen komitea valmistelemaan sotu-uudistusta</a:t>
            </a:r>
          </a:p>
          <a:p>
            <a:pPr>
              <a:lnSpc>
                <a:spcPct val="10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Järjestöjen toiveita on kuultu</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Hallitus lupaa käynnistää sosiaaliturvauudistuksen parlamentaarisessa komiteassa. </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eri alojen asiantuntemusta luvataan hyödyntää laaja-alaisesti </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yhteistyöhön luvataan kutsua edustajat kaikista eduskuntapuolueista, keskeisistä eturyhmistä ja kansalaisjärjestöistä.</a:t>
            </a:r>
          </a:p>
          <a:p>
            <a:pPr>
              <a:lnSpc>
                <a:spcPct val="10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Tärkeä ja suuri uudistus tehdään ”rauhallisesti”, mutta työ käyntiin heti</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Vaikka selkeiden etuusjärjestelmän epäkohtien korjaaminen tulee aloittaa heti </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Näin laajamittaisen uudistus tulee kuitenkin tehdä hallitusti ja rauhallisesti useamman vaalikauden aikana. Hallitusohjelmassa luvataan uudistamisen työ sijoitettavan kahdelle eduskuntakaudelle</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Silti luvataan kuvata tällä hallituskaudella toteutettavat toimet</a:t>
            </a:r>
          </a:p>
        </p:txBody>
      </p:sp>
      <p:sp>
        <p:nvSpPr>
          <p:cNvPr id="4" name="Tekstiruutu 3">
            <a:extLst>
              <a:ext uri="{FF2B5EF4-FFF2-40B4-BE49-F238E27FC236}">
                <a16:creationId xmlns:a16="http://schemas.microsoft.com/office/drawing/2014/main" id="{F7AC3ABA-827C-4227-8AFC-EC34F5FD964E}"/>
              </a:ext>
            </a:extLst>
          </p:cNvPr>
          <p:cNvSpPr txBox="1"/>
          <p:nvPr/>
        </p:nvSpPr>
        <p:spPr>
          <a:xfrm>
            <a:off x="2615609" y="6434386"/>
            <a:ext cx="2091069" cy="338554"/>
          </a:xfrm>
          <a:prstGeom prst="rect">
            <a:avLst/>
          </a:prstGeom>
          <a:noFill/>
        </p:spPr>
        <p:txBody>
          <a:bodyPr wrap="square" rtlCol="0">
            <a:spAutoFit/>
          </a:bodyPr>
          <a:lstStyle/>
          <a:p>
            <a:r>
              <a:rPr lang="fi-FI" sz="1600" dirty="0">
                <a:latin typeface="Tahoma" panose="020B0604030504040204" pitchFamily="34" charset="0"/>
                <a:ea typeface="Tahoma" panose="020B0604030504040204" pitchFamily="34" charset="0"/>
                <a:cs typeface="Tahoma" panose="020B0604030504040204" pitchFamily="34" charset="0"/>
              </a:rPr>
              <a:t>Tarja Pajunen 2019</a:t>
            </a:r>
          </a:p>
        </p:txBody>
      </p:sp>
    </p:spTree>
    <p:extLst>
      <p:ext uri="{BB962C8B-B14F-4D97-AF65-F5344CB8AC3E}">
        <p14:creationId xmlns:p14="http://schemas.microsoft.com/office/powerpoint/2010/main" val="313698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95508" y="167892"/>
            <a:ext cx="11143105" cy="963945"/>
          </a:xfrm>
        </p:spPr>
        <p:txBody>
          <a:bodyPr>
            <a:no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Paljon hyvää ja kiitettävää, aitoja toimia odotellessa</a:t>
            </a: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2"/>
          </p:nvPr>
        </p:nvSpPr>
        <p:spPr>
          <a:xfrm>
            <a:off x="202019" y="1131837"/>
            <a:ext cx="10845209" cy="5439084"/>
          </a:xfrm>
        </p:spPr>
        <p:txBody>
          <a:bodyPr>
            <a:normAutofit/>
          </a:bodyPr>
          <a:lstStyle/>
          <a:p>
            <a:pPr marL="0" indent="0">
              <a:lnSpc>
                <a:spcPct val="120000"/>
              </a:lnSpc>
              <a:buClr>
                <a:srgbClr val="FF0000"/>
              </a:buClr>
              <a:buNone/>
            </a:pPr>
            <a:r>
              <a:rPr lang="fi-FI" sz="1800" b="1" dirty="0">
                <a:latin typeface="Tahoma" panose="020B0604030504040204" pitchFamily="34" charset="0"/>
                <a:ea typeface="Tahoma" panose="020B0604030504040204" pitchFamily="34" charset="0"/>
                <a:cs typeface="Tahoma" panose="020B0604030504040204" pitchFamily="34" charset="0"/>
              </a:rPr>
              <a:t>Perusturvan tasoa parannettava pitkäjänteisesti</a:t>
            </a:r>
          </a:p>
          <a:p>
            <a:pPr>
              <a:lnSpc>
                <a:spcPct val="120000"/>
              </a:lnSpc>
              <a:buClr>
                <a:srgbClr val="FF0000"/>
              </a:buClr>
            </a:pPr>
            <a:r>
              <a:rPr lang="fi-FI" sz="1700" dirty="0">
                <a:latin typeface="Tahoma" panose="020B0604030504040204" pitchFamily="34" charset="0"/>
                <a:ea typeface="Tahoma" panose="020B0604030504040204" pitchFamily="34" charset="0"/>
                <a:cs typeface="Tahoma" panose="020B0604030504040204" pitchFamily="34" charset="0"/>
              </a:rPr>
              <a:t>Perusturvan tason pikainen korotus ja edellisellä hallituskaudella tehtyjen indeksileikkausten ja –jäädytysten poistaminen. Ne tulisi kompensoida täysimääräisinä ja sitoa etuudet indeksiin.</a:t>
            </a:r>
          </a:p>
          <a:p>
            <a:pPr marL="542925" lvl="1" indent="-277813">
              <a:lnSpc>
                <a:spcPct val="120000"/>
              </a:lnSpc>
              <a:buClr>
                <a:srgbClr val="FF0000"/>
              </a:buClr>
              <a:buFont typeface="Wingdings" panose="05000000000000000000" pitchFamily="2" charset="2"/>
              <a:buChar char="Ø"/>
            </a:pPr>
            <a:r>
              <a:rPr lang="fi-FI" sz="1700" dirty="0">
                <a:latin typeface="Tahoma" panose="020B0604030504040204" pitchFamily="34" charset="0"/>
                <a:ea typeface="Tahoma" panose="020B0604030504040204" pitchFamily="34" charset="0"/>
                <a:cs typeface="Tahoma" panose="020B0604030504040204" pitchFamily="34" charset="0"/>
              </a:rPr>
              <a:t>Vähimmäismääräisiin päivärahoihin on tulossa 20 euron korotus =&gt; 52 milj. €. </a:t>
            </a:r>
          </a:p>
          <a:p>
            <a:pPr marL="542925" lvl="1" indent="-277813">
              <a:lnSpc>
                <a:spcPct val="100000"/>
              </a:lnSpc>
              <a:buClr>
                <a:srgbClr val="FF0000"/>
              </a:buClr>
              <a:buFont typeface="Wingdings" panose="05000000000000000000" pitchFamily="2" charset="2"/>
              <a:buChar char="Ø"/>
            </a:pPr>
            <a:r>
              <a:rPr lang="fi-FI" sz="1700" dirty="0">
                <a:solidFill>
                  <a:prstClr val="black"/>
                </a:solidFill>
                <a:latin typeface="Tahoma" panose="020B0604030504040204" pitchFamily="34" charset="0"/>
                <a:ea typeface="Tahoma" panose="020B0604030504040204" pitchFamily="34" charset="0"/>
                <a:cs typeface="Tahoma" panose="020B0604030504040204" pitchFamily="34" charset="0"/>
              </a:rPr>
              <a:t>Hallitus parantaa pienituloisten lapsiperheiden toimeentuloa. Hallitus seuraa lapsiperheiden toimeentuloedellytysten kehitystä ja toimii johdonmukaisesti lapsiperheköyhyyden vähentämiseksi hallituskauden aikana ja tekee lapsivaikutusten arviointia kaikessa päätöksenteossa.</a:t>
            </a:r>
          </a:p>
          <a:p>
            <a:pPr marL="542925" lvl="1" indent="-277813">
              <a:lnSpc>
                <a:spcPct val="100000"/>
              </a:lnSpc>
              <a:buClr>
                <a:srgbClr val="FF0000"/>
              </a:buClr>
              <a:buFont typeface="Wingdings" panose="05000000000000000000" pitchFamily="2" charset="2"/>
              <a:buChar char="Ø"/>
            </a:pPr>
            <a:r>
              <a:rPr lang="fi-FI" sz="1700" dirty="0">
                <a:solidFill>
                  <a:prstClr val="black"/>
                </a:solidFill>
                <a:latin typeface="Tahoma" panose="020B0604030504040204" pitchFamily="34" charset="0"/>
                <a:ea typeface="Tahoma" panose="020B0604030504040204" pitchFamily="34" charset="0"/>
                <a:cs typeface="Tahoma" panose="020B0604030504040204" pitchFamily="34" charset="0"/>
              </a:rPr>
              <a:t>Lapsilisän yksinhuoltajakorotusta korotetaan +10 € 22 milj.€   Tahtotila: lapsilisän korotuksesta hyötyvät  myös toimeentulotuen varassa olevat perheet. Neljännen ja viidennen lapsen lapsilisiä korotetaan +10€ =&gt; 6 milj. €. </a:t>
            </a:r>
          </a:p>
          <a:p>
            <a:pPr marL="542925" lvl="1" indent="-277813">
              <a:lnSpc>
                <a:spcPct val="100000"/>
              </a:lnSpc>
              <a:buClr>
                <a:srgbClr val="FF0000"/>
              </a:buClr>
              <a:buFont typeface="Wingdings" panose="05000000000000000000" pitchFamily="2" charset="2"/>
              <a:buChar char="Ø"/>
            </a:pPr>
            <a:r>
              <a:rPr lang="fi-FI" sz="1700" dirty="0">
                <a:solidFill>
                  <a:prstClr val="black"/>
                </a:solidFill>
                <a:latin typeface="Tahoma" panose="020B0604030504040204" pitchFamily="34" charset="0"/>
                <a:ea typeface="Tahoma" panose="020B0604030504040204" pitchFamily="34" charset="0"/>
                <a:cs typeface="Tahoma" panose="020B0604030504040204" pitchFamily="34" charset="0"/>
              </a:rPr>
              <a:t>Elatustukea nostetaan  +7€ =&gt; 9 milj. €</a:t>
            </a:r>
          </a:p>
          <a:p>
            <a:pPr marL="542925" lvl="1" indent="-277813">
              <a:lnSpc>
                <a:spcPct val="100000"/>
              </a:lnSpc>
              <a:buClr>
                <a:srgbClr val="FF0000"/>
              </a:buClr>
              <a:buFont typeface="Wingdings" panose="05000000000000000000" pitchFamily="2" charset="2"/>
              <a:buChar char="Ø"/>
            </a:pPr>
            <a:r>
              <a:rPr lang="fi-FI" sz="1700" dirty="0">
                <a:solidFill>
                  <a:prstClr val="black"/>
                </a:solidFill>
                <a:latin typeface="Tahoma" panose="020B0604030504040204" pitchFamily="34" charset="0"/>
                <a:ea typeface="Tahoma" panose="020B0604030504040204" pitchFamily="34" charset="0"/>
                <a:cs typeface="Tahoma" panose="020B0604030504040204" pitchFamily="34" charset="0"/>
              </a:rPr>
              <a:t>Opintorahan huoltajakorotusta korotetaan +25€ =&gt; 3 milj. €. Opintoraha indeksiin 2020 50% ja siitä normaalisti =&gt; 25 milj. €</a:t>
            </a:r>
          </a:p>
          <a:p>
            <a:pPr marL="542925" lvl="1" indent="-277813">
              <a:lnSpc>
                <a:spcPct val="120000"/>
              </a:lnSpc>
              <a:buClr>
                <a:srgbClr val="FF0000"/>
              </a:buClr>
              <a:buFont typeface="Wingdings" panose="05000000000000000000" pitchFamily="2" charset="2"/>
              <a:buChar char="Ø"/>
            </a:pPr>
            <a:r>
              <a:rPr lang="fi-FI" sz="1700" dirty="0">
                <a:latin typeface="Tahoma" panose="020B0604030504040204" pitchFamily="34" charset="0"/>
                <a:ea typeface="Tahoma" panose="020B0604030504040204" pitchFamily="34" charset="0"/>
                <a:cs typeface="Tahoma" panose="020B0604030504040204" pitchFamily="34" charset="0"/>
              </a:rPr>
              <a:t>pienimpiin eläkkeisiin on tulossa noin 50 euron korotus (183 milj.€) kuukaudessa nettona kansaneläke- ja takuueläkejärjestelmien kautta.</a:t>
            </a:r>
          </a:p>
          <a:p>
            <a:pPr marL="542925" lvl="1" indent="-277813">
              <a:lnSpc>
                <a:spcPct val="120000"/>
              </a:lnSpc>
              <a:buClr>
                <a:srgbClr val="FF0000"/>
              </a:buClr>
              <a:buFont typeface="Wingdings" panose="05000000000000000000" pitchFamily="2" charset="2"/>
              <a:buChar char="Ø"/>
            </a:pPr>
            <a:r>
              <a:rPr lang="fi-FI" sz="1700" dirty="0">
                <a:latin typeface="Tahoma" panose="020B0604030504040204" pitchFamily="34" charset="0"/>
                <a:ea typeface="Tahoma" panose="020B0604030504040204" pitchFamily="34" charset="0"/>
                <a:cs typeface="Tahoma" panose="020B0604030504040204" pitchFamily="34" charset="0"/>
              </a:rPr>
              <a:t>Indeksikorotukset tehdään v. 2020 alkaen normaalisti. Lapsilisän indeksiin sitominen pitäisi vielä tehdä.</a:t>
            </a:r>
          </a:p>
        </p:txBody>
      </p:sp>
      <p:sp>
        <p:nvSpPr>
          <p:cNvPr id="4" name="Tekstiruutu 3">
            <a:extLst>
              <a:ext uri="{FF2B5EF4-FFF2-40B4-BE49-F238E27FC236}">
                <a16:creationId xmlns:a16="http://schemas.microsoft.com/office/drawing/2014/main" id="{F7AC3ABA-827C-4227-8AFC-EC34F5FD964E}"/>
              </a:ext>
            </a:extLst>
          </p:cNvPr>
          <p:cNvSpPr txBox="1"/>
          <p:nvPr/>
        </p:nvSpPr>
        <p:spPr>
          <a:xfrm>
            <a:off x="2615609" y="6434386"/>
            <a:ext cx="209106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Tarja Pajunen 2019</a:t>
            </a:r>
          </a:p>
        </p:txBody>
      </p:sp>
    </p:spTree>
    <p:extLst>
      <p:ext uri="{BB962C8B-B14F-4D97-AF65-F5344CB8AC3E}">
        <p14:creationId xmlns:p14="http://schemas.microsoft.com/office/powerpoint/2010/main" val="2291787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95693" y="-145237"/>
            <a:ext cx="10993881" cy="1325563"/>
          </a:xfrm>
        </p:spPr>
        <p:txBody>
          <a:bodyPr>
            <a:no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Paljon hyvää ja kiitettävää, aitoja toimia odotellessa</a:t>
            </a: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2"/>
          </p:nvPr>
        </p:nvSpPr>
        <p:spPr>
          <a:xfrm>
            <a:off x="201836" y="918030"/>
            <a:ext cx="10887738" cy="5748584"/>
          </a:xfrm>
        </p:spPr>
        <p:txBody>
          <a:bodyPr>
            <a:normAutofit/>
          </a:bodyPr>
          <a:lstStyle/>
          <a:p>
            <a:pPr marL="542925" indent="-277813">
              <a:lnSpc>
                <a:spcPct val="100000"/>
              </a:lnSpc>
              <a:buClr>
                <a:srgbClr val="FF0000"/>
              </a:buClr>
              <a:buFont typeface="Wingdings" panose="05000000000000000000" pitchFamily="2" charset="2"/>
              <a:buChar char="Ø"/>
            </a:pPr>
            <a:r>
              <a:rPr lang="fi-FI" sz="1800" dirty="0">
                <a:latin typeface="Tahoma" panose="020B0604030504040204" pitchFamily="34" charset="0"/>
                <a:ea typeface="Tahoma" panose="020B0604030504040204" pitchFamily="34" charset="0"/>
                <a:cs typeface="Tahoma" panose="020B0604030504040204" pitchFamily="34" charset="0"/>
              </a:rPr>
              <a:t>Perusturvan tasoa tulee edelleen asteittain korottaa (kohti viitebudjeteissa määriteltyä kohtuullista minimitasoa).</a:t>
            </a:r>
          </a:p>
          <a:p>
            <a:pPr marL="542925" lvl="1" indent="-277813">
              <a:lnSpc>
                <a:spcPct val="100000"/>
              </a:lnSpc>
              <a:buClr>
                <a:srgbClr val="FF0000"/>
              </a:buClr>
              <a:buFont typeface="Wingdings" panose="05000000000000000000" pitchFamily="2" charset="2"/>
              <a:buChar char="Ø"/>
            </a:pPr>
            <a:r>
              <a:rPr lang="fi-FI" sz="1800" dirty="0">
                <a:latin typeface="Tahoma" panose="020B0604030504040204" pitchFamily="34" charset="0"/>
                <a:ea typeface="Tahoma" panose="020B0604030504040204" pitchFamily="34" charset="0"/>
                <a:cs typeface="Tahoma" panose="020B0604030504040204" pitchFamily="34" charset="0"/>
              </a:rPr>
              <a:t>Jokaisen budjettiriihen yhteydessä luvataan tarkastella mahdollisuudet panostaa köyhyyden ja eriarvoisuuden vähentämiseen ja. Samoin luvataan toimia lapsiperheköyhyyden ja toimeentulotuen tarpeen vähentämiseksi. </a:t>
            </a:r>
          </a:p>
          <a:p>
            <a:pPr marL="1000114" lvl="3" indent="-277813">
              <a:lnSpc>
                <a:spcPct val="100000"/>
              </a:lnSpc>
              <a:buClr>
                <a:srgbClr val="FF0000"/>
              </a:buClr>
              <a:buFont typeface="Wingdings" panose="05000000000000000000" pitchFamily="2" charset="2"/>
              <a:buChar char="Ø"/>
            </a:pPr>
            <a:r>
              <a:rPr lang="fi-FI" dirty="0">
                <a:latin typeface="Tahoma" panose="020B0604030504040204" pitchFamily="34" charset="0"/>
                <a:ea typeface="Tahoma" panose="020B0604030504040204" pitchFamily="34" charset="0"/>
                <a:cs typeface="Tahoma" panose="020B0604030504040204" pitchFamily="34" charset="0"/>
              </a:rPr>
              <a:t>Mitä, miten ja milloin käytännössä? </a:t>
            </a:r>
          </a:p>
          <a:p>
            <a:pPr marL="542925" lvl="1" indent="-277813">
              <a:lnSpc>
                <a:spcPct val="100000"/>
              </a:lnSpc>
              <a:buClr>
                <a:srgbClr val="FF0000"/>
              </a:buClr>
              <a:buFont typeface="Wingdings" panose="05000000000000000000" pitchFamily="2" charset="2"/>
              <a:buChar char="Ø"/>
            </a:pPr>
            <a:r>
              <a:rPr lang="fi-FI" sz="1800" dirty="0">
                <a:latin typeface="Tahoma" panose="020B0604030504040204" pitchFamily="34" charset="0"/>
                <a:ea typeface="Tahoma" panose="020B0604030504040204" pitchFamily="34" charset="0"/>
                <a:cs typeface="Tahoma" panose="020B0604030504040204" pitchFamily="34" charset="0"/>
              </a:rPr>
              <a:t>Mikäli hallituksen työllisyystavoitteet eivät täyty, jääkö perusturvan lisäparannukset vain toiveeksi</a:t>
            </a:r>
          </a:p>
          <a:p>
            <a:pPr marL="0" indent="0">
              <a:lnSpc>
                <a:spcPct val="100000"/>
              </a:lnSpc>
              <a:buClr>
                <a:srgbClr val="FF0000"/>
              </a:buClr>
              <a:buNone/>
            </a:pPr>
            <a:r>
              <a:rPr lang="fi-FI" sz="1800" b="1" dirty="0">
                <a:latin typeface="Tahoma" panose="020B0604030504040204" pitchFamily="34" charset="0"/>
                <a:ea typeface="Tahoma" panose="020B0604030504040204" pitchFamily="34" charset="0"/>
                <a:cs typeface="Tahoma" panose="020B0604030504040204" pitchFamily="34" charset="0"/>
              </a:rPr>
              <a:t>Ihmisten näkökulmasta selkeä järjestelmä</a:t>
            </a:r>
          </a:p>
          <a:p>
            <a:pPr>
              <a:lnSpc>
                <a:spcPct val="100000"/>
              </a:lnSpc>
              <a:buClr>
                <a:srgbClr val="FF0000"/>
              </a:buClr>
            </a:pPr>
            <a:r>
              <a:rPr lang="fi-FI" sz="1800" dirty="0">
                <a:latin typeface="Tahoma" panose="020B0604030504040204" pitchFamily="34" charset="0"/>
                <a:ea typeface="Tahoma" panose="020B0604030504040204" pitchFamily="34" charset="0"/>
                <a:cs typeface="Tahoma" panose="020B0604030504040204" pitchFamily="34" charset="0"/>
              </a:rPr>
              <a:t>Järjestöjen keskeinen esitys on etuusjärjestelmän kehittäminen ihmisen näkökulmasta selkeäksi ja ymmärrettäväksi.</a:t>
            </a:r>
          </a:p>
          <a:p>
            <a:pPr marL="542925" lvl="1" indent="-277813">
              <a:lnSpc>
                <a:spcPct val="100000"/>
              </a:lnSpc>
              <a:buClr>
                <a:srgbClr val="FF0000"/>
              </a:buClr>
              <a:buFont typeface="Wingdings" panose="05000000000000000000" pitchFamily="2" charset="2"/>
              <a:buChar char="Ø"/>
            </a:pPr>
            <a:r>
              <a:rPr lang="fi-FI" sz="1800" dirty="0">
                <a:latin typeface="Tahoma" panose="020B0604030504040204" pitchFamily="34" charset="0"/>
                <a:ea typeface="Tahoma" panose="020B0604030504040204" pitchFamily="34" charset="0"/>
                <a:cs typeface="Tahoma" panose="020B0604030504040204" pitchFamily="34" charset="0"/>
              </a:rPr>
              <a:t>Tämä myös hallitusohjelmassa näkyy selkeästi. Eri etuuksien lainsäädännön yhdenmukaistamista lähdetään selvittämään. Luvataan yhtenäistää  ja selkiyttää etuuksien käsitteistöä ja maksuajanjaksoja ja purkaa byrokratialoukkoja. </a:t>
            </a:r>
          </a:p>
          <a:p>
            <a:pPr marL="265113" indent="-265113">
              <a:lnSpc>
                <a:spcPct val="100000"/>
              </a:lnSpc>
              <a:buClr>
                <a:srgbClr val="FF0000"/>
              </a:buClr>
            </a:pPr>
            <a:r>
              <a:rPr lang="fi-FI" sz="1800" dirty="0">
                <a:latin typeface="Tahoma" panose="020B0604030504040204" pitchFamily="34" charset="0"/>
                <a:ea typeface="Tahoma" panose="020B0604030504040204" pitchFamily="34" charset="0"/>
                <a:cs typeface="Tahoma" panose="020B0604030504040204" pitchFamily="34" charset="0"/>
              </a:rPr>
              <a:t>Suurta kiitosta saa ns. ”yhden luukun” periaate. Ihmisten näkökulmasta on tärkeää, että avun  saamiseksi riittää yksi hakemus. </a:t>
            </a:r>
          </a:p>
          <a:p>
            <a:pPr marL="542925" indent="-277813">
              <a:lnSpc>
                <a:spcPct val="100000"/>
              </a:lnSpc>
              <a:buClr>
                <a:srgbClr val="FF0000"/>
              </a:buClr>
              <a:buFont typeface="Wingdings" panose="05000000000000000000" pitchFamily="2" charset="2"/>
              <a:buChar char="Ø"/>
            </a:pPr>
            <a:r>
              <a:rPr lang="fi-FI" sz="1800" dirty="0">
                <a:latin typeface="Tahoma" panose="020B0604030504040204" pitchFamily="34" charset="0"/>
                <a:ea typeface="Tahoma" panose="020B0604030504040204" pitchFamily="34" charset="0"/>
                <a:cs typeface="Tahoma" panose="020B0604030504040204" pitchFamily="34" charset="0"/>
              </a:rPr>
              <a:t>Tulevaisuuden tavoitteena se, että Kela tekisi päätösehdotuksen kaikista etuuksista, joihin ihminen on oikeutettu. Asiakkaan pitäisi vain tarkistaa ja hyväksyä päätös.</a:t>
            </a:r>
          </a:p>
        </p:txBody>
      </p:sp>
      <p:sp>
        <p:nvSpPr>
          <p:cNvPr id="8" name="Tekstiruutu 7">
            <a:extLst>
              <a:ext uri="{FF2B5EF4-FFF2-40B4-BE49-F238E27FC236}">
                <a16:creationId xmlns:a16="http://schemas.microsoft.com/office/drawing/2014/main" id="{EFA1E1F0-0D65-4407-9622-ECB360DBC719}"/>
              </a:ext>
            </a:extLst>
          </p:cNvPr>
          <p:cNvSpPr txBox="1"/>
          <p:nvPr/>
        </p:nvSpPr>
        <p:spPr>
          <a:xfrm>
            <a:off x="2615609" y="6434386"/>
            <a:ext cx="2091069" cy="338554"/>
          </a:xfrm>
          <a:prstGeom prst="rect">
            <a:avLst/>
          </a:prstGeom>
          <a:noFill/>
        </p:spPr>
        <p:txBody>
          <a:bodyPr wrap="square" rtlCol="0">
            <a:spAutoFit/>
          </a:bodyPr>
          <a:lstStyle/>
          <a:p>
            <a:r>
              <a:rPr lang="fi-FI" sz="1600" dirty="0">
                <a:latin typeface="Tahoma" panose="020B0604030504040204" pitchFamily="34" charset="0"/>
                <a:ea typeface="Tahoma" panose="020B0604030504040204" pitchFamily="34" charset="0"/>
                <a:cs typeface="Tahoma" panose="020B0604030504040204" pitchFamily="34" charset="0"/>
              </a:rPr>
              <a:t>Tarja Pajunen 2019</a:t>
            </a:r>
          </a:p>
        </p:txBody>
      </p:sp>
    </p:spTree>
    <p:extLst>
      <p:ext uri="{BB962C8B-B14F-4D97-AF65-F5344CB8AC3E}">
        <p14:creationId xmlns:p14="http://schemas.microsoft.com/office/powerpoint/2010/main" val="411353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C35B5D-CE48-4C51-84E2-C59E2025355D}"/>
              </a:ext>
            </a:extLst>
          </p:cNvPr>
          <p:cNvSpPr>
            <a:spLocks noGrp="1"/>
          </p:cNvSpPr>
          <p:nvPr>
            <p:ph type="title"/>
          </p:nvPr>
        </p:nvSpPr>
        <p:spPr>
          <a:xfrm>
            <a:off x="95693" y="-145237"/>
            <a:ext cx="10993881" cy="1325563"/>
          </a:xfrm>
        </p:spPr>
        <p:txBody>
          <a:bodyPr>
            <a:no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Paljon hyvää ja kiitettävää, aitoja toimia odotellessa</a:t>
            </a:r>
          </a:p>
        </p:txBody>
      </p:sp>
      <p:sp>
        <p:nvSpPr>
          <p:cNvPr id="3" name="Sisällön paikkamerkki 2">
            <a:extLst>
              <a:ext uri="{FF2B5EF4-FFF2-40B4-BE49-F238E27FC236}">
                <a16:creationId xmlns:a16="http://schemas.microsoft.com/office/drawing/2014/main" id="{A556E1E7-58E8-4860-950D-F71A2B2B8098}"/>
              </a:ext>
            </a:extLst>
          </p:cNvPr>
          <p:cNvSpPr>
            <a:spLocks noGrp="1"/>
          </p:cNvSpPr>
          <p:nvPr>
            <p:ph sz="half" idx="2"/>
          </p:nvPr>
        </p:nvSpPr>
        <p:spPr>
          <a:xfrm>
            <a:off x="201836" y="918030"/>
            <a:ext cx="10887738" cy="5748584"/>
          </a:xfrm>
        </p:spPr>
        <p:txBody>
          <a:bodyPr>
            <a:normAutofit/>
          </a:bodyPr>
          <a:lstStyle/>
          <a:p>
            <a:pPr marL="0" indent="0">
              <a:lnSpc>
                <a:spcPct val="10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Joustavampaa turvaa erilaisissa elämäntilanteissa</a:t>
            </a:r>
          </a:p>
          <a:p>
            <a:pPr>
              <a:lnSpc>
                <a:spcPct val="10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Ihmisten erilaisten tilanteiden yksilöllinen huomioiminen väliinputoamisen ehkäisemiseksi.</a:t>
            </a:r>
          </a:p>
          <a:p>
            <a:pPr>
              <a:lnSpc>
                <a:spcPct val="10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Myönteistä on, että hallitusohjelma lupaa ennakoivaa turvaa eri elämänvaiheissa ja elämäntilanteiden muutoksissa ilman tarpeettomia katkoja ja hallinnollisia esteitä.</a:t>
            </a:r>
          </a:p>
          <a:p>
            <a:pPr>
              <a:lnSpc>
                <a:spcPct val="10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Kansalaiset tarpeen mukaisilla etuuksilla</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miten kansalaiset, jotka eivät tosiasiallisesti ole työttömyysturvan piirissä =&gt; tosiasiallisesti  työkyvyttömiä. Hienoa näkemys siitä etuuksien saannin edellytyksiä tarkistetaan, jotta ihmiset ovat tarpeensa mukaisella etuudella. </a:t>
            </a:r>
          </a:p>
          <a:p>
            <a:pPr marL="542925" lvl="1" indent="-277813">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etuuksien sitominen toimintakykyyn ei diagnoosin luvataan selvitetään</a:t>
            </a:r>
          </a:p>
          <a:p>
            <a:pPr marL="0" indent="0">
              <a:lnSpc>
                <a:spcPct val="100000"/>
              </a:lnSpc>
              <a:buClr>
                <a:srgbClr val="FF0000"/>
              </a:buClr>
              <a:buNone/>
            </a:pPr>
            <a:r>
              <a:rPr lang="fi-FI" sz="2000" dirty="0">
                <a:latin typeface="Tahoma" panose="020B0604030504040204" pitchFamily="34" charset="0"/>
                <a:ea typeface="Tahoma" panose="020B0604030504040204" pitchFamily="34" charset="0"/>
                <a:cs typeface="Tahoma" panose="020B0604030504040204" pitchFamily="34" charset="0"/>
              </a:rPr>
              <a:t>Tavoitteet matkalla kohti joustavaa perusturvaa</a:t>
            </a:r>
          </a:p>
          <a:p>
            <a:pPr lvl="1">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kaikille tukea tarvitseville yksilöllisen ja elämäntilanteen mukainen etuus, jossa on velvoitteet ja palvelut tasapainossa. </a:t>
            </a:r>
          </a:p>
          <a:p>
            <a:pPr lvl="1">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keskeistä on palveluiden tarjoaminen oikea-aikaisesti ja yksilöllisen tarpeen mukaisesti</a:t>
            </a:r>
          </a:p>
          <a:p>
            <a:pPr lvl="1">
              <a:lnSpc>
                <a:spcPct val="100000"/>
              </a:lnSpc>
              <a:buClr>
                <a:srgbClr val="FF0000"/>
              </a:buClr>
              <a:buFont typeface="Wingdings" panose="05000000000000000000" pitchFamily="2" charset="2"/>
              <a:buChar char="Ø"/>
            </a:pPr>
            <a:r>
              <a:rPr lang="fi-FI" sz="2000" dirty="0">
                <a:latin typeface="Tahoma" panose="020B0604030504040204" pitchFamily="34" charset="0"/>
                <a:ea typeface="Tahoma" panose="020B0604030504040204" pitchFamily="34" charset="0"/>
                <a:cs typeface="Tahoma" panose="020B0604030504040204" pitchFamily="34" charset="0"/>
              </a:rPr>
              <a:t>velvoitteiden tulee olla sellaisia, joihin he pystyvät tosiasiassa vastaamaan.</a:t>
            </a:r>
          </a:p>
        </p:txBody>
      </p:sp>
      <p:sp>
        <p:nvSpPr>
          <p:cNvPr id="4" name="Tekstiruutu 3">
            <a:extLst>
              <a:ext uri="{FF2B5EF4-FFF2-40B4-BE49-F238E27FC236}">
                <a16:creationId xmlns:a16="http://schemas.microsoft.com/office/drawing/2014/main" id="{01CEA4C8-2A8D-45ED-8555-3ADDA5965330}"/>
              </a:ext>
            </a:extLst>
          </p:cNvPr>
          <p:cNvSpPr txBox="1"/>
          <p:nvPr/>
        </p:nvSpPr>
        <p:spPr>
          <a:xfrm>
            <a:off x="2636874" y="6328060"/>
            <a:ext cx="2091069" cy="338554"/>
          </a:xfrm>
          <a:prstGeom prst="rect">
            <a:avLst/>
          </a:prstGeom>
          <a:noFill/>
        </p:spPr>
        <p:txBody>
          <a:bodyPr wrap="square" rtlCol="0">
            <a:spAutoFit/>
          </a:bodyPr>
          <a:lstStyle/>
          <a:p>
            <a:r>
              <a:rPr lang="fi-FI" sz="1600" dirty="0">
                <a:latin typeface="Tahoma" panose="020B0604030504040204" pitchFamily="34" charset="0"/>
                <a:ea typeface="Tahoma" panose="020B0604030504040204" pitchFamily="34" charset="0"/>
                <a:cs typeface="Tahoma" panose="020B0604030504040204" pitchFamily="34" charset="0"/>
              </a:rPr>
              <a:t>Tarja Pajunen 2019</a:t>
            </a:r>
          </a:p>
        </p:txBody>
      </p:sp>
    </p:spTree>
    <p:extLst>
      <p:ext uri="{BB962C8B-B14F-4D97-AF65-F5344CB8AC3E}">
        <p14:creationId xmlns:p14="http://schemas.microsoft.com/office/powerpoint/2010/main" val="494130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sisä&#10;&#10;Kuvaus luotu, korkea luotettavuus">
            <a:extLst>
              <a:ext uri="{FF2B5EF4-FFF2-40B4-BE49-F238E27FC236}">
                <a16:creationId xmlns:a16="http://schemas.microsoft.com/office/drawing/2014/main" id="{DBDC550A-CBA1-4804-9329-C8505EEAD9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92" b="9838"/>
          <a:stretch/>
        </p:blipFill>
        <p:spPr>
          <a:xfrm>
            <a:off x="20" y="0"/>
            <a:ext cx="12191980" cy="6857990"/>
          </a:xfrm>
          <a:prstGeom prst="rect">
            <a:avLst/>
          </a:prstGeom>
        </p:spPr>
      </p:pic>
      <p:sp>
        <p:nvSpPr>
          <p:cNvPr id="2" name="Otsikko 1">
            <a:extLst>
              <a:ext uri="{FF2B5EF4-FFF2-40B4-BE49-F238E27FC236}">
                <a16:creationId xmlns:a16="http://schemas.microsoft.com/office/drawing/2014/main" id="{6EC034E0-85B8-43C6-B876-65939673D082}"/>
              </a:ext>
            </a:extLst>
          </p:cNvPr>
          <p:cNvSpPr>
            <a:spLocks noGrp="1"/>
          </p:cNvSpPr>
          <p:nvPr>
            <p:ph type="title"/>
          </p:nvPr>
        </p:nvSpPr>
        <p:spPr>
          <a:xfrm>
            <a:off x="886170" y="5504441"/>
            <a:ext cx="11210925" cy="782272"/>
          </a:xfrm>
        </p:spPr>
        <p:txBody>
          <a:bodyPr vert="horz" lIns="91440" tIns="45720" rIns="91440" bIns="45720" rtlCol="0" anchor="ctr">
            <a:normAutofit fontScale="90000"/>
          </a:bodyPr>
          <a:lstStyle/>
          <a:p>
            <a:pPr defTabSz="914400"/>
            <a:br>
              <a:rPr lang="en-US"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49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Kiitos!</a:t>
            </a:r>
            <a:br>
              <a:rPr lang="en-US"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fi-FI" sz="1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fi-FI"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i-FI" sz="3100" b="1" dirty="0">
                <a:solidFill>
                  <a:schemeClr val="tx1"/>
                </a:solidFill>
                <a:latin typeface="Arial" panose="020B0604020202020204" pitchFamily="34" charset="0"/>
                <a:cs typeface="Arial" panose="020B0604020202020204" pitchFamily="34" charset="0"/>
              </a:rPr>
              <a:t>”Täyttä elämää hyvässä seurassa – EKL”</a:t>
            </a:r>
            <a:br>
              <a:rPr lang="fi-FI" sz="3100" b="1" dirty="0">
                <a:solidFill>
                  <a:srgbClr val="FF0000"/>
                </a:solidFill>
                <a:latin typeface="Arial" panose="020B0604020202020204" pitchFamily="34" charset="0"/>
                <a:cs typeface="Arial" panose="020B0604020202020204" pitchFamily="34" charset="0"/>
              </a:rPr>
            </a:b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kstiruutu 2">
            <a:extLst>
              <a:ext uri="{FF2B5EF4-FFF2-40B4-BE49-F238E27FC236}">
                <a16:creationId xmlns:a16="http://schemas.microsoft.com/office/drawing/2014/main" id="{6411DA3A-7FC5-464E-A7A2-481FAB615C52}"/>
              </a:ext>
            </a:extLst>
          </p:cNvPr>
          <p:cNvSpPr txBox="1"/>
          <p:nvPr/>
        </p:nvSpPr>
        <p:spPr>
          <a:xfrm>
            <a:off x="3552489" y="123417"/>
            <a:ext cx="6011388" cy="1384995"/>
          </a:xfrm>
          <a:prstGeom prst="rect">
            <a:avLst/>
          </a:prstGeom>
          <a:noFill/>
        </p:spPr>
        <p:txBody>
          <a:bodyPr wrap="square" rtlCol="0">
            <a:spAutoFit/>
          </a:bodyPr>
          <a:lstStyle/>
          <a:p>
            <a:r>
              <a:rPr lang="fi-FI" sz="2800" b="1" dirty="0">
                <a:latin typeface="Tahoma" panose="020B0604030504040204" pitchFamily="34" charset="0"/>
                <a:ea typeface="Tahoma" panose="020B0604030504040204" pitchFamily="34" charset="0"/>
                <a:cs typeface="Tahoma" panose="020B0604030504040204" pitchFamily="34" charset="0"/>
              </a:rPr>
              <a:t>Tarja Pajunen </a:t>
            </a:r>
          </a:p>
          <a:p>
            <a:r>
              <a:rPr lang="fi-FI" sz="2800" b="1" dirty="0">
                <a:latin typeface="Tahoma" panose="020B0604030504040204" pitchFamily="34" charset="0"/>
                <a:ea typeface="Tahoma" panose="020B0604030504040204" pitchFamily="34" charset="0"/>
                <a:cs typeface="Tahoma" panose="020B0604030504040204" pitchFamily="34" charset="0"/>
              </a:rPr>
              <a:t>040 574 7515 tarja.pajunen@elakkeensaajat.fi</a:t>
            </a:r>
          </a:p>
        </p:txBody>
      </p:sp>
    </p:spTree>
    <p:extLst>
      <p:ext uri="{BB962C8B-B14F-4D97-AF65-F5344CB8AC3E}">
        <p14:creationId xmlns:p14="http://schemas.microsoft.com/office/powerpoint/2010/main" val="149966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4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3CFD084-08D8-4DB3-94BE-A280CD4DAC1B}"/>
              </a:ext>
            </a:extLst>
          </p:cNvPr>
          <p:cNvSpPr>
            <a:spLocks noGrp="1"/>
          </p:cNvSpPr>
          <p:nvPr>
            <p:ph type="title"/>
          </p:nvPr>
        </p:nvSpPr>
        <p:spPr>
          <a:xfrm>
            <a:off x="8795036" y="799435"/>
            <a:ext cx="3283550" cy="4794567"/>
          </a:xfrm>
        </p:spPr>
        <p:txBody>
          <a:bodyPr vert="horz" lIns="91440" tIns="45720" rIns="91440" bIns="45720" rtlCol="0" anchor="ctr">
            <a:normAutofit/>
          </a:bodyPr>
          <a:lstStyle/>
          <a:p>
            <a:pPr defTabSz="914400"/>
            <a:r>
              <a:rPr lang="en-US" sz="5400" b="1" dirty="0" err="1">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Miltä</a:t>
            </a:r>
            <a:r>
              <a:rPr lang="en-US" sz="54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arki</a:t>
            </a:r>
            <a:r>
              <a:rPr lang="en-US" sz="54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näyttää</a:t>
            </a:r>
            <a:r>
              <a:rPr lang="en-US" sz="54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Kuvan paikkamerkki 5" descr="Kuva, joka sisältää kohteen sisä, henkilö, sohva, pitäminen&#10;&#10;Kuvaus luotu automaattisesti">
            <a:extLst>
              <a:ext uri="{FF2B5EF4-FFF2-40B4-BE49-F238E27FC236}">
                <a16:creationId xmlns:a16="http://schemas.microsoft.com/office/drawing/2014/main" id="{A8978638-9A78-43CA-BC43-F9512105E7D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59" r="1" b="1"/>
          <a:stretch/>
        </p:blipFill>
        <p:spPr>
          <a:xfrm>
            <a:off x="976251" y="942538"/>
            <a:ext cx="7163222" cy="4808332"/>
          </a:xfrm>
          <a:prstGeom prst="rect">
            <a:avLst/>
          </a:prstGeom>
          <a:effectLst/>
        </p:spPr>
      </p:pic>
    </p:spTree>
    <p:extLst>
      <p:ext uri="{BB962C8B-B14F-4D97-AF65-F5344CB8AC3E}">
        <p14:creationId xmlns:p14="http://schemas.microsoft.com/office/powerpoint/2010/main" val="344755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5B994AC-F4F9-4FC3-B82A-EE0FEE7F6440}"/>
              </a:ext>
            </a:extLst>
          </p:cNvPr>
          <p:cNvPicPr>
            <a:picLocks noChangeAspect="1"/>
          </p:cNvPicPr>
          <p:nvPr/>
        </p:nvPicPr>
        <p:blipFill>
          <a:blip r:embed="rId2"/>
          <a:stretch>
            <a:fillRect/>
          </a:stretch>
        </p:blipFill>
        <p:spPr>
          <a:xfrm>
            <a:off x="112304" y="105945"/>
            <a:ext cx="10463963" cy="6189438"/>
          </a:xfrm>
          <a:prstGeom prst="rect">
            <a:avLst/>
          </a:prstGeom>
        </p:spPr>
      </p:pic>
      <p:sp>
        <p:nvSpPr>
          <p:cNvPr id="7" name="Päivämäärän paikkamerkki 3">
            <a:extLst>
              <a:ext uri="{FF2B5EF4-FFF2-40B4-BE49-F238E27FC236}">
                <a16:creationId xmlns:a16="http://schemas.microsoft.com/office/drawing/2014/main" id="{8E705485-0857-46FE-9459-00A3B3FBB420}"/>
              </a:ext>
            </a:extLst>
          </p:cNvPr>
          <p:cNvSpPr>
            <a:spLocks noGrp="1"/>
          </p:cNvSpPr>
          <p:nvPr>
            <p:ph type="dt" sz="half" idx="10"/>
          </p:nvPr>
        </p:nvSpPr>
        <p:spPr>
          <a:xfrm>
            <a:off x="213215" y="6295383"/>
            <a:ext cx="4092478" cy="487823"/>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t>Tilastokeskus, väestöennuste 2018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t>Tarja Pajunen 2019</a:t>
            </a:r>
          </a:p>
        </p:txBody>
      </p:sp>
      <p:sp>
        <p:nvSpPr>
          <p:cNvPr id="9" name="Tekstiruutu 8">
            <a:extLst>
              <a:ext uri="{FF2B5EF4-FFF2-40B4-BE49-F238E27FC236}">
                <a16:creationId xmlns:a16="http://schemas.microsoft.com/office/drawing/2014/main" id="{9219C1AB-EBC7-4678-8EC4-7FF6973F68B7}"/>
              </a:ext>
            </a:extLst>
          </p:cNvPr>
          <p:cNvSpPr txBox="1"/>
          <p:nvPr/>
        </p:nvSpPr>
        <p:spPr>
          <a:xfrm>
            <a:off x="10043652" y="5786284"/>
            <a:ext cx="81607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69E289E7-02E4-416B-9913-35622F63802E}"/>
              </a:ext>
            </a:extLst>
          </p:cNvPr>
          <p:cNvSpPr txBox="1"/>
          <p:nvPr/>
        </p:nvSpPr>
        <p:spPr>
          <a:xfrm>
            <a:off x="9641596" y="5171588"/>
            <a:ext cx="1440426"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5 371 hlöä</a:t>
            </a:r>
          </a:p>
        </p:txBody>
      </p:sp>
      <p:sp>
        <p:nvSpPr>
          <p:cNvPr id="11" name="Tekstiruutu 10">
            <a:extLst>
              <a:ext uri="{FF2B5EF4-FFF2-40B4-BE49-F238E27FC236}">
                <a16:creationId xmlns:a16="http://schemas.microsoft.com/office/drawing/2014/main" id="{419EFDF7-F9B1-4EE8-B58F-B4CA7B0C0F2D}"/>
              </a:ext>
            </a:extLst>
          </p:cNvPr>
          <p:cNvSpPr txBox="1"/>
          <p:nvPr/>
        </p:nvSpPr>
        <p:spPr>
          <a:xfrm>
            <a:off x="1614075" y="5158324"/>
            <a:ext cx="1440426"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5 543 hlöä</a:t>
            </a:r>
          </a:p>
        </p:txBody>
      </p:sp>
      <p:sp>
        <p:nvSpPr>
          <p:cNvPr id="12" name="Tekstiruutu 11">
            <a:extLst>
              <a:ext uri="{FF2B5EF4-FFF2-40B4-BE49-F238E27FC236}">
                <a16:creationId xmlns:a16="http://schemas.microsoft.com/office/drawing/2014/main" id="{3E40038C-15D8-41A1-92DC-CC3823F95585}"/>
              </a:ext>
            </a:extLst>
          </p:cNvPr>
          <p:cNvSpPr txBox="1"/>
          <p:nvPr/>
        </p:nvSpPr>
        <p:spPr>
          <a:xfrm>
            <a:off x="4807489" y="5171588"/>
            <a:ext cx="1439400"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5 602 hlöä </a:t>
            </a:r>
          </a:p>
        </p:txBody>
      </p:sp>
      <p:sp>
        <p:nvSpPr>
          <p:cNvPr id="13" name="Tekstiruutu 12">
            <a:extLst>
              <a:ext uri="{FF2B5EF4-FFF2-40B4-BE49-F238E27FC236}">
                <a16:creationId xmlns:a16="http://schemas.microsoft.com/office/drawing/2014/main" id="{5114B842-C516-487E-A07D-DBC6A92CE0BD}"/>
              </a:ext>
            </a:extLst>
          </p:cNvPr>
          <p:cNvSpPr txBox="1"/>
          <p:nvPr/>
        </p:nvSpPr>
        <p:spPr>
          <a:xfrm>
            <a:off x="3206901" y="5162257"/>
            <a:ext cx="147420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5 612 hlöä</a:t>
            </a:r>
          </a:p>
        </p:txBody>
      </p:sp>
      <p:sp>
        <p:nvSpPr>
          <p:cNvPr id="14" name="Tekstiruutu 13">
            <a:extLst>
              <a:ext uri="{FF2B5EF4-FFF2-40B4-BE49-F238E27FC236}">
                <a16:creationId xmlns:a16="http://schemas.microsoft.com/office/drawing/2014/main" id="{E645CEA6-5AB9-46E4-A3AB-6A70C31EF0C8}"/>
              </a:ext>
            </a:extLst>
          </p:cNvPr>
          <p:cNvSpPr txBox="1"/>
          <p:nvPr/>
        </p:nvSpPr>
        <p:spPr>
          <a:xfrm>
            <a:off x="6398487" y="5171588"/>
            <a:ext cx="131040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5 532 hlöä</a:t>
            </a:r>
          </a:p>
        </p:txBody>
      </p:sp>
      <p:sp>
        <p:nvSpPr>
          <p:cNvPr id="15" name="Tekstiruutu 14">
            <a:extLst>
              <a:ext uri="{FF2B5EF4-FFF2-40B4-BE49-F238E27FC236}">
                <a16:creationId xmlns:a16="http://schemas.microsoft.com/office/drawing/2014/main" id="{7FEA524D-BF53-46DD-A7D3-ACD9C7CE053B}"/>
              </a:ext>
            </a:extLst>
          </p:cNvPr>
          <p:cNvSpPr txBox="1"/>
          <p:nvPr/>
        </p:nvSpPr>
        <p:spPr>
          <a:xfrm>
            <a:off x="8079793" y="5171588"/>
            <a:ext cx="131040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5 448 hlöä</a:t>
            </a:r>
          </a:p>
        </p:txBody>
      </p:sp>
      <p:sp>
        <p:nvSpPr>
          <p:cNvPr id="16" name="Tekstiruutu 15">
            <a:extLst>
              <a:ext uri="{FF2B5EF4-FFF2-40B4-BE49-F238E27FC236}">
                <a16:creationId xmlns:a16="http://schemas.microsoft.com/office/drawing/2014/main" id="{DC58622C-C440-4CBA-A1A2-F6E7B62C3CBE}"/>
              </a:ext>
            </a:extLst>
          </p:cNvPr>
          <p:cNvSpPr txBox="1"/>
          <p:nvPr/>
        </p:nvSpPr>
        <p:spPr>
          <a:xfrm>
            <a:off x="9802260" y="2160899"/>
            <a:ext cx="1259335"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33,1%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1 777</a:t>
            </a:r>
          </a:p>
        </p:txBody>
      </p:sp>
      <p:sp>
        <p:nvSpPr>
          <p:cNvPr id="17" name="Tekstiruutu 16">
            <a:extLst>
              <a:ext uri="{FF2B5EF4-FFF2-40B4-BE49-F238E27FC236}">
                <a16:creationId xmlns:a16="http://schemas.microsoft.com/office/drawing/2014/main" id="{86EAA943-93CA-44B4-B2CE-15609480B46B}"/>
              </a:ext>
            </a:extLst>
          </p:cNvPr>
          <p:cNvSpPr txBox="1"/>
          <p:nvPr/>
        </p:nvSpPr>
        <p:spPr>
          <a:xfrm>
            <a:off x="8165635" y="2194008"/>
            <a:ext cx="1107473"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33,1%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1 803</a:t>
            </a:r>
          </a:p>
        </p:txBody>
      </p:sp>
      <p:sp>
        <p:nvSpPr>
          <p:cNvPr id="18" name="Tekstiruutu 17">
            <a:extLst>
              <a:ext uri="{FF2B5EF4-FFF2-40B4-BE49-F238E27FC236}">
                <a16:creationId xmlns:a16="http://schemas.microsoft.com/office/drawing/2014/main" id="{F9AB3171-1C51-4655-BCC9-7B0D454452F5}"/>
              </a:ext>
            </a:extLst>
          </p:cNvPr>
          <p:cNvSpPr txBox="1"/>
          <p:nvPr/>
        </p:nvSpPr>
        <p:spPr>
          <a:xfrm>
            <a:off x="6543501" y="2209257"/>
            <a:ext cx="1165390"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1 587</a:t>
            </a:r>
          </a:p>
        </p:txBody>
      </p:sp>
      <p:sp>
        <p:nvSpPr>
          <p:cNvPr id="19" name="Tekstiruutu 18">
            <a:extLst>
              <a:ext uri="{FF2B5EF4-FFF2-40B4-BE49-F238E27FC236}">
                <a16:creationId xmlns:a16="http://schemas.microsoft.com/office/drawing/2014/main" id="{A299DB5B-D3BC-4E3C-B4DD-B0549F91141B}"/>
              </a:ext>
            </a:extLst>
          </p:cNvPr>
          <p:cNvSpPr txBox="1"/>
          <p:nvPr/>
        </p:nvSpPr>
        <p:spPr>
          <a:xfrm>
            <a:off x="4992698" y="2194008"/>
            <a:ext cx="1136286"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27,2%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1 523</a:t>
            </a:r>
          </a:p>
        </p:txBody>
      </p:sp>
      <p:sp>
        <p:nvSpPr>
          <p:cNvPr id="20" name="Tekstiruutu 19">
            <a:extLst>
              <a:ext uri="{FF2B5EF4-FFF2-40B4-BE49-F238E27FC236}">
                <a16:creationId xmlns:a16="http://schemas.microsoft.com/office/drawing/2014/main" id="{D39CAF46-74EC-42C8-9879-ED8954470669}"/>
              </a:ext>
            </a:extLst>
          </p:cNvPr>
          <p:cNvSpPr txBox="1"/>
          <p:nvPr/>
        </p:nvSpPr>
        <p:spPr>
          <a:xfrm>
            <a:off x="3428481" y="2160899"/>
            <a:ext cx="1107473"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26,2%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1 470</a:t>
            </a:r>
          </a:p>
        </p:txBody>
      </p:sp>
      <p:sp>
        <p:nvSpPr>
          <p:cNvPr id="21" name="Tekstiruutu 20">
            <a:extLst>
              <a:ext uri="{FF2B5EF4-FFF2-40B4-BE49-F238E27FC236}">
                <a16:creationId xmlns:a16="http://schemas.microsoft.com/office/drawing/2014/main" id="{66BAFA82-9167-45D5-B71D-CD2F02B07F64}"/>
              </a:ext>
            </a:extLst>
          </p:cNvPr>
          <p:cNvSpPr txBox="1"/>
          <p:nvPr/>
        </p:nvSpPr>
        <p:spPr>
          <a:xfrm>
            <a:off x="1806732" y="2165106"/>
            <a:ext cx="1107472"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1 258</a:t>
            </a:r>
          </a:p>
        </p:txBody>
      </p:sp>
      <p:sp>
        <p:nvSpPr>
          <p:cNvPr id="22" name="Tekstiruutu 21">
            <a:extLst>
              <a:ext uri="{FF2B5EF4-FFF2-40B4-BE49-F238E27FC236}">
                <a16:creationId xmlns:a16="http://schemas.microsoft.com/office/drawing/2014/main" id="{91167432-C8F6-4B66-B6CD-CA1B6B1F1BF8}"/>
              </a:ext>
            </a:extLst>
          </p:cNvPr>
          <p:cNvSpPr txBox="1"/>
          <p:nvPr/>
        </p:nvSpPr>
        <p:spPr>
          <a:xfrm>
            <a:off x="1546698" y="44214"/>
            <a:ext cx="7762672"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371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F017D2-5D41-43E6-892B-152C7C043BC3}"/>
              </a:ext>
            </a:extLst>
          </p:cNvPr>
          <p:cNvSpPr>
            <a:spLocks noGrp="1"/>
          </p:cNvSpPr>
          <p:nvPr>
            <p:ph type="title"/>
          </p:nvPr>
        </p:nvSpPr>
        <p:spPr>
          <a:xfrm>
            <a:off x="1913379" y="154327"/>
            <a:ext cx="5404659" cy="717727"/>
          </a:xfrm>
        </p:spPr>
        <p:txBody>
          <a:bodyPr>
            <a:normAutofit/>
          </a:bodyPr>
          <a:lstStyle/>
          <a:p>
            <a:r>
              <a:rPr lang="fi-FI" sz="3200" dirty="0">
                <a:latin typeface="Tahoma" panose="020B0604030504040204" pitchFamily="34" charset="0"/>
                <a:ea typeface="Tahoma" panose="020B0604030504040204" pitchFamily="34" charset="0"/>
                <a:cs typeface="Tahoma" panose="020B0604030504040204" pitchFamily="34" charset="0"/>
              </a:rPr>
              <a:t>Takuueläkkeen saajat </a:t>
            </a:r>
          </a:p>
        </p:txBody>
      </p:sp>
      <p:sp>
        <p:nvSpPr>
          <p:cNvPr id="11" name="Suorakulmio 10">
            <a:extLst>
              <a:ext uri="{FF2B5EF4-FFF2-40B4-BE49-F238E27FC236}">
                <a16:creationId xmlns:a16="http://schemas.microsoft.com/office/drawing/2014/main" id="{BDE99FD8-6163-434C-919F-83C66D4D04A4}"/>
              </a:ext>
            </a:extLst>
          </p:cNvPr>
          <p:cNvSpPr/>
          <p:nvPr/>
        </p:nvSpPr>
        <p:spPr>
          <a:xfrm>
            <a:off x="8303561" y="1582340"/>
            <a:ext cx="4572000" cy="3693319"/>
          </a:xfrm>
          <a:prstGeom prst="rect">
            <a:avLst/>
          </a:prstGeom>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Takuueläke 31.12.2018 </a:t>
            </a:r>
          </a:p>
          <a:p>
            <a:pPr marL="285750" marR="0" lvl="3"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103 100 henkilöä (+1,4 %</a:t>
            </a: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3"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Yli 65-vuotiaita 48 652 hlöä (47%)</a:t>
            </a:r>
          </a:p>
          <a:p>
            <a:pPr marL="742950" marR="0" lvl="4"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fi-FI"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33 788 naista, 14 864 miestä</a:t>
            </a:r>
          </a:p>
          <a:p>
            <a:pPr marL="285750" marR="0" lvl="3"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Alle 30-vuotiaita</a:t>
            </a:r>
          </a:p>
          <a:p>
            <a:pPr marL="742950" marR="0" lvl="4"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14 000 hlöä (14%)</a:t>
            </a:r>
            <a:endPar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3" indent="0" algn="l" defTabSz="914400" rtl="0" eaLnBrk="1" fontAlgn="auto" latinLnBrk="0" hangingPunct="1">
              <a:lnSpc>
                <a:spcPct val="100000"/>
              </a:lnSpc>
              <a:spcBef>
                <a:spcPts val="0"/>
              </a:spcBef>
              <a:spcAft>
                <a:spcPts val="0"/>
              </a:spcAft>
              <a:buClr>
                <a:srgbClr val="FF0000"/>
              </a:buClr>
              <a:buSzTx/>
              <a:buFontTx/>
              <a:buNone/>
              <a:tabLst/>
              <a:defRPr/>
            </a:pPr>
            <a:endPar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HUOM! Takuueläke </a:t>
            </a: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 2016 oli      766,85 €/kk </a:t>
            </a: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 2017 laski   760,26 €/kk</a:t>
            </a: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 2018 nousi  775,27 €/kk</a:t>
            </a: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 2019 nousi  </a:t>
            </a:r>
            <a:r>
              <a:rPr kumimoji="0" lang="fi-FI"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784,52 €/kk</a:t>
            </a:r>
          </a:p>
          <a:p>
            <a:pPr marL="0" marR="0" lvl="3" indent="0" algn="l" defTabSz="914400" rtl="0" eaLnBrk="1" fontAlgn="auto" latinLnBrk="0" hangingPunct="1">
              <a:lnSpc>
                <a:spcPct val="100000"/>
              </a:lnSpc>
              <a:spcBef>
                <a:spcPts val="0"/>
              </a:spcBef>
              <a:spcAft>
                <a:spcPts val="0"/>
              </a:spcAft>
              <a:buClr>
                <a:srgbClr val="FF0000"/>
              </a:buClr>
              <a:buSzTx/>
              <a:buFontTx/>
              <a:buNone/>
              <a:tabLst/>
              <a:defRPr/>
            </a:pPr>
            <a:r>
              <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Lähde: Kela</a:t>
            </a:r>
            <a:endParaRPr kumimoji="0" lang="fi-FI"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kstiruutu 2">
            <a:extLst>
              <a:ext uri="{FF2B5EF4-FFF2-40B4-BE49-F238E27FC236}">
                <a16:creationId xmlns:a16="http://schemas.microsoft.com/office/drawing/2014/main" id="{8FADC577-192F-4460-9F18-9AA8FC3B46D6}"/>
              </a:ext>
            </a:extLst>
          </p:cNvPr>
          <p:cNvSpPr txBox="1"/>
          <p:nvPr/>
        </p:nvSpPr>
        <p:spPr>
          <a:xfrm>
            <a:off x="505097" y="6007536"/>
            <a:ext cx="22032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Lähde: findikaattori.fi </a:t>
            </a:r>
          </a:p>
        </p:txBody>
      </p:sp>
      <p:pic>
        <p:nvPicPr>
          <p:cNvPr id="7" name="Kuva 6">
            <a:extLst>
              <a:ext uri="{FF2B5EF4-FFF2-40B4-BE49-F238E27FC236}">
                <a16:creationId xmlns:a16="http://schemas.microsoft.com/office/drawing/2014/main" id="{C72415CF-E367-4136-9434-55871EAACD67}"/>
              </a:ext>
            </a:extLst>
          </p:cNvPr>
          <p:cNvPicPr>
            <a:picLocks noChangeAspect="1"/>
          </p:cNvPicPr>
          <p:nvPr/>
        </p:nvPicPr>
        <p:blipFill>
          <a:blip r:embed="rId3"/>
          <a:stretch>
            <a:fillRect/>
          </a:stretch>
        </p:blipFill>
        <p:spPr>
          <a:xfrm>
            <a:off x="-178657" y="872054"/>
            <a:ext cx="8560184" cy="6047494"/>
          </a:xfrm>
          <a:prstGeom prst="rect">
            <a:avLst/>
          </a:prstGeom>
        </p:spPr>
      </p:pic>
      <p:pic>
        <p:nvPicPr>
          <p:cNvPr id="4" name="Kuva 3">
            <a:extLst>
              <a:ext uri="{FF2B5EF4-FFF2-40B4-BE49-F238E27FC236}">
                <a16:creationId xmlns:a16="http://schemas.microsoft.com/office/drawing/2014/main" id="{8A3FC9ED-669D-46C8-8F83-763B46BEEBB9}"/>
              </a:ext>
            </a:extLst>
          </p:cNvPr>
          <p:cNvPicPr>
            <a:picLocks noChangeAspect="1"/>
          </p:cNvPicPr>
          <p:nvPr/>
        </p:nvPicPr>
        <p:blipFill>
          <a:blip r:embed="rId4"/>
          <a:stretch>
            <a:fillRect/>
          </a:stretch>
        </p:blipFill>
        <p:spPr>
          <a:xfrm>
            <a:off x="8654406" y="6425146"/>
            <a:ext cx="3261643" cy="432854"/>
          </a:xfrm>
          <a:prstGeom prst="rect">
            <a:avLst/>
          </a:prstGeom>
        </p:spPr>
      </p:pic>
    </p:spTree>
    <p:extLst>
      <p:ext uri="{BB962C8B-B14F-4D97-AF65-F5344CB8AC3E}">
        <p14:creationId xmlns:p14="http://schemas.microsoft.com/office/powerpoint/2010/main" val="288940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963EE0-5EDD-429E-87E3-F554D5B0F56A}"/>
              </a:ext>
            </a:extLst>
          </p:cNvPr>
          <p:cNvSpPr>
            <a:spLocks noGrp="1"/>
          </p:cNvSpPr>
          <p:nvPr>
            <p:ph type="title"/>
          </p:nvPr>
        </p:nvSpPr>
        <p:spPr>
          <a:xfrm>
            <a:off x="223007" y="75708"/>
            <a:ext cx="10515600" cy="743000"/>
          </a:xfrm>
        </p:spPr>
        <p:txBody>
          <a:bodyPr>
            <a:norm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Pienituloisuus (v. 2017)</a:t>
            </a:r>
          </a:p>
        </p:txBody>
      </p:sp>
      <p:sp>
        <p:nvSpPr>
          <p:cNvPr id="3" name="Sisällön paikkamerkki 2">
            <a:extLst>
              <a:ext uri="{FF2B5EF4-FFF2-40B4-BE49-F238E27FC236}">
                <a16:creationId xmlns:a16="http://schemas.microsoft.com/office/drawing/2014/main" id="{F5730B76-ABD0-4AAB-83D4-E1F27DDCB3AD}"/>
              </a:ext>
            </a:extLst>
          </p:cNvPr>
          <p:cNvSpPr>
            <a:spLocks noGrp="1"/>
          </p:cNvSpPr>
          <p:nvPr>
            <p:ph sz="half" idx="2"/>
          </p:nvPr>
        </p:nvSpPr>
        <p:spPr>
          <a:xfrm>
            <a:off x="223007" y="818708"/>
            <a:ext cx="11642928" cy="5676506"/>
          </a:xfrm>
        </p:spPr>
        <p:txBody>
          <a:bodyPr>
            <a:normAutofit fontScale="25000" lnSpcReduction="20000"/>
          </a:bodyPr>
          <a:lstStyle/>
          <a:p>
            <a:pPr marL="0" indent="0">
              <a:lnSpc>
                <a:spcPct val="120000"/>
              </a:lnSpc>
              <a:buNone/>
            </a:pPr>
            <a:r>
              <a:rPr lang="fi-FI" sz="7200" b="1" dirty="0">
                <a:latin typeface="Tahoma" panose="020B0604030504040204" pitchFamily="34" charset="0"/>
                <a:ea typeface="Tahoma" panose="020B0604030504040204" pitchFamily="34" charset="0"/>
                <a:cs typeface="Tahoma" panose="020B0604030504040204" pitchFamily="34" charset="0"/>
              </a:rPr>
              <a:t>köyhyys- tai syrjäytymisriskissä 890 000 suomalaista </a:t>
            </a:r>
            <a:r>
              <a:rPr lang="fi-FI" sz="7200" dirty="0">
                <a:latin typeface="Tahoma" panose="020B0604030504040204" pitchFamily="34" charset="0"/>
                <a:ea typeface="Tahoma" panose="020B0604030504040204" pitchFamily="34" charset="0"/>
                <a:cs typeface="Tahoma" panose="020B0604030504040204" pitchFamily="34" charset="0"/>
              </a:rPr>
              <a:t>(</a:t>
            </a: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849 000 henkilöä ja 15,7% v. 2016 ) </a:t>
            </a:r>
          </a:p>
          <a:p>
            <a:pPr>
              <a:lnSpc>
                <a:spcPct val="120000"/>
              </a:lnSpc>
              <a:buClr>
                <a:srgbClr val="FF0000"/>
              </a:buClr>
            </a:pPr>
            <a:r>
              <a:rPr lang="fi-FI" sz="7200" dirty="0">
                <a:latin typeface="Tahoma" panose="020B0604030504040204" pitchFamily="34" charset="0"/>
                <a:ea typeface="Tahoma" panose="020B0604030504040204" pitchFamily="34" charset="0"/>
                <a:cs typeface="Tahoma" panose="020B0604030504040204" pitchFamily="34" charset="0"/>
              </a:rPr>
              <a:t>16,4 prosenttia koko väestöstä</a:t>
            </a:r>
          </a:p>
          <a:p>
            <a:pPr marL="0" indent="0">
              <a:lnSpc>
                <a:spcPct val="120000"/>
              </a:lnSpc>
              <a:buNone/>
            </a:pP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Pienituloisia 654 000, vajaatyöllisiä 410 000 ja vakavaa aineellista puutetta kokevia 143 000</a:t>
            </a:r>
          </a:p>
          <a:p>
            <a:pPr>
              <a:lnSpc>
                <a:spcPct val="120000"/>
              </a:lnSpc>
              <a:buClr>
                <a:srgbClr val="FF0000"/>
              </a:buClr>
            </a:pP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Köyhyys- tai syrjäytymisriskiin riittää, että yksi näistä riskeistä toteutuu, mutta ne voivat olla myös yhtäaikaisia. </a:t>
            </a:r>
            <a:endParaRPr lang="fi-FI" sz="7200" dirty="0">
              <a:latin typeface="Tahoma" panose="020B0604030504040204" pitchFamily="34" charset="0"/>
              <a:ea typeface="Tahoma" panose="020B0604030504040204" pitchFamily="34" charset="0"/>
              <a:cs typeface="Tahoma" panose="020B0604030504040204" pitchFamily="34" charset="0"/>
            </a:endParaRPr>
          </a:p>
          <a:p>
            <a:pPr marL="0" lvl="0" indent="0" defTabSz="914400">
              <a:lnSpc>
                <a:spcPct val="120000"/>
              </a:lnSpc>
              <a:buClr>
                <a:srgbClr val="FF0000"/>
              </a:buClr>
              <a:buNone/>
            </a:pPr>
            <a:r>
              <a:rPr lang="fi-FI" sz="7200" b="1" dirty="0">
                <a:solidFill>
                  <a:prstClr val="black"/>
                </a:solidFill>
                <a:latin typeface="Tahoma" panose="020B0604030504040204" pitchFamily="34" charset="0"/>
                <a:ea typeface="Tahoma" panose="020B0604030504040204" pitchFamily="34" charset="0"/>
                <a:cs typeface="Tahoma" panose="020B0604030504040204" pitchFamily="34" charset="0"/>
              </a:rPr>
              <a:t>Pienituloisuus Suomessa </a:t>
            </a:r>
          </a:p>
          <a:p>
            <a:pPr marL="0" indent="0">
              <a:lnSpc>
                <a:spcPct val="120000"/>
              </a:lnSpc>
              <a:buClr>
                <a:srgbClr val="FF0000"/>
              </a:buClr>
              <a:buNone/>
            </a:pP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Henkilö, jonka kotitalouden käytettävissä oleva rahatulo kulutusyksikköä kohden on alle 60 prosenttia kansallisesta mediaanitulosta on </a:t>
            </a:r>
            <a:r>
              <a:rPr lang="fi-FI" sz="7200" b="1" dirty="0">
                <a:solidFill>
                  <a:prstClr val="black"/>
                </a:solidFill>
                <a:latin typeface="Tahoma" panose="020B0604030504040204" pitchFamily="34" charset="0"/>
                <a:ea typeface="Tahoma" panose="020B0604030504040204" pitchFamily="34" charset="0"/>
                <a:cs typeface="Tahoma" panose="020B0604030504040204" pitchFamily="34" charset="0"/>
              </a:rPr>
              <a:t>pienituloinen</a:t>
            </a:r>
          </a:p>
          <a:p>
            <a:pPr marL="0" indent="0">
              <a:lnSpc>
                <a:spcPct val="120000"/>
              </a:lnSpc>
              <a:buClr>
                <a:srgbClr val="FF0000"/>
              </a:buClr>
              <a:buNone/>
            </a:pPr>
            <a:r>
              <a:rPr lang="fi-FI" sz="7200" dirty="0">
                <a:latin typeface="Tahoma" panose="020B0604030504040204" pitchFamily="34" charset="0"/>
                <a:ea typeface="Tahoma" panose="020B0604030504040204" pitchFamily="34" charset="0"/>
                <a:cs typeface="Tahoma" panose="020B0604030504040204" pitchFamily="34" charset="0"/>
              </a:rPr>
              <a:t>Yksinasuva on pienituloinen, kun tuloa on n. 1 230 €/kk eli 14 750 €/vuodessa. Tuloilla tarkoitetaan verojen jälkeisiä tuloja (työ,- omaisuustulot ja tulonsiirrot) </a:t>
            </a:r>
          </a:p>
          <a:p>
            <a:pPr>
              <a:lnSpc>
                <a:spcPct val="120000"/>
              </a:lnSpc>
              <a:buClr>
                <a:srgbClr val="FF0000"/>
              </a:buClr>
              <a:buFont typeface="Wingdings" panose="05000000000000000000" pitchFamily="2" charset="2"/>
              <a:buChar char="Ø"/>
            </a:pPr>
            <a:r>
              <a:rPr lang="fi-FI" sz="7200" dirty="0">
                <a:latin typeface="Tahoma" panose="020B0604030504040204" pitchFamily="34" charset="0"/>
                <a:ea typeface="Tahoma" panose="020B0604030504040204" pitchFamily="34" charset="0"/>
                <a:cs typeface="Tahoma" panose="020B0604030504040204" pitchFamily="34" charset="0"/>
              </a:rPr>
              <a:t>Sosioekonomisista ryhmistä katsottuna eläkeläisten osuus suurin =&gt; 194 000 henkilöä</a:t>
            </a:r>
          </a:p>
          <a:p>
            <a:pPr marL="0" lvl="0" indent="0" defTabSz="914400">
              <a:lnSpc>
                <a:spcPct val="120000"/>
              </a:lnSpc>
              <a:buClr>
                <a:srgbClr val="FF0000"/>
              </a:buClr>
              <a:buNone/>
            </a:pPr>
            <a:r>
              <a:rPr lang="fi-FI" sz="7200" b="1" dirty="0">
                <a:solidFill>
                  <a:prstClr val="black"/>
                </a:solidFill>
                <a:latin typeface="Tahoma" panose="020B0604030504040204" pitchFamily="34" charset="0"/>
                <a:ea typeface="Tahoma" panose="020B0604030504040204" pitchFamily="34" charset="0"/>
                <a:cs typeface="Tahoma" panose="020B0604030504040204" pitchFamily="34" charset="0"/>
              </a:rPr>
              <a:t>ATH =&gt; alueellinen terveys- ja hyvinvointitutkimus (THL)</a:t>
            </a:r>
          </a:p>
          <a:p>
            <a:pPr marL="0" lvl="0" indent="0" defTabSz="914400">
              <a:lnSpc>
                <a:spcPct val="120000"/>
              </a:lnSpc>
              <a:buClr>
                <a:srgbClr val="FF0000"/>
              </a:buClr>
              <a:buNone/>
            </a:pP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Toimeentulo-ongelmat ja köyhyyskokemukset ovat yleistyneet kaikissa ikäryhmissä (2013-2016 aineisto)</a:t>
            </a:r>
          </a:p>
          <a:p>
            <a:pPr marL="228600" lvl="0" indent="-228600" defTabSz="914400">
              <a:lnSpc>
                <a:spcPct val="120000"/>
              </a:lnSpc>
              <a:buClr>
                <a:srgbClr val="FF0000"/>
              </a:buClr>
              <a:buFont typeface="Wingdings" panose="05000000000000000000" pitchFamily="2" charset="2"/>
              <a:buChar char="Ø"/>
            </a:pPr>
            <a:r>
              <a:rPr lang="fi-FI" sz="7200" dirty="0">
                <a:solidFill>
                  <a:prstClr val="black"/>
                </a:solidFill>
                <a:latin typeface="Tahoma" panose="020B0604030504040204" pitchFamily="34" charset="0"/>
                <a:ea typeface="Tahoma" panose="020B0604030504040204" pitchFamily="34" charset="0"/>
                <a:cs typeface="Tahoma" panose="020B0604030504040204" pitchFamily="34" charset="0"/>
              </a:rPr>
              <a:t>tinkiminen ruuasta, lääkkeistä tai lääkärikäynneistä rahan puutteen vuoksi on kasvanut </a:t>
            </a:r>
            <a:r>
              <a:rPr lang="fi-FI" sz="7200" b="1" dirty="0">
                <a:solidFill>
                  <a:prstClr val="black"/>
                </a:solidFill>
                <a:latin typeface="Tahoma" panose="020B0604030504040204" pitchFamily="34" charset="0"/>
                <a:ea typeface="Tahoma" panose="020B0604030504040204" pitchFamily="34" charset="0"/>
                <a:cs typeface="Tahoma" panose="020B0604030504040204" pitchFamily="34" charset="0"/>
              </a:rPr>
              <a:t>20,5 % =&gt; 23,4 % </a:t>
            </a:r>
          </a:p>
          <a:p>
            <a:pPr marL="0" indent="0">
              <a:buClr>
                <a:srgbClr val="FF0000"/>
              </a:buClr>
              <a:buNone/>
            </a:pPr>
            <a:endParaRPr lang="fi-FI"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770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4CAA10-60B6-4C21-AED9-76068A04F763}"/>
              </a:ext>
            </a:extLst>
          </p:cNvPr>
          <p:cNvSpPr>
            <a:spLocks noGrp="1"/>
          </p:cNvSpPr>
          <p:nvPr>
            <p:ph type="title"/>
          </p:nvPr>
        </p:nvSpPr>
        <p:spPr>
          <a:xfrm>
            <a:off x="166255" y="77362"/>
            <a:ext cx="8775726" cy="1024074"/>
          </a:xfrm>
        </p:spPr>
        <p:txBody>
          <a:bodyPr>
            <a:normAutofit/>
          </a:bodyPr>
          <a:lstStyle/>
          <a:p>
            <a:r>
              <a:rPr lang="fi-FI"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Arjen haasteita liittyen maksuihin</a:t>
            </a:r>
            <a:endParaRPr lang="fi-FI" sz="3200" dirty="0">
              <a:solidFill>
                <a:srgbClr val="FF0000"/>
              </a:solidFill>
            </a:endParaRPr>
          </a:p>
        </p:txBody>
      </p:sp>
      <p:sp>
        <p:nvSpPr>
          <p:cNvPr id="3" name="Sisällön paikkamerkki 2">
            <a:extLst>
              <a:ext uri="{FF2B5EF4-FFF2-40B4-BE49-F238E27FC236}">
                <a16:creationId xmlns:a16="http://schemas.microsoft.com/office/drawing/2014/main" id="{0AE32F16-99CA-437A-995E-FCDC44312FCE}"/>
              </a:ext>
            </a:extLst>
          </p:cNvPr>
          <p:cNvSpPr>
            <a:spLocks noGrp="1"/>
          </p:cNvSpPr>
          <p:nvPr>
            <p:ph idx="1"/>
          </p:nvPr>
        </p:nvSpPr>
        <p:spPr>
          <a:xfrm>
            <a:off x="207818" y="867519"/>
            <a:ext cx="7596480" cy="5689593"/>
          </a:xfrm>
        </p:spPr>
        <p:txBody>
          <a:bodyPr>
            <a:normAutofit lnSpcReduction="10000"/>
          </a:bodyPr>
          <a:lstStyle/>
          <a:p>
            <a:pPr marL="0" indent="0" defTabSz="914400">
              <a:lnSpc>
                <a:spcPct val="11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Kansaneläkeindeksi jäädytettiin ja leikattiin 0,85 %</a:t>
            </a:r>
          </a:p>
          <a:p>
            <a:pPr indent="-228600" defTabSz="914400">
              <a:lnSpc>
                <a:spcPct val="11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mm. takuueläke, vammaisetuudet, työttömyysturvalain mukainen peruspäiväraha, työmarkkinatuki ja lapsikorotus</a:t>
            </a:r>
          </a:p>
          <a:p>
            <a:pPr marL="0" indent="0" defTabSz="914400">
              <a:lnSpc>
                <a:spcPct val="11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Asiakasmaksujen enimmäismäärät nousseet </a:t>
            </a:r>
          </a:p>
          <a:p>
            <a:pPr indent="-228600" defTabSz="914400">
              <a:lnSpc>
                <a:spcPct val="11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9,4% vuonna 2015 ja 27,5% vuonna 2016</a:t>
            </a:r>
          </a:p>
          <a:p>
            <a:pPr marL="0" indent="0" defTabSz="914400">
              <a:lnSpc>
                <a:spcPct val="110000"/>
              </a:lnSpc>
              <a:buClr>
                <a:srgbClr val="FF0000"/>
              </a:buClr>
              <a:buNone/>
            </a:pPr>
            <a:r>
              <a:rPr lang="fi-FI" sz="2000" dirty="0">
                <a:latin typeface="Tahoma" panose="020B0604030504040204" pitchFamily="34" charset="0"/>
                <a:ea typeface="Tahoma" panose="020B0604030504040204" pitchFamily="34" charset="0"/>
                <a:cs typeface="Tahoma" panose="020B0604030504040204" pitchFamily="34" charset="0"/>
              </a:rPr>
              <a:t>Terveydenhuollon maksukatto =&gt; seurantavastuu asiakkaalla. Maksukatto täyttyi v. 2015 väestöstä 2,9 % </a:t>
            </a:r>
          </a:p>
          <a:p>
            <a:pPr marL="0" indent="0" defTabSz="914400">
              <a:lnSpc>
                <a:spcPct val="11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Lääkkeiden omavastuut kasvaneet vuosia</a:t>
            </a:r>
          </a:p>
          <a:p>
            <a:pPr indent="-228600" defTabSz="914400">
              <a:lnSpc>
                <a:spcPct val="11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Huom. esim. v. 2011 jälkeen lääkkeiden käyttäjien maksamia omavastuuosuuksia on useaan kertaan nostettu! </a:t>
            </a:r>
          </a:p>
          <a:p>
            <a:pPr marL="0" indent="0" defTabSz="914400">
              <a:lnSpc>
                <a:spcPct val="110000"/>
              </a:lnSpc>
              <a:buClr>
                <a:srgbClr val="FF0000"/>
              </a:buClr>
              <a:buNone/>
            </a:pPr>
            <a:r>
              <a:rPr lang="fi-FI" sz="2000" b="1" dirty="0">
                <a:latin typeface="Tahoma" panose="020B0604030504040204" pitchFamily="34" charset="0"/>
                <a:ea typeface="Tahoma" panose="020B0604030504040204" pitchFamily="34" charset="0"/>
                <a:cs typeface="Tahoma" panose="020B0604030504040204" pitchFamily="34" charset="0"/>
              </a:rPr>
              <a:t>Kelan matkakustannukset kasvaneet</a:t>
            </a:r>
          </a:p>
          <a:p>
            <a:pPr indent="-228600" defTabSz="914400">
              <a:lnSpc>
                <a:spcPct val="11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omavastuut 9,25 €/kk =&gt; 25 €/kk ja </a:t>
            </a:r>
          </a:p>
          <a:p>
            <a:pPr indent="-228600" defTabSz="914400">
              <a:lnSpc>
                <a:spcPct val="110000"/>
              </a:lnSpc>
              <a:buClr>
                <a:srgbClr val="FF0000"/>
              </a:buClr>
            </a:pPr>
            <a:r>
              <a:rPr lang="fi-FI" sz="2000" dirty="0">
                <a:latin typeface="Tahoma" panose="020B0604030504040204" pitchFamily="34" charset="0"/>
                <a:ea typeface="Tahoma" panose="020B0604030504040204" pitchFamily="34" charset="0"/>
                <a:cs typeface="Tahoma" panose="020B0604030504040204" pitchFamily="34" charset="0"/>
              </a:rPr>
              <a:t>matkakatto 157,25 €/vuosi =&gt; 300 €/vuosi.                   Vuonna 2015 katto täyttyi 0,5 % väestöstä</a:t>
            </a:r>
          </a:p>
          <a:p>
            <a:endParaRPr lang="fi-FI" sz="1300" dirty="0"/>
          </a:p>
        </p:txBody>
      </p:sp>
      <p:sp>
        <p:nvSpPr>
          <p:cNvPr id="7" name="Sisällön paikkamerkki 3">
            <a:extLst>
              <a:ext uri="{FF2B5EF4-FFF2-40B4-BE49-F238E27FC236}">
                <a16:creationId xmlns:a16="http://schemas.microsoft.com/office/drawing/2014/main" id="{BFFBA620-45BC-4F81-B008-CB86A4598084}"/>
              </a:ext>
            </a:extLst>
          </p:cNvPr>
          <p:cNvSpPr txBox="1">
            <a:spLocks/>
          </p:cNvSpPr>
          <p:nvPr/>
        </p:nvSpPr>
        <p:spPr>
          <a:xfrm>
            <a:off x="8865620" y="4408846"/>
            <a:ext cx="4948094" cy="1109451"/>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endParaRPr kumimoji="0" lang="fi-FI"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isällön paikkamerkki 5">
            <a:extLst>
              <a:ext uri="{FF2B5EF4-FFF2-40B4-BE49-F238E27FC236}">
                <a16:creationId xmlns:a16="http://schemas.microsoft.com/office/drawing/2014/main" id="{1F451A28-951F-434C-99A1-7F0FCE1A4A01}"/>
              </a:ext>
            </a:extLst>
          </p:cNvPr>
          <p:cNvSpPr txBox="1">
            <a:spLocks/>
          </p:cNvSpPr>
          <p:nvPr/>
        </p:nvSpPr>
        <p:spPr>
          <a:xfrm>
            <a:off x="7762010" y="838222"/>
            <a:ext cx="4387702" cy="2872336"/>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anose="020B0506030403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anose="020B0506030403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anose="020B0506030403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20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”Äitini laitoshoidon asiakasmaksuun sain hänen edunvalvojanaan pitkän viivytystaistelun sekä monimutkaisen hakemuskäytännön jälkeen muutaman euron alennuksen. Se oli lähinnä nöyryyttävä kokemus.”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Asiakasmaksulain 11§ kysely 2016, EAPN-Fin</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endParaRPr>
          </a:p>
        </p:txBody>
      </p:sp>
      <p:pic>
        <p:nvPicPr>
          <p:cNvPr id="9" name="Kuva 8" descr="Kuva, joka sisältää kohteen sisä, lattia, ylä, tennis&#10;&#10;Kuvaus luotu automaattisesti">
            <a:extLst>
              <a:ext uri="{FF2B5EF4-FFF2-40B4-BE49-F238E27FC236}">
                <a16:creationId xmlns:a16="http://schemas.microsoft.com/office/drawing/2014/main" id="{49BDE2C8-576B-4BDF-8C01-E22765DCF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298" y="3803855"/>
            <a:ext cx="4303125" cy="2872336"/>
          </a:xfrm>
          <a:prstGeom prst="rect">
            <a:avLst/>
          </a:prstGeom>
        </p:spPr>
      </p:pic>
    </p:spTree>
    <p:extLst>
      <p:ext uri="{BB962C8B-B14F-4D97-AF65-F5344CB8AC3E}">
        <p14:creationId xmlns:p14="http://schemas.microsoft.com/office/powerpoint/2010/main" val="166595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0727" y="420387"/>
            <a:ext cx="9457267" cy="787395"/>
          </a:xfrm>
          <a:prstGeom prst="rect">
            <a:avLst/>
          </a:prstGeom>
        </p:spPr>
        <p:txBody>
          <a:bodyPr vert="horz" wrap="square" lIns="0" tIns="17780" rIns="0" bIns="0" rtlCol="0">
            <a:spAutoFit/>
          </a:bodyPr>
          <a:lstStyle/>
          <a:p>
            <a:pPr marL="16933">
              <a:lnSpc>
                <a:spcPts val="2960"/>
              </a:lnSpc>
              <a:spcBef>
                <a:spcPts val="140"/>
              </a:spcBef>
            </a:pPr>
            <a:r>
              <a:rPr spc="-7" dirty="0"/>
              <a:t>USEAMPI KUIN JOKA </a:t>
            </a:r>
            <a:r>
              <a:rPr dirty="0"/>
              <a:t>KYMMENES</a:t>
            </a:r>
            <a:r>
              <a:rPr spc="-152" dirty="0"/>
              <a:t> </a:t>
            </a:r>
            <a:r>
              <a:rPr spc="-7" dirty="0"/>
              <a:t>PIENITULOINEN</a:t>
            </a:r>
          </a:p>
          <a:p>
            <a:pPr marL="1362253">
              <a:lnSpc>
                <a:spcPts val="2960"/>
              </a:lnSpc>
            </a:pPr>
            <a:r>
              <a:rPr spc="-7" dirty="0"/>
              <a:t>TARVITSISI</a:t>
            </a:r>
            <a:r>
              <a:rPr spc="-60" dirty="0"/>
              <a:t> </a:t>
            </a:r>
            <a:r>
              <a:rPr spc="-7" dirty="0"/>
              <a:t>TOIMEENTULOTUKEA</a:t>
            </a:r>
          </a:p>
        </p:txBody>
      </p:sp>
      <p:sp>
        <p:nvSpPr>
          <p:cNvPr id="3" name="object 3"/>
          <p:cNvSpPr txBox="1">
            <a:spLocks noGrp="1"/>
          </p:cNvSpPr>
          <p:nvPr>
            <p:ph type="body" idx="1"/>
          </p:nvPr>
        </p:nvSpPr>
        <p:spPr>
          <a:xfrm>
            <a:off x="702014" y="1401027"/>
            <a:ext cx="10658264" cy="4082057"/>
          </a:xfrm>
          <a:prstGeom prst="rect">
            <a:avLst/>
          </a:prstGeom>
        </p:spPr>
        <p:txBody>
          <a:bodyPr vert="horz" wrap="square" lIns="0" tIns="32173" rIns="0" bIns="0" rtlCol="0">
            <a:spAutoFit/>
          </a:bodyPr>
          <a:lstStyle/>
          <a:p>
            <a:pPr marL="6017956" marR="248067" indent="-477508">
              <a:lnSpc>
                <a:spcPct val="95100"/>
              </a:lnSpc>
              <a:spcBef>
                <a:spcPts val="253"/>
              </a:spcBef>
              <a:buClr>
                <a:srgbClr val="519B2E"/>
              </a:buClr>
              <a:buFont typeface="Wingdings"/>
              <a:buChar char=""/>
              <a:tabLst>
                <a:tab pos="6017956" algn="l"/>
                <a:tab pos="6018803" algn="l"/>
              </a:tabLst>
            </a:pPr>
            <a:r>
              <a:rPr spc="-7" dirty="0"/>
              <a:t>Toimeentulotuen tarveharkinnan ja  viimesijaisen luonteensa vuoksi tuen  tarve tarkoittaa lähtökohtaisesti  pienituloisuutta.</a:t>
            </a:r>
          </a:p>
          <a:p>
            <a:pPr marL="6017956" marR="6773" indent="-477508">
              <a:lnSpc>
                <a:spcPct val="95000"/>
              </a:lnSpc>
              <a:spcBef>
                <a:spcPts val="1200"/>
              </a:spcBef>
              <a:buClr>
                <a:srgbClr val="519B2E"/>
              </a:buClr>
              <a:buFont typeface="Wingdings"/>
              <a:buChar char=""/>
              <a:tabLst>
                <a:tab pos="6017956" algn="l"/>
                <a:tab pos="6018803" algn="l"/>
              </a:tabLst>
            </a:pPr>
            <a:r>
              <a:rPr spc="-7" dirty="0"/>
              <a:t>Pienituloisimmista ikääntyneistä lähes  kaksi kolmasosaa ei saa  toimeentulotukea lainkaan tai ei koe  saavansa sitä</a:t>
            </a:r>
            <a:r>
              <a:rPr spc="-27" dirty="0"/>
              <a:t> </a:t>
            </a:r>
            <a:r>
              <a:rPr spc="-7" dirty="0"/>
              <a:t>riittävästi.</a:t>
            </a:r>
          </a:p>
          <a:p>
            <a:pPr marL="6017956" marR="333578" indent="-477508">
              <a:lnSpc>
                <a:spcPct val="95000"/>
              </a:lnSpc>
              <a:spcBef>
                <a:spcPts val="1200"/>
              </a:spcBef>
              <a:buClr>
                <a:srgbClr val="519B2E"/>
              </a:buClr>
              <a:buFont typeface="Wingdings"/>
              <a:buChar char=""/>
              <a:tabLst>
                <a:tab pos="6017956" algn="l"/>
                <a:tab pos="6018803" algn="l"/>
              </a:tabLst>
            </a:pPr>
            <a:r>
              <a:rPr spc="-7" dirty="0"/>
              <a:t>Toimeentulotukea riittämättömästi  saaneet tinkivät perusasioista kuten  lääkkeistä ja jättävät käymättä  lääkärissä.</a:t>
            </a:r>
          </a:p>
        </p:txBody>
      </p:sp>
      <p:sp>
        <p:nvSpPr>
          <p:cNvPr id="4" name="object 4"/>
          <p:cNvSpPr/>
          <p:nvPr/>
        </p:nvSpPr>
        <p:spPr>
          <a:xfrm>
            <a:off x="609601" y="1582437"/>
            <a:ext cx="5421545" cy="4124452"/>
          </a:xfrm>
          <a:prstGeom prst="rect">
            <a:avLst/>
          </a:prstGeom>
          <a:blipFill>
            <a:blip r:embed="rId2"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ftr" sz="quarter" idx="5"/>
          </p:nvPr>
        </p:nvSpPr>
        <p:spPr>
          <a:xfrm>
            <a:off x="702014" y="6582220"/>
            <a:ext cx="1010356" cy="187231"/>
          </a:xfrm>
          <a:prstGeom prst="rect">
            <a:avLst/>
          </a:prstGeom>
        </p:spPr>
        <p:txBody>
          <a:bodyPr vert="horz" wrap="square" lIns="0" tIns="2540" rIns="0" bIns="0" rtlCol="0">
            <a:spAutoFit/>
          </a:bodyPr>
          <a:lstStyle/>
          <a:p>
            <a:pPr marL="16933" marR="0" lvl="0" indent="0" algn="l" defTabSz="1219170" rtl="0" eaLnBrk="1" fontAlgn="auto" latinLnBrk="0" hangingPunct="1">
              <a:lnSpc>
                <a:spcPct val="100000"/>
              </a:lnSpc>
              <a:spcBef>
                <a:spcPts val="20"/>
              </a:spcBef>
              <a:spcAft>
                <a:spcPts val="0"/>
              </a:spcAft>
              <a:buClrTx/>
              <a:buSzTx/>
              <a:buFontTx/>
              <a:buNone/>
              <a:tabLst/>
              <a:defRPr/>
            </a:pPr>
            <a:r>
              <a:rPr kumimoji="0" sz="1200" b="1" i="0" u="none" strike="noStrike" kern="1200" cap="none" spc="20" normalizeH="0" baseline="0" noProof="0" dirty="0">
                <a:ln>
                  <a:noFill/>
                </a:ln>
                <a:solidFill>
                  <a:srgbClr val="5F5F5F"/>
                </a:solidFill>
                <a:effectLst/>
                <a:uLnTx/>
                <a:uFillTx/>
                <a:latin typeface="Arial"/>
                <a:ea typeface="+mn-ea"/>
                <a:cs typeface="Arial"/>
              </a:rPr>
              <a:t>22.2.2018</a:t>
            </a:r>
          </a:p>
        </p:txBody>
      </p:sp>
      <p:sp>
        <p:nvSpPr>
          <p:cNvPr id="6" name="object 6"/>
          <p:cNvSpPr txBox="1">
            <a:spLocks noGrp="1"/>
          </p:cNvSpPr>
          <p:nvPr>
            <p:ph type="dt" sz="half" idx="6"/>
          </p:nvPr>
        </p:nvSpPr>
        <p:spPr>
          <a:xfrm>
            <a:off x="2165391" y="7320961"/>
            <a:ext cx="9401387" cy="187231"/>
          </a:xfrm>
          <a:prstGeom prst="rect">
            <a:avLst/>
          </a:prstGeom>
        </p:spPr>
        <p:txBody>
          <a:bodyPr vert="horz" wrap="square" lIns="0" tIns="2540" rIns="0" bIns="0" rtlCol="0">
            <a:spAutoFit/>
          </a:bodyPr>
          <a:lstStyle/>
          <a:p>
            <a:pPr marL="16933" marR="0" lvl="0" indent="0" algn="l" defTabSz="1219170" rtl="0" eaLnBrk="1" fontAlgn="auto" latinLnBrk="0" hangingPunct="1">
              <a:lnSpc>
                <a:spcPct val="100000"/>
              </a:lnSpc>
              <a:spcBef>
                <a:spcPts val="20"/>
              </a:spcBef>
              <a:spcAft>
                <a:spcPts val="0"/>
              </a:spcAft>
              <a:buClrTx/>
              <a:buSzTx/>
              <a:buFontTx/>
              <a:buNone/>
              <a:tabLst/>
              <a:defRPr/>
            </a:pPr>
            <a:r>
              <a:rPr kumimoji="0" sz="1200" b="1" i="0" u="none" strike="noStrike" kern="1200" cap="none" spc="13" normalizeH="0" baseline="0" noProof="0" dirty="0">
                <a:ln>
                  <a:noFill/>
                </a:ln>
                <a:solidFill>
                  <a:srgbClr val="5F5F5F"/>
                </a:solidFill>
                <a:effectLst/>
                <a:uLnTx/>
                <a:uFillTx/>
                <a:latin typeface="Arial"/>
                <a:ea typeface="+mn-ea"/>
                <a:cs typeface="Arial"/>
              </a:rPr>
              <a:t>Ikääntyneiden sosiaali- </a:t>
            </a:r>
            <a:r>
              <a:rPr kumimoji="0" sz="1200" b="1" i="0" u="none" strike="noStrike" kern="1200" cap="none" spc="7" normalizeH="0" baseline="0" noProof="0" dirty="0">
                <a:ln>
                  <a:noFill/>
                </a:ln>
                <a:solidFill>
                  <a:srgbClr val="5F5F5F"/>
                </a:solidFill>
                <a:effectLst/>
                <a:uLnTx/>
                <a:uFillTx/>
                <a:latin typeface="Arial"/>
                <a:ea typeface="+mn-ea"/>
                <a:cs typeface="Arial"/>
              </a:rPr>
              <a:t>ja </a:t>
            </a:r>
            <a:r>
              <a:rPr kumimoji="0" sz="1200" b="1" i="0" u="none" strike="noStrike" kern="1200" cap="none" spc="13" normalizeH="0" baseline="0" noProof="0" dirty="0">
                <a:ln>
                  <a:noFill/>
                </a:ln>
                <a:solidFill>
                  <a:srgbClr val="5F5F5F"/>
                </a:solidFill>
                <a:effectLst/>
                <a:uLnTx/>
                <a:uFillTx/>
                <a:latin typeface="Arial"/>
                <a:ea typeface="+mn-ea"/>
                <a:cs typeface="Arial"/>
              </a:rPr>
              <a:t>terveyspalveluiden </a:t>
            </a:r>
            <a:r>
              <a:rPr kumimoji="0" sz="1200" b="1" i="0" u="none" strike="noStrike" kern="1200" cap="none" spc="7" normalizeH="0" baseline="0" noProof="0" dirty="0">
                <a:ln>
                  <a:noFill/>
                </a:ln>
                <a:solidFill>
                  <a:srgbClr val="5F5F5F"/>
                </a:solidFill>
                <a:effectLst/>
                <a:uLnTx/>
                <a:uFillTx/>
                <a:latin typeface="Arial"/>
                <a:ea typeface="+mn-ea"/>
                <a:cs typeface="Arial"/>
              </a:rPr>
              <a:t>tarve, </a:t>
            </a:r>
            <a:r>
              <a:rPr kumimoji="0" sz="1200" b="1" i="0" u="none" strike="noStrike" kern="1200" cap="none" spc="0" normalizeH="0" baseline="0" noProof="0" dirty="0">
                <a:ln>
                  <a:noFill/>
                </a:ln>
                <a:solidFill>
                  <a:srgbClr val="5F5F5F"/>
                </a:solidFill>
                <a:effectLst/>
                <a:uLnTx/>
                <a:uFillTx/>
                <a:latin typeface="Arial"/>
                <a:ea typeface="+mn-ea"/>
                <a:cs typeface="Arial"/>
              </a:rPr>
              <a:t>käyttö </a:t>
            </a:r>
            <a:r>
              <a:rPr kumimoji="0" sz="1200" b="1" i="0" u="none" strike="noStrike" kern="1200" cap="none" spc="7" normalizeH="0" baseline="0" noProof="0" dirty="0">
                <a:ln>
                  <a:noFill/>
                </a:ln>
                <a:solidFill>
                  <a:srgbClr val="5F5F5F"/>
                </a:solidFill>
                <a:effectLst/>
                <a:uLnTx/>
                <a:uFillTx/>
                <a:latin typeface="Arial"/>
                <a:ea typeface="+mn-ea"/>
                <a:cs typeface="Arial"/>
              </a:rPr>
              <a:t>ja </a:t>
            </a:r>
            <a:r>
              <a:rPr kumimoji="0" sz="1200" b="1" i="0" u="none" strike="noStrike" kern="1200" cap="none" spc="13" normalizeH="0" baseline="0" noProof="0" dirty="0">
                <a:ln>
                  <a:noFill/>
                </a:ln>
                <a:solidFill>
                  <a:srgbClr val="5F5F5F"/>
                </a:solidFill>
                <a:effectLst/>
                <a:uLnTx/>
                <a:uFillTx/>
                <a:latin typeface="Arial"/>
                <a:ea typeface="+mn-ea"/>
                <a:cs typeface="Arial"/>
              </a:rPr>
              <a:t>kokemukset </a:t>
            </a:r>
            <a:r>
              <a:rPr kumimoji="0" sz="1200" b="1" i="0" u="none" strike="noStrike" kern="1200" cap="none" spc="0" normalizeH="0" baseline="0" noProof="0" dirty="0">
                <a:ln>
                  <a:noFill/>
                </a:ln>
                <a:solidFill>
                  <a:srgbClr val="5F5F5F"/>
                </a:solidFill>
                <a:effectLst/>
                <a:uLnTx/>
                <a:uFillTx/>
                <a:latin typeface="Arial"/>
                <a:ea typeface="+mn-ea"/>
                <a:cs typeface="Arial"/>
              </a:rPr>
              <a:t>/ </a:t>
            </a:r>
            <a:r>
              <a:rPr kumimoji="0" sz="1200" b="1" i="0" u="none" strike="noStrike" kern="1200" cap="none" spc="7" normalizeH="0" baseline="0" noProof="0" dirty="0">
                <a:ln>
                  <a:noFill/>
                </a:ln>
                <a:solidFill>
                  <a:srgbClr val="5F5F5F"/>
                </a:solidFill>
                <a:effectLst/>
                <a:uLnTx/>
                <a:uFillTx/>
                <a:latin typeface="Arial"/>
                <a:ea typeface="+mn-ea"/>
                <a:cs typeface="Arial"/>
              </a:rPr>
              <a:t>Katri</a:t>
            </a:r>
            <a:r>
              <a:rPr kumimoji="0" sz="1200" b="1" i="0" u="none" strike="noStrike" kern="1200" cap="none" spc="100" normalizeH="0" baseline="0" noProof="0" dirty="0">
                <a:ln>
                  <a:noFill/>
                </a:ln>
                <a:solidFill>
                  <a:srgbClr val="5F5F5F"/>
                </a:solidFill>
                <a:effectLst/>
                <a:uLnTx/>
                <a:uFillTx/>
                <a:latin typeface="Arial"/>
                <a:ea typeface="+mn-ea"/>
                <a:cs typeface="Arial"/>
              </a:rPr>
              <a:t> </a:t>
            </a:r>
            <a:r>
              <a:rPr kumimoji="0" sz="1200" b="1" i="0" u="none" strike="noStrike" kern="1200" cap="none" spc="13" normalizeH="0" baseline="0" noProof="0" dirty="0">
                <a:ln>
                  <a:noFill/>
                </a:ln>
                <a:solidFill>
                  <a:srgbClr val="5F5F5F"/>
                </a:solidFill>
                <a:effectLst/>
                <a:uLnTx/>
                <a:uFillTx/>
                <a:latin typeface="Arial"/>
                <a:ea typeface="+mn-ea"/>
                <a:cs typeface="Arial"/>
              </a:rPr>
              <a:t>Hannikainen</a:t>
            </a:r>
          </a:p>
        </p:txBody>
      </p:sp>
      <p:sp>
        <p:nvSpPr>
          <p:cNvPr id="7" name="object 7"/>
          <p:cNvSpPr txBox="1">
            <a:spLocks noGrp="1"/>
          </p:cNvSpPr>
          <p:nvPr>
            <p:ph type="sldNum" sz="quarter" idx="7"/>
          </p:nvPr>
        </p:nvSpPr>
        <p:spPr>
          <a:xfrm>
            <a:off x="14973809" y="8768407"/>
            <a:ext cx="334149" cy="187231"/>
          </a:xfrm>
          <a:prstGeom prst="rect">
            <a:avLst/>
          </a:prstGeom>
        </p:spPr>
        <p:txBody>
          <a:bodyPr vert="horz" wrap="square" lIns="0" tIns="2540" rIns="0" bIns="0" rtlCol="0">
            <a:spAutoFit/>
          </a:bodyPr>
          <a:lstStyle/>
          <a:p>
            <a:pPr marL="33866" marR="0" lvl="0" indent="0" algn="l" defTabSz="1219170" rtl="0" eaLnBrk="1" fontAlgn="auto" latinLnBrk="0" hangingPunct="1">
              <a:lnSpc>
                <a:spcPct val="100000"/>
              </a:lnSpc>
              <a:spcBef>
                <a:spcPts val="20"/>
              </a:spcBef>
              <a:spcAft>
                <a:spcPts val="0"/>
              </a:spcAft>
              <a:buClrTx/>
              <a:buSzTx/>
              <a:buFontTx/>
              <a:buNone/>
              <a:tabLst/>
              <a:defRPr/>
            </a:pPr>
            <a:fld id="{81D60167-4931-47E6-BA6A-407CBD079E47}" type="slidenum">
              <a:rPr kumimoji="0" sz="1200" b="1" i="0" u="none" strike="noStrike" kern="1200" cap="none" spc="-7" normalizeH="0" baseline="0" noProof="0" dirty="0">
                <a:ln>
                  <a:noFill/>
                </a:ln>
                <a:solidFill>
                  <a:srgbClr val="5F5F5F"/>
                </a:solidFill>
                <a:effectLst/>
                <a:uLnTx/>
                <a:uFillTx/>
                <a:latin typeface="Arial"/>
                <a:ea typeface="+mn-ea"/>
                <a:cs typeface="Arial"/>
              </a:rPr>
              <a:pPr marL="33866" marR="0" lvl="0" indent="0" algn="l" defTabSz="1219170" rtl="0" eaLnBrk="1" fontAlgn="auto" latinLnBrk="0" hangingPunct="1">
                <a:lnSpc>
                  <a:spcPct val="100000"/>
                </a:lnSpc>
                <a:spcBef>
                  <a:spcPts val="20"/>
                </a:spcBef>
                <a:spcAft>
                  <a:spcPts val="0"/>
                </a:spcAft>
                <a:buClrTx/>
                <a:buSzTx/>
                <a:buFontTx/>
                <a:buNone/>
                <a:tabLst/>
                <a:defRPr/>
              </a:pPr>
              <a:t>7</a:t>
            </a:fld>
            <a:endParaRPr kumimoji="0" sz="1200" b="1" i="0" u="none" strike="noStrike" kern="1200" cap="none" spc="-7" normalizeH="0" baseline="0" noProof="0" dirty="0">
              <a:ln>
                <a:noFill/>
              </a:ln>
              <a:solidFill>
                <a:srgbClr val="5F5F5F"/>
              </a:solidFill>
              <a:effectLst/>
              <a:uLnTx/>
              <a:uFillTx/>
              <a:latin typeface="Arial"/>
              <a:ea typeface="+mn-ea"/>
              <a:cs typeface="Arial"/>
            </a:endParaRPr>
          </a:p>
        </p:txBody>
      </p:sp>
      <p:pic>
        <p:nvPicPr>
          <p:cNvPr id="8" name="Kuva 7">
            <a:extLst>
              <a:ext uri="{FF2B5EF4-FFF2-40B4-BE49-F238E27FC236}">
                <a16:creationId xmlns:a16="http://schemas.microsoft.com/office/drawing/2014/main" id="{2B960A2E-2FFC-4D84-8BCA-2EE8EE7B45A7}"/>
              </a:ext>
            </a:extLst>
          </p:cNvPr>
          <p:cNvPicPr>
            <a:picLocks noChangeAspect="1"/>
          </p:cNvPicPr>
          <p:nvPr/>
        </p:nvPicPr>
        <p:blipFill>
          <a:blip r:embed="rId3"/>
          <a:stretch>
            <a:fillRect/>
          </a:stretch>
        </p:blipFill>
        <p:spPr>
          <a:xfrm>
            <a:off x="2648948" y="6519493"/>
            <a:ext cx="5346655" cy="249958"/>
          </a:xfrm>
          <a:prstGeom prst="rect">
            <a:avLst/>
          </a:prstGeom>
        </p:spPr>
      </p:pic>
      <p:sp>
        <p:nvSpPr>
          <p:cNvPr id="10" name="Suorakulmio 9">
            <a:extLst>
              <a:ext uri="{FF2B5EF4-FFF2-40B4-BE49-F238E27FC236}">
                <a16:creationId xmlns:a16="http://schemas.microsoft.com/office/drawing/2014/main" id="{273AF5FD-C439-4CE7-A370-05AF379A8A01}"/>
              </a:ext>
            </a:extLst>
          </p:cNvPr>
          <p:cNvSpPr/>
          <p:nvPr/>
        </p:nvSpPr>
        <p:spPr>
          <a:xfrm>
            <a:off x="8070031" y="5259226"/>
            <a:ext cx="4121969" cy="1598774"/>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Perustoimeentulotuen saajat v. 2018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408 393 (7,4 %)</a:t>
            </a:r>
          </a:p>
          <a:p>
            <a:pPr marL="285750" marR="0" lvl="0" indent="-285750" algn="l" defTabSz="914377"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fi-FI"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yli 65 –vuotiaita 15 557 (1,4 %)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Lähde: </a:t>
            </a:r>
            <a:r>
              <a:rPr kumimoji="0" lang="fi-FI" sz="18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Kelasto</a:t>
            </a:r>
            <a:endParaRPr kumimoji="0" lang="fi-FI"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820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tsikko 3">
            <a:extLst>
              <a:ext uri="{FF2B5EF4-FFF2-40B4-BE49-F238E27FC236}">
                <a16:creationId xmlns:a16="http://schemas.microsoft.com/office/drawing/2014/main" id="{408B45FB-426F-4340-8689-CF2297E47C96}"/>
              </a:ext>
            </a:extLst>
          </p:cNvPr>
          <p:cNvSpPr>
            <a:spLocks noGrp="1"/>
          </p:cNvSpPr>
          <p:nvPr>
            <p:ph type="title"/>
          </p:nvPr>
        </p:nvSpPr>
        <p:spPr>
          <a:xfrm>
            <a:off x="9582353" y="825888"/>
            <a:ext cx="2963825" cy="4794567"/>
          </a:xfrm>
        </p:spPr>
        <p:txBody>
          <a:bodyPr vert="horz" lIns="91440" tIns="45720" rIns="91440" bIns="45720" rtlCol="0">
            <a:normAutofit/>
          </a:bodyPr>
          <a:lstStyle/>
          <a:p>
            <a: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t>Toimeentulotukea myönnettiin </a:t>
            </a:r>
            <a:b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fi-FI" sz="2000" dirty="0">
                <a:solidFill>
                  <a:srgbClr val="CC0099"/>
                </a:solidFill>
                <a:effectLst/>
                <a:latin typeface="Tahoma" panose="020B0604030504040204" pitchFamily="34" charset="0"/>
                <a:ea typeface="Tahoma" panose="020B0604030504040204" pitchFamily="34" charset="0"/>
                <a:cs typeface="Tahoma" panose="020B0604030504040204" pitchFamily="34" charset="0"/>
              </a:rPr>
              <a:t>306 322 kotitaloudelle </a:t>
            </a:r>
            <a:r>
              <a:rPr lang="fi-FI" sz="20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br>
              <a:rPr lang="fi-FI" sz="200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fi-FI" sz="200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469 694 henkilölle</a:t>
            </a:r>
            <a:br>
              <a:rPr lang="fi-FI" sz="200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b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b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t>Toimeentulotukea sai  </a:t>
            </a:r>
            <a:b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fi-FI" sz="2000" b="0" dirty="0">
                <a:solidFill>
                  <a:srgbClr val="FFFFFF"/>
                </a:solidFill>
                <a:effectLst/>
                <a:latin typeface="Tahoma" panose="020B0604030504040204" pitchFamily="34" charset="0"/>
                <a:ea typeface="Tahoma" panose="020B0604030504040204" pitchFamily="34" charset="0"/>
                <a:cs typeface="Tahoma" panose="020B0604030504040204" pitchFamily="34" charset="0"/>
              </a:rPr>
              <a:t>9,9 % kotitalouksista  8,5 % väestöstä</a:t>
            </a:r>
            <a:endParaRPr lang="en-US" sz="2000" b="0"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Sisällön paikkamerkki 9" descr="Kuva, joka sisältää kohteen näyttökuva&#10;&#10;Kuvaus luotu automaattisesti">
            <a:extLst>
              <a:ext uri="{FF2B5EF4-FFF2-40B4-BE49-F238E27FC236}">
                <a16:creationId xmlns:a16="http://schemas.microsoft.com/office/drawing/2014/main" id="{928027F0-4966-4563-8433-C64BB4A6ED0A}"/>
              </a:ext>
            </a:extLst>
          </p:cNvPr>
          <p:cNvPicPr>
            <a:picLocks noChangeAspect="1"/>
          </p:cNvPicPr>
          <p:nvPr/>
        </p:nvPicPr>
        <p:blipFill rotWithShape="1">
          <a:blip r:embed="rId2">
            <a:extLst>
              <a:ext uri="{28A0092B-C50C-407E-A947-70E740481C1C}">
                <a14:useLocalDpi xmlns:a14="http://schemas.microsoft.com/office/drawing/2010/main" val="0"/>
              </a:ext>
            </a:extLst>
          </a:blip>
          <a:srcRect t="5814" b="4685"/>
          <a:stretch/>
        </p:blipFill>
        <p:spPr>
          <a:xfrm>
            <a:off x="134680" y="258111"/>
            <a:ext cx="9447673" cy="6341777"/>
          </a:xfrm>
          <a:prstGeom prst="rect">
            <a:avLst/>
          </a:prstGeom>
          <a:effectLst/>
        </p:spPr>
      </p:pic>
      <p:sp>
        <p:nvSpPr>
          <p:cNvPr id="11" name="Tekstiruutu 10">
            <a:extLst>
              <a:ext uri="{FF2B5EF4-FFF2-40B4-BE49-F238E27FC236}">
                <a16:creationId xmlns:a16="http://schemas.microsoft.com/office/drawing/2014/main" id="{0D12F3D7-B25D-4AB8-9B6B-0D54FAD66E37}"/>
              </a:ext>
            </a:extLst>
          </p:cNvPr>
          <p:cNvSpPr txBox="1"/>
          <p:nvPr/>
        </p:nvSpPr>
        <p:spPr>
          <a:xfrm>
            <a:off x="2021325" y="5968500"/>
            <a:ext cx="6494719"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28.5.2019 Toimeentulotuki 2018 / Hannele Tanhua  Sirkka Kiuru</a:t>
            </a:r>
          </a:p>
        </p:txBody>
      </p:sp>
    </p:spTree>
    <p:extLst>
      <p:ext uri="{BB962C8B-B14F-4D97-AF65-F5344CB8AC3E}">
        <p14:creationId xmlns:p14="http://schemas.microsoft.com/office/powerpoint/2010/main" val="394090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äivämäärän paikkamerkki 3">
            <a:extLst>
              <a:ext uri="{FF2B5EF4-FFF2-40B4-BE49-F238E27FC236}">
                <a16:creationId xmlns:a16="http://schemas.microsoft.com/office/drawing/2014/main" id="{12FC2E63-EBFA-408D-A006-F3AC461066AD}"/>
              </a:ext>
            </a:extLst>
          </p:cNvPr>
          <p:cNvSpPr>
            <a:spLocks noGrp="1"/>
          </p:cNvSpPr>
          <p:nvPr>
            <p:ph type="dt" sz="half" idx="10"/>
          </p:nvPr>
        </p:nvSpPr>
        <p:spPr>
          <a:xfrm>
            <a:off x="347870" y="6109252"/>
            <a:ext cx="3522133" cy="63127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Lähde: Valtakunnanvoudin virasto.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Kuvio EKL Tarja Pajunen 2019</a:t>
            </a:r>
          </a:p>
        </p:txBody>
      </p:sp>
      <p:graphicFrame>
        <p:nvGraphicFramePr>
          <p:cNvPr id="5" name="Kuvan paikkamerkki 4">
            <a:extLst>
              <a:ext uri="{FF2B5EF4-FFF2-40B4-BE49-F238E27FC236}">
                <a16:creationId xmlns:a16="http://schemas.microsoft.com/office/drawing/2014/main" id="{FAF79C7C-27C4-4DF3-8E64-FE8A183F4A1D}"/>
              </a:ext>
            </a:extLst>
          </p:cNvPr>
          <p:cNvGraphicFramePr>
            <a:graphicFrameLocks noGrp="1"/>
          </p:cNvGraphicFramePr>
          <p:nvPr>
            <p:ph type="pic" idx="4294967295"/>
          </p:nvPr>
        </p:nvGraphicFramePr>
        <p:xfrm>
          <a:off x="0" y="93938"/>
          <a:ext cx="10858500" cy="6330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2E234C66-C620-4D5A-B5A0-799F31C60A59}"/>
              </a:ext>
            </a:extLst>
          </p:cNvPr>
          <p:cNvSpPr txBox="1"/>
          <p:nvPr/>
        </p:nvSpPr>
        <p:spPr>
          <a:xfrm>
            <a:off x="8720355" y="1526797"/>
            <a:ext cx="3522133" cy="19082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Asiamäärät yhteensä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2016   387 437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2017   355 468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2018   420 961 =&gt; ilman päivähoitomaksuja </a:t>
            </a:r>
            <a:r>
              <a:rPr kumimoji="0" lang="fi-FI" sz="20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386 471</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874450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5FA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2710</Words>
  <Application>Microsoft Office PowerPoint</Application>
  <PresentationFormat>Laajakuva</PresentationFormat>
  <Paragraphs>326</Paragraphs>
  <Slides>18</Slides>
  <Notes>12</Notes>
  <HiddenSlides>0</HiddenSlides>
  <MMClips>0</MMClips>
  <ScaleCrop>false</ScaleCrop>
  <HeadingPairs>
    <vt:vector size="6" baseType="variant">
      <vt:variant>
        <vt:lpstr>Käytetyt fontit</vt:lpstr>
      </vt:variant>
      <vt:variant>
        <vt:i4>10</vt:i4>
      </vt:variant>
      <vt:variant>
        <vt:lpstr>Teema</vt:lpstr>
      </vt:variant>
      <vt:variant>
        <vt:i4>5</vt:i4>
      </vt:variant>
      <vt:variant>
        <vt:lpstr>Dian otsikot</vt:lpstr>
      </vt:variant>
      <vt:variant>
        <vt:i4>18</vt:i4>
      </vt:variant>
    </vt:vector>
  </HeadingPairs>
  <TitlesOfParts>
    <vt:vector size="33" baseType="lpstr">
      <vt:lpstr>Arial</vt:lpstr>
      <vt:lpstr>Arial Black</vt:lpstr>
      <vt:lpstr>Calibri</vt:lpstr>
      <vt:lpstr>Calibri Light</vt:lpstr>
      <vt:lpstr>Franklin Gothic Demi Cond</vt:lpstr>
      <vt:lpstr>Myriad Pro Cond</vt:lpstr>
      <vt:lpstr>NeuzeitS Book</vt:lpstr>
      <vt:lpstr>Palatino</vt:lpstr>
      <vt:lpstr>Tahoma</vt:lpstr>
      <vt:lpstr>Wingdings</vt:lpstr>
      <vt:lpstr>Office-teema</vt:lpstr>
      <vt:lpstr>1_Office-teema</vt:lpstr>
      <vt:lpstr>3_Office-teema</vt:lpstr>
      <vt:lpstr>5_Office-teema</vt:lpstr>
      <vt:lpstr>Office Theme</vt:lpstr>
      <vt:lpstr>Politiikan kulmapöytä:  uusi hallitusohjelma  Sosiaaliturvan uudistaminen  - kommenttipuheenvuoro  </vt:lpstr>
      <vt:lpstr>Miltä arki näyttää?</vt:lpstr>
      <vt:lpstr>PowerPoint-esitys</vt:lpstr>
      <vt:lpstr>Takuueläkkeen saajat </vt:lpstr>
      <vt:lpstr>Pienituloisuus (v. 2017)</vt:lpstr>
      <vt:lpstr>Arjen haasteita liittyen maksuihin</vt:lpstr>
      <vt:lpstr>USEAMPI KUIN JOKA KYMMENES PIENITULOINEN TARVITSISI TOIMEENTULOTUKEA</vt:lpstr>
      <vt:lpstr>Toimeentulotukea myönnettiin  306 322 kotitaloudelle   469 694 henkilölle   Toimeentulotukea sai   9,9 % kotitalouksista  8,5 % väestöstä</vt:lpstr>
      <vt:lpstr>PowerPoint-esitys</vt:lpstr>
      <vt:lpstr>”Vanhukset velkaantuvat vauhdilla”</vt:lpstr>
      <vt:lpstr>Arjen haasteet</vt:lpstr>
      <vt:lpstr> Sosiaali- ja terveysjärjestöjen periaatteet perusturvan  uudistamiseksi</vt:lpstr>
      <vt:lpstr>Joustava perusturva  * Sosiaali- ja terveysjärjestöjen periaatteet perusturvan  uudistamiseksi</vt:lpstr>
      <vt:lpstr>Paljon hyvää ja kiitettävää, aitoja toimia odotellessa</vt:lpstr>
      <vt:lpstr>Paljon hyvää ja kiitettävää, aitoja toimia odotellessa</vt:lpstr>
      <vt:lpstr>Paljon hyvää ja kiitettävää, aitoja toimia odotellessa</vt:lpstr>
      <vt:lpstr>Paljon hyvää ja kiitettävää, aitoja toimia odotellessa</vt:lpstr>
      <vt:lpstr>  Kiitos!   ”Täyttä elämää hyvässä seurassa – EKL”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Politiikan kulmapöytä:  uusi hallitusohjelma  Sosiaaliturvan uudistaminen  - kommenttipuheenvuoro</dc:title>
  <dc:creator>Tarja Pajunen</dc:creator>
  <cp:lastModifiedBy>Kiril Häyrinen</cp:lastModifiedBy>
  <cp:revision>14</cp:revision>
  <dcterms:created xsi:type="dcterms:W3CDTF">2019-06-16T20:28:41Z</dcterms:created>
  <dcterms:modified xsi:type="dcterms:W3CDTF">2019-06-17T12:06:07Z</dcterms:modified>
</cp:coreProperties>
</file>