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4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D3D6B3-6161-43F7-9C5E-12A16EDEF1EC}" v="1" dt="2022-10-24T07:17:54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>
        <p:scale>
          <a:sx n="75" d="100"/>
          <a:sy n="75" d="100"/>
        </p:scale>
        <p:origin x="931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2FB88-7BA3-4671-A55B-9D5E27C2ECC9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76484-609F-459D-8169-4D4782FB8B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413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76484-609F-459D-8169-4D4782FB8BEC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978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157628-2F3B-4DF4-B0B7-205A5A155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5306"/>
            <a:ext cx="9144000" cy="2387600"/>
          </a:xfrm>
        </p:spPr>
        <p:txBody>
          <a:bodyPr anchor="b"/>
          <a:lstStyle>
            <a:lvl1pPr algn="ctr">
              <a:defRPr sz="600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48121B-697A-405F-AB11-9172E5C0B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5084"/>
            <a:ext cx="9144000" cy="85820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CB61B8-F99B-4CF4-B698-5CA2CF9C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B55A24-65FB-468A-A447-55B6CE6B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304334-77FA-4FB1-85F8-3328B3E2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444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E91279-4945-4F64-8F34-EC418C16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917ED1B-5473-4039-BA2A-2712EC35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F431301-41EF-4296-A03A-1D197486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A1CA55-CC1A-45FE-BE97-A3773692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943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75F7A4B-306C-47B4-85F3-BD87533F5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CCB3B91-DC5F-44AB-A9E2-4995A3BBF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CEFF283-8467-48C0-A44F-1276C263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6638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FAD1C5-C6C3-4CE8-91A7-1F811CC1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4515AE9-3930-4B63-AA6C-EE8146BCF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E8AE3FD-7F0D-40DE-BAF6-84FC9FB84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758D78-1031-46F0-812E-A585F9522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1FCAD8-73FE-43E3-9056-DB7DA16E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97F087E-A76E-4EDE-BEBB-79F76A12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338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157628-2F3B-4DF4-B0B7-205A5A1557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705013"/>
            <a:ext cx="9144000" cy="12422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48121B-697A-405F-AB11-9172E5C0B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264"/>
            <a:ext cx="9144000" cy="1101937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B55A24-65FB-468A-A447-55B6CE6B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304334-77FA-4FB1-85F8-3328B3E2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DF31D6FE-0DEE-4D1D-BD25-BD7703F3E0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8913"/>
            <a:ext cx="4038600" cy="231457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Kuvan paikkamerkki 6">
            <a:extLst>
              <a:ext uri="{FF2B5EF4-FFF2-40B4-BE49-F238E27FC236}">
                <a16:creationId xmlns:a16="http://schemas.microsoft.com/office/drawing/2014/main" id="{B1119D5C-4BAB-4099-87B1-7096DB21B6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76700" y="188912"/>
            <a:ext cx="4038600" cy="231457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9" name="Kuvan paikkamerkki 6">
            <a:extLst>
              <a:ext uri="{FF2B5EF4-FFF2-40B4-BE49-F238E27FC236}">
                <a16:creationId xmlns:a16="http://schemas.microsoft.com/office/drawing/2014/main" id="{35F61BFC-A00F-4432-BBDF-E92EE4A79E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53400" y="188911"/>
            <a:ext cx="4038600" cy="231457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897526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291DB009-F2BF-40A2-8C45-2FC061543B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9625" y="188621"/>
            <a:ext cx="7572375" cy="666937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98B267-9FC2-45C6-B1B7-A87E07BD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21" y="572486"/>
            <a:ext cx="3441192" cy="121973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7F85703-2498-4A64-A3CD-B8A2177F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960EB2C-5452-44E9-AACF-D3AAA17D0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209FB85-F217-498B-868B-5F091464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CBE4EC3-29D4-43E3-A27F-18099C1CB1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929384"/>
            <a:ext cx="3441700" cy="4290442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87064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9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157628-2F3B-4DF4-B0B7-205A5A155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48121B-697A-405F-AB11-9172E5C0B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5820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CB61B8-F99B-4CF4-B698-5CA2CF9C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B55A24-65FB-468A-A447-55B6CE6B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304334-77FA-4FB1-85F8-3328B3E2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82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oitusdia kolmella kuvitus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157628-2F3B-4DF4-B0B7-205A5A1557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705013"/>
            <a:ext cx="9144000" cy="12422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48121B-697A-405F-AB11-9172E5C0B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264"/>
            <a:ext cx="9144000" cy="1101937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B55A24-65FB-468A-A447-55B6CE6B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304334-77FA-4FB1-85F8-3328B3E2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DF31D6FE-0DEE-4D1D-BD25-BD7703F3E0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8913"/>
            <a:ext cx="4038600" cy="231457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Kuvan paikkamerkki 6">
            <a:extLst>
              <a:ext uri="{FF2B5EF4-FFF2-40B4-BE49-F238E27FC236}">
                <a16:creationId xmlns:a16="http://schemas.microsoft.com/office/drawing/2014/main" id="{B1119D5C-4BAB-4099-87B1-7096DB21B6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76700" y="188912"/>
            <a:ext cx="4038600" cy="231457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9" name="Kuvan paikkamerkki 6">
            <a:extLst>
              <a:ext uri="{FF2B5EF4-FFF2-40B4-BE49-F238E27FC236}">
                <a16:creationId xmlns:a16="http://schemas.microsoft.com/office/drawing/2014/main" id="{35F61BFC-A00F-4432-BBDF-E92EE4A79E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53400" y="188911"/>
            <a:ext cx="4038600" cy="231457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24597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 leveällä pää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157628-2F3B-4DF4-B0B7-205A5A1557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95601"/>
            <a:ext cx="9144000" cy="12422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A48121B-697A-405F-AB11-9172E5C0B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2988"/>
            <a:ext cx="9144000" cy="1101937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B55A24-65FB-468A-A447-55B6CE6BC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304334-77FA-4FB1-85F8-3328B3E2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DF31D6FE-0DEE-4D1D-BD25-BD7703F3E0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8913"/>
            <a:ext cx="12192000" cy="2516100"/>
          </a:xfr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82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4E857F-9D1C-4A0A-A039-3EAAB24F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21F906-7715-4BB6-BC4A-F145541B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D55B88-12EB-4EAC-9CC1-10822FC4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C1B859-A137-4BA5-8B4B-F39A4D4D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41829C-0022-4315-9AAE-30F52D6C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125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rusdia kupl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04B697FD-757F-1E64-71ED-9440217A99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04" b="93796" l="12500" r="88889">
                        <a14:foregroundMark x1="45833" y1="8704" x2="45833" y2="8704"/>
                        <a14:foregroundMark x1="16111" y1="35556" x2="16111" y2="35556"/>
                        <a14:foregroundMark x1="12500" y1="43889" x2="12500" y2="43889"/>
                        <a14:foregroundMark x1="85000" y1="45185" x2="85000" y2="45185"/>
                        <a14:foregroundMark x1="88981" y1="45926" x2="88981" y2="45926"/>
                        <a14:foregroundMark x1="45741" y1="90556" x2="45741" y2="90556"/>
                        <a14:foregroundMark x1="40370" y1="93796" x2="40370" y2="93796"/>
                        <a14:foregroundMark x1="39444" y1="93611" x2="39444" y2="93611"/>
                        <a14:foregroundMark x1="39815" y1="93796" x2="39815" y2="93796"/>
                        <a14:foregroundMark x1="39167" y1="93333" x2="39167" y2="93333"/>
                        <a14:foregroundMark x1="39399" y1="93056" x2="39630" y2="93333"/>
                        <a14:foregroundMark x1="39167" y1="92778" x2="39399" y2="93056"/>
                        <a14:foregroundMark x1="39167" y1="93796" x2="40370" y2="93796"/>
                        <a14:backgroundMark x1="38704" y1="93148" x2="38704" y2="93148"/>
                        <a14:backgroundMark x1="38704" y1="93519" x2="38704" y2="93519"/>
                        <a14:backgroundMark x1="39074" y1="93056" x2="39074" y2="93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52" t="4297" r="10148" b="4000"/>
          <a:stretch/>
        </p:blipFill>
        <p:spPr>
          <a:xfrm>
            <a:off x="7989494" y="977029"/>
            <a:ext cx="4949266" cy="567332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74E857F-9D1C-4A0A-A039-3EAAB24F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21F906-7715-4BB6-BC4A-F145541B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D55B88-12EB-4EAC-9CC1-10822FC4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C1B859-A137-4BA5-8B4B-F39A4D4D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41829C-0022-4315-9AAE-30F52D6C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23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291DB009-F2BF-40A2-8C45-2FC061543B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19625" y="188621"/>
            <a:ext cx="7572375" cy="6669379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98B267-9FC2-45C6-B1B7-A87E07BD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21" y="572486"/>
            <a:ext cx="3441192" cy="121973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7F85703-2498-4A64-A3CD-B8A2177F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960EB2C-5452-44E9-AACF-D3AAA17D0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209FB85-F217-498B-868B-5F091464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CBE4EC3-29D4-43E3-A27F-18099C1CB1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929384"/>
            <a:ext cx="3441700" cy="4290442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05715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291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B02236-0433-457A-A45E-F740EED44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34869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B87EB22-CFB5-49CE-9F56-9B5660FAF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44453"/>
            <a:ext cx="10515600" cy="148007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53A496-485F-4259-9ACB-0D9A5ED7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F86D70-0FE7-4B10-B281-C6FD385F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FF85D2-F60E-4113-9EA1-8C24F35E4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07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729F64-A3DE-4D0C-9537-6B98239DE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912D1D-87C1-4A84-852D-65C6913D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E6D342B-F277-4781-89B0-F318C1C5B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9FE3700-5D39-430B-AAE3-1B1DCC08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5171CC1-4946-4D78-B6E7-04262EFA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B582CB-E36A-4065-8261-64156EF1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1987-F72B-4EA5-80F5-92465555B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875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1B0FE8F6-99A2-3271-C1C6-F231FE9D56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15" t="11522" r="25376" b="8809"/>
          <a:stretch/>
        </p:blipFill>
        <p:spPr>
          <a:xfrm>
            <a:off x="10965990" y="6301505"/>
            <a:ext cx="1049940" cy="439510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32AA998-89AB-495C-AB84-B1F99E7E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573"/>
            <a:ext cx="10515600" cy="960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63350E-4A9A-4F0E-8710-0BE00252C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D847E9-83EC-4AB4-81BA-07E7CC447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0D1D-8B03-49AB-80C8-126652AF9EF4}" type="datetimeFigureOut">
              <a:rPr lang="fi-FI" smtClean="0"/>
              <a:t>22.11.2022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C46A67-BDFA-4678-B3E9-4F648F28A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050DAA2-7ED2-48D0-B7FA-EBE13190A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1987-F72B-4EA5-80F5-92465555B529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201D4E93-33DE-41BB-A0E6-739C8E8F4155}"/>
              </a:ext>
            </a:extLst>
          </p:cNvPr>
          <p:cNvSpPr/>
          <p:nvPr/>
        </p:nvSpPr>
        <p:spPr>
          <a:xfrm>
            <a:off x="0" y="-43549"/>
            <a:ext cx="12192000" cy="2338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25A6C9D4-60C4-9CFD-3BE1-C2C1B141B676}"/>
              </a:ext>
            </a:extLst>
          </p:cNvPr>
          <p:cNvSpPr/>
          <p:nvPr userDrawn="1"/>
        </p:nvSpPr>
        <p:spPr>
          <a:xfrm>
            <a:off x="0" y="-43549"/>
            <a:ext cx="12192000" cy="2338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1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A1F57AC6-ED97-492C-A5C0-B7C0BF6C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171" y="303022"/>
            <a:ext cx="5939589" cy="2028971"/>
          </a:xfrm>
        </p:spPr>
        <p:txBody>
          <a:bodyPr>
            <a:noAutofit/>
          </a:bodyPr>
          <a:lstStyle/>
          <a:p>
            <a:r>
              <a:rPr lang="fi-FI" sz="4000" dirty="0"/>
              <a:t>Svenskspråkiga</a:t>
            </a:r>
            <a:r>
              <a:rPr lang="fi-FI" sz="4400" dirty="0"/>
              <a:t> </a:t>
            </a:r>
            <a:r>
              <a:rPr lang="fi-FI" sz="4000" dirty="0" err="1"/>
              <a:t>social</a:t>
            </a:r>
            <a:r>
              <a:rPr lang="fi-FI" sz="4000" dirty="0"/>
              <a:t>- </a:t>
            </a:r>
            <a:r>
              <a:rPr lang="fi-FI" sz="4000" dirty="0" err="1"/>
              <a:t>och</a:t>
            </a:r>
            <a:r>
              <a:rPr lang="fi-FI" sz="4000" dirty="0"/>
              <a:t> </a:t>
            </a:r>
            <a:r>
              <a:rPr lang="fi-FI" sz="4000" dirty="0" err="1"/>
              <a:t>hälsovårdsorganisationer</a:t>
            </a:r>
            <a:r>
              <a:rPr lang="fi-FI" sz="4000" dirty="0"/>
              <a:t> i Finland 2022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50DF9144-A363-4B54-BEBA-31A4833D11A2}"/>
              </a:ext>
            </a:extLst>
          </p:cNvPr>
          <p:cNvSpPr txBox="1"/>
          <p:nvPr/>
        </p:nvSpPr>
        <p:spPr>
          <a:xfrm>
            <a:off x="627017" y="2433157"/>
            <a:ext cx="60815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 Finland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finns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879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svenskspråkiga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</a:t>
            </a:r>
            <a:r>
              <a:rPr lang="fi-FI" sz="2000" dirty="0">
                <a:solidFill>
                  <a:prstClr val="black"/>
                </a:solidFill>
                <a:latin typeface="Calibri"/>
              </a:rPr>
              <a:t>- </a:t>
            </a:r>
            <a:r>
              <a:rPr lang="fi-FI" sz="2000" dirty="0" err="1">
                <a:solidFill>
                  <a:prstClr val="black"/>
                </a:solidFill>
                <a:latin typeface="Calibri"/>
              </a:rPr>
              <a:t>och</a:t>
            </a:r>
            <a:r>
              <a:rPr lang="fi-FI" sz="2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</a:rPr>
              <a:t>hälsovårdsorganisationer</a:t>
            </a:r>
            <a:r>
              <a:rPr lang="fi-FI" sz="20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föreningar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stiftelser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Deras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andel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av alla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och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hälsovårdsorganisationer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är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fi-FI" sz="2000" b="1" dirty="0" err="1">
                <a:solidFill>
                  <a:prstClr val="black"/>
                </a:solidFill>
                <a:latin typeface="Calibri"/>
              </a:rPr>
              <a:t>åtta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procent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(8 %)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Sju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välfärdsområden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har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inga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svenskspråkiga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</a:t>
            </a:r>
            <a:r>
              <a:rPr lang="fi-FI" sz="2000" dirty="0">
                <a:solidFill>
                  <a:prstClr val="black"/>
                </a:solidFill>
                <a:latin typeface="Calibri"/>
              </a:rPr>
              <a:t>- </a:t>
            </a:r>
            <a:r>
              <a:rPr lang="fi-FI" sz="2000" dirty="0" err="1">
                <a:solidFill>
                  <a:prstClr val="black"/>
                </a:solidFill>
                <a:latin typeface="Calibri"/>
              </a:rPr>
              <a:t>och</a:t>
            </a:r>
            <a:r>
              <a:rPr lang="fi-FI" sz="2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i-FI" sz="2000" dirty="0" err="1">
                <a:solidFill>
                  <a:prstClr val="black"/>
                </a:solidFill>
                <a:latin typeface="Calibri"/>
              </a:rPr>
              <a:t>hälsovårdsorganisationer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Antalet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svenskspråkiga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organisationer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inom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alla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sektorer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är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7361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Deras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andel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av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totala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antalet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organisationer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är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sju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procent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(7 %)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2D3CC68-8DD1-453A-AFD4-1B7564BD17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191064"/>
              </p:ext>
            </p:extLst>
          </p:nvPr>
        </p:nvGraphicFramePr>
        <p:xfrm>
          <a:off x="6593840" y="579120"/>
          <a:ext cx="4805184" cy="4611091"/>
        </p:xfrm>
        <a:graphic>
          <a:graphicData uri="http://schemas.openxmlformats.org/drawingml/2006/table">
            <a:tbl>
              <a:tblPr firstRow="1">
                <a:effectLst>
                  <a:outerShdw blurRad="127000" sx="102000" sy="102000" algn="ctr" rotWithShape="0">
                    <a:schemeClr val="bg1">
                      <a:alpha val="88000"/>
                    </a:schemeClr>
                  </a:outerShdw>
                </a:effectLst>
              </a:tblPr>
              <a:tblGrid>
                <a:gridCol w="2402592">
                  <a:extLst>
                    <a:ext uri="{9D8B030D-6E8A-4147-A177-3AD203B41FA5}">
                      <a16:colId xmlns:a16="http://schemas.microsoft.com/office/drawing/2014/main" val="552207662"/>
                    </a:ext>
                  </a:extLst>
                </a:gridCol>
                <a:gridCol w="2402592">
                  <a:extLst>
                    <a:ext uri="{9D8B030D-6E8A-4147-A177-3AD203B41FA5}">
                      <a16:colId xmlns:a16="http://schemas.microsoft.com/office/drawing/2014/main" val="782318610"/>
                    </a:ext>
                  </a:extLst>
                </a:gridCol>
              </a:tblGrid>
              <a:tr h="2386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Svenskspråkiga </a:t>
                      </a:r>
                      <a:r>
                        <a:rPr lang="fi-FI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vårdorganisationer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i-FI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63408"/>
                  </a:ext>
                </a:extLst>
              </a:tr>
              <a:tr h="238625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Välfärdsområde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6785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Åland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landskap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715884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Helsingfors (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stad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238107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Östra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Nyland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289827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Egentliga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Tavastland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125016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Mellersta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Österbotten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524487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Mellersta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Finland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339168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Mellersta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Nyland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726660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Kymmenedalen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753856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Västra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Nyland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035373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Birkaland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987069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Österbotten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962467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Norra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Österbotten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995401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Päijänne-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Tavastland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891982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Satakunta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3486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Vanda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och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Kervo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725391"/>
                  </a:ext>
                </a:extLst>
              </a:tr>
              <a:tr h="21243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Egentliga</a:t>
                      </a:r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Finland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69929"/>
                  </a:ext>
                </a:extLst>
              </a:tr>
              <a:tr h="24508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Totalt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2B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422859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A5B415D-E641-4830-9063-248CD6212890}"/>
              </a:ext>
            </a:extLst>
          </p:cNvPr>
          <p:cNvSpPr txBox="1"/>
          <p:nvPr/>
        </p:nvSpPr>
        <p:spPr>
          <a:xfrm>
            <a:off x="6593840" y="5237424"/>
            <a:ext cx="491163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FI" sz="1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Föreningar som klassificerats som svenskspråkiga och tvåspråkiga (</a:t>
            </a:r>
            <a:r>
              <a:rPr lang="sv-FI" sz="12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sve,fin</a:t>
            </a:r>
            <a:r>
              <a:rPr lang="sv-FI" sz="12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föreningsregistret, stiftelser som har skrivit sina stadgar på svenska eller som har uppgett sina namn på finska och svenska samt svenskspråkiga Röda Korsets lokalavdelningar har inkluderats i organisationerna.</a:t>
            </a:r>
            <a:endParaRPr lang="sv-FI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813651"/>
      </p:ext>
    </p:extLst>
  </p:cSld>
  <p:clrMapOvr>
    <a:masterClrMapping/>
  </p:clrMapOvr>
</p:sld>
</file>

<file path=ppt/theme/theme1.xml><?xml version="1.0" encoding="utf-8"?>
<a:theme xmlns:a="http://schemas.openxmlformats.org/drawingml/2006/main" name="1_SOSTE2022">
  <a:themeElements>
    <a:clrScheme name="SOSTE">
      <a:dk1>
        <a:sysClr val="windowText" lastClr="000000"/>
      </a:dk1>
      <a:lt1>
        <a:sysClr val="window" lastClr="FFFFFF"/>
      </a:lt1>
      <a:dk2>
        <a:srgbClr val="323232"/>
      </a:dk2>
      <a:lt2>
        <a:srgbClr val="F2F2F2"/>
      </a:lt2>
      <a:accent1>
        <a:srgbClr val="E5007D"/>
      </a:accent1>
      <a:accent2>
        <a:srgbClr val="20216A"/>
      </a:accent2>
      <a:accent3>
        <a:srgbClr val="FAD214"/>
      </a:accent3>
      <a:accent4>
        <a:srgbClr val="00B7EB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OSTE 202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STE_2022_esityspohja" id="{354592CF-3FF9-43A3-851D-B3BB78941DED}" vid="{5D49204F-A3B6-4DF2-9947-F6FB89C0BD0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160</Words>
  <Application>Microsoft Office PowerPoint</Application>
  <PresentationFormat>Laajakuva</PresentationFormat>
  <Paragraphs>44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1_SOSTE2022</vt:lpstr>
      <vt:lpstr>Svenskspråkiga social- och hälsovårdsorganisationer i Finland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Ruotsinkieliset sosiaali- ja terveysalan järjestöt Suomessa 2022</dc:title>
  <dc:creator>Janne Haikari</dc:creator>
  <cp:lastModifiedBy>Sami Liukkonen</cp:lastModifiedBy>
  <cp:revision>5</cp:revision>
  <dcterms:created xsi:type="dcterms:W3CDTF">2022-10-21T09:42:09Z</dcterms:created>
  <dcterms:modified xsi:type="dcterms:W3CDTF">2022-11-22T12:37:01Z</dcterms:modified>
</cp:coreProperties>
</file>