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  <p:sldMasterId id="2147483698" r:id="rId5"/>
    <p:sldMasterId id="2147483700" r:id="rId6"/>
    <p:sldMasterId id="2147483702" r:id="rId7"/>
  </p:sldMasterIdLst>
  <p:notesMasterIdLst>
    <p:notesMasterId r:id="rId28"/>
  </p:notesMasterIdLst>
  <p:sldIdLst>
    <p:sldId id="258" r:id="rId8"/>
    <p:sldId id="289" r:id="rId9"/>
    <p:sldId id="288" r:id="rId10"/>
    <p:sldId id="290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280" r:id="rId20"/>
    <p:sldId id="291" r:id="rId21"/>
    <p:sldId id="302" r:id="rId22"/>
    <p:sldId id="303" r:id="rId23"/>
    <p:sldId id="304" r:id="rId24"/>
    <p:sldId id="305" r:id="rId25"/>
    <p:sldId id="306" r:id="rId26"/>
    <p:sldId id="307" r:id="rId27"/>
  </p:sldIdLst>
  <p:sldSz cx="12192000" cy="6858000"/>
  <p:notesSz cx="6858000" cy="9144000"/>
  <p:embeddedFontLst>
    <p:embeddedFont>
      <p:font typeface="Arial Narrow" panose="020B060602020203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70548B-CA5E-08F4-E8D2-28FEB68666C7}" name="Tuula Kolari" initials="TK" userId="S::tuula.kolari@soste.fi::aebcb020-cfb9-45dc-b2ef-80f4113da3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600593-644D-42BA-AB70-338792E1D19D}" v="46" dt="2023-01-02T10:29:42.0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3" autoAdjust="0"/>
    <p:restoredTop sz="85930" autoAdjust="0"/>
  </p:normalViewPr>
  <p:slideViewPr>
    <p:cSldViewPr snapToGrid="0">
      <p:cViewPr varScale="1">
        <p:scale>
          <a:sx n="75" d="100"/>
          <a:sy n="75" d="100"/>
        </p:scale>
        <p:origin x="77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80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font" Target="fonts/font6.fntdata"/><Relationship Id="rId42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1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5.fntdata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017D1-CCDC-4933-9BB6-0DA9795A7DA7}" type="datetimeFigureOut">
              <a:rPr lang="fi-FI" smtClean="0"/>
              <a:t>3.2.2023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A916F-C1BF-416D-94D2-1DF0263B31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3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”Paikka auki -​avustusohjelman tarkoituksena on edistää vaikeasti työllistyvien henkilöiden työllistymistä tarjoamalla työpaikkoja sosiaali-​ ja terveysalan järjestöissä.” (STEA 2022)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A916F-C1BF-416D-94D2-1DF0263B313E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5338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A916F-C1BF-416D-94D2-1DF0263B313E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343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157628-2F3B-4DF4-B0B7-205A5A155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306"/>
            <a:ext cx="91440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A48121B-697A-405F-AB11-9172E5C0B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5084"/>
            <a:ext cx="9144000" cy="85820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CB61B8-F99B-4CF4-B698-5CA2CF9C5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0D1D-8B03-49AB-80C8-126652AF9EF4}" type="datetimeFigureOut">
              <a:rPr lang="fi-FI" smtClean="0"/>
              <a:t>3.2.2023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B55A24-65FB-468A-A447-55B6CE6B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304334-77FA-4FB1-85F8-3328B3E2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987-F72B-4EA5-80F5-92465555B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646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E91279-4945-4F64-8F34-EC418C16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917ED1B-5473-4039-BA2A-2712EC35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0D1D-8B03-49AB-80C8-126652AF9EF4}" type="datetimeFigureOut">
              <a:rPr lang="fi-FI" smtClean="0"/>
              <a:t>3.2.2023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F431301-41EF-4296-A03A-1D197486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6A1CA55-CC1A-45FE-BE97-A3773692A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987-F72B-4EA5-80F5-92465555B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436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75F7A4B-306C-47B4-85F3-BD87533F5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0D1D-8B03-49AB-80C8-126652AF9EF4}" type="datetimeFigureOut">
              <a:rPr lang="fi-FI" smtClean="0"/>
              <a:t>3.2.2023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CCB3B91-DC5F-44AB-A9E2-4995A3BB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CEFF283-8467-48C0-A44F-1276C263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987-F72B-4EA5-80F5-92465555B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288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FAD1C5-C6C3-4CE8-91A7-1F811CC1F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4515AE9-3930-4B63-AA6C-EE8146BCFA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E8AE3FD-7F0D-40DE-BAF6-84FC9FB84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F758D78-1031-46F0-812E-A585F9522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0D1D-8B03-49AB-80C8-126652AF9EF4}" type="datetimeFigureOut">
              <a:rPr lang="fi-FI" smtClean="0"/>
              <a:t>3.2.2023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91FCAD8-73FE-43E3-9056-DB7DA16E7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97F087E-A76E-4EDE-BEBB-79F76A12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987-F72B-4EA5-80F5-92465555B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8561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157628-2F3B-4DF4-B0B7-205A5A1557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05013"/>
            <a:ext cx="9144000" cy="124225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A48121B-697A-405F-AB11-9172E5C0B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264"/>
            <a:ext cx="9144000" cy="1101937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B55A24-65FB-468A-A447-55B6CE6B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304334-77FA-4FB1-85F8-3328B3E2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987-F72B-4EA5-80F5-92465555B52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DF31D6FE-0DEE-4D1D-BD25-BD7703F3E0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88913"/>
            <a:ext cx="4038600" cy="231457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B1119D5C-4BAB-4099-87B1-7096DB21B6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6700" y="188912"/>
            <a:ext cx="4038600" cy="231457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Kuvan paikkamerkki 6">
            <a:extLst>
              <a:ext uri="{FF2B5EF4-FFF2-40B4-BE49-F238E27FC236}">
                <a16:creationId xmlns:a16="http://schemas.microsoft.com/office/drawing/2014/main" id="{35F61BFC-A00F-4432-BBDF-E92EE4A79E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53400" y="188911"/>
            <a:ext cx="4038600" cy="231457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77503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291DB009-F2BF-40A2-8C45-2FC061543B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19625" y="188621"/>
            <a:ext cx="7572375" cy="666937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A98B267-9FC2-45C6-B1B7-A87E07BD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21" y="572486"/>
            <a:ext cx="3441192" cy="121973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7F85703-2498-4A64-A3CD-B8A2177F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0D1D-8B03-49AB-80C8-126652AF9EF4}" type="datetimeFigureOut">
              <a:rPr lang="fi-FI" smtClean="0"/>
              <a:t>3.2.2023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960EB2C-5452-44E9-AACF-D3AAA17D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209FB85-F217-498B-868B-5F091464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987-F72B-4EA5-80F5-92465555B529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CBE4EC3-29D4-43E3-A27F-18099C1CB1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813" y="1929384"/>
            <a:ext cx="3441700" cy="4290442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40101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91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157628-2F3B-4DF4-B0B7-205A5A155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A48121B-697A-405F-AB11-9172E5C0B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CB61B8-F99B-4CF4-B698-5CA2CF9C5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DB2B-502E-424A-A9D5-E2D8035E0B71}" type="datetimeFigureOut">
              <a:rPr lang="fi-FI" smtClean="0"/>
              <a:t>3.2.2023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B55A24-65FB-468A-A447-55B6CE6B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304334-77FA-4FB1-85F8-3328B3E2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998D-C23D-43C1-90ED-F8CCD92AED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300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157628-2F3B-4DF4-B0B7-205A5A155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A48121B-697A-405F-AB11-9172E5C0B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CB61B8-F99B-4CF4-B698-5CA2CF9C5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DB2B-502E-424A-A9D5-E2D8035E0B71}" type="datetimeFigureOut">
              <a:rPr lang="fi-FI" smtClean="0"/>
              <a:t>3.2.2023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B55A24-65FB-468A-A447-55B6CE6B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304334-77FA-4FB1-85F8-3328B3E2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998D-C23D-43C1-90ED-F8CCD92AED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5428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157628-2F3B-4DF4-B0B7-205A5A155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A48121B-697A-405F-AB11-9172E5C0B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CB61B8-F99B-4CF4-B698-5CA2CF9C5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DB2B-502E-424A-A9D5-E2D8035E0B71}" type="datetimeFigureOut">
              <a:rPr lang="fi-FI" smtClean="0"/>
              <a:t>3.2.2023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B55A24-65FB-468A-A447-55B6CE6B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304334-77FA-4FB1-85F8-3328B3E2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998D-C23D-43C1-90ED-F8CCD92AED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285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157628-2F3B-4DF4-B0B7-205A5A155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A48121B-697A-405F-AB11-9172E5C0B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5820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CB61B8-F99B-4CF4-B698-5CA2CF9C5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0D1D-8B03-49AB-80C8-126652AF9EF4}" type="datetimeFigureOut">
              <a:rPr lang="fi-FI" smtClean="0"/>
              <a:t>3.2.2023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B55A24-65FB-468A-A447-55B6CE6B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304334-77FA-4FB1-85F8-3328B3E2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987-F72B-4EA5-80F5-92465555B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87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dia kolmella kuvitus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157628-2F3B-4DF4-B0B7-205A5A1557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05013"/>
            <a:ext cx="9144000" cy="124225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A48121B-697A-405F-AB11-9172E5C0B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264"/>
            <a:ext cx="9144000" cy="1101937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B55A24-65FB-468A-A447-55B6CE6B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304334-77FA-4FB1-85F8-3328B3E2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987-F72B-4EA5-80F5-92465555B52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DF31D6FE-0DEE-4D1D-BD25-BD7703F3E0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88913"/>
            <a:ext cx="4038600" cy="231457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Kuvan paikkamerkki 6">
            <a:extLst>
              <a:ext uri="{FF2B5EF4-FFF2-40B4-BE49-F238E27FC236}">
                <a16:creationId xmlns:a16="http://schemas.microsoft.com/office/drawing/2014/main" id="{B1119D5C-4BAB-4099-87B1-7096DB21B6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6700" y="188912"/>
            <a:ext cx="4038600" cy="231457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Kuvan paikkamerkki 6">
            <a:extLst>
              <a:ext uri="{FF2B5EF4-FFF2-40B4-BE49-F238E27FC236}">
                <a16:creationId xmlns:a16="http://schemas.microsoft.com/office/drawing/2014/main" id="{35F61BFC-A00F-4432-BBDF-E92EE4A79E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53400" y="188911"/>
            <a:ext cx="4038600" cy="231457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4135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 leveällä pää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157628-2F3B-4DF4-B0B7-205A5A1557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95601"/>
            <a:ext cx="9144000" cy="124225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A48121B-697A-405F-AB11-9172E5C0B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2988"/>
            <a:ext cx="9144000" cy="1101937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B55A24-65FB-468A-A447-55B6CE6B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304334-77FA-4FB1-85F8-3328B3E2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987-F72B-4EA5-80F5-92465555B52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DF31D6FE-0DEE-4D1D-BD25-BD7703F3E0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88913"/>
            <a:ext cx="12192000" cy="25161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846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4E857F-9D1C-4A0A-A039-3EAAB24F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21F906-7715-4BB6-BC4A-F145541BA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AD55B88-12EB-4EAC-9CC1-10822FC41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0D1D-8B03-49AB-80C8-126652AF9EF4}" type="datetimeFigureOut">
              <a:rPr lang="fi-FI" smtClean="0"/>
              <a:t>3.2.2023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C1B859-A137-4BA5-8B4B-F39A4D4D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41829C-0022-4315-9AAE-30F52D6C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987-F72B-4EA5-80F5-92465555B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74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 kupl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04B697FD-757F-1E64-71ED-9440217A99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04" b="93796" l="12500" r="88889">
                        <a14:foregroundMark x1="45833" y1="8704" x2="45833" y2="8704"/>
                        <a14:foregroundMark x1="16111" y1="35556" x2="16111" y2="35556"/>
                        <a14:foregroundMark x1="12500" y1="43889" x2="12500" y2="43889"/>
                        <a14:foregroundMark x1="85000" y1="45185" x2="85000" y2="45185"/>
                        <a14:foregroundMark x1="88981" y1="45926" x2="88981" y2="45926"/>
                        <a14:foregroundMark x1="45741" y1="90556" x2="45741" y2="90556"/>
                        <a14:foregroundMark x1="40370" y1="93796" x2="40370" y2="93796"/>
                        <a14:foregroundMark x1="39444" y1="93611" x2="39444" y2="93611"/>
                        <a14:foregroundMark x1="39815" y1="93796" x2="39815" y2="93796"/>
                        <a14:foregroundMark x1="39167" y1="93333" x2="39167" y2="93333"/>
                        <a14:foregroundMark x1="39399" y1="93056" x2="39630" y2="93333"/>
                        <a14:foregroundMark x1="39167" y1="92778" x2="39399" y2="93056"/>
                        <a14:foregroundMark x1="39167" y1="93796" x2="40370" y2="93796"/>
                        <a14:backgroundMark x1="38704" y1="93148" x2="38704" y2="93148"/>
                        <a14:backgroundMark x1="38704" y1="93519" x2="38704" y2="93519"/>
                        <a14:backgroundMark x1="39074" y1="93056" x2="39074" y2="9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852" t="4297" r="10148" b="4000"/>
          <a:stretch/>
        </p:blipFill>
        <p:spPr>
          <a:xfrm>
            <a:off x="7989494" y="977029"/>
            <a:ext cx="4949266" cy="567332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74E857F-9D1C-4A0A-A039-3EAAB24F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21F906-7715-4BB6-BC4A-F145541BA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AD55B88-12EB-4EAC-9CC1-10822FC41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0D1D-8B03-49AB-80C8-126652AF9EF4}" type="datetimeFigureOut">
              <a:rPr lang="fi-FI" smtClean="0"/>
              <a:t>3.2.2023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C1B859-A137-4BA5-8B4B-F39A4D4D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41829C-0022-4315-9AAE-30F52D6C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987-F72B-4EA5-80F5-92465555B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692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291DB009-F2BF-40A2-8C45-2FC061543B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19625" y="188621"/>
            <a:ext cx="7572375" cy="666937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A98B267-9FC2-45C6-B1B7-A87E07BD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21" y="572486"/>
            <a:ext cx="3441192" cy="121973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7F85703-2498-4A64-A3CD-B8A2177F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0D1D-8B03-49AB-80C8-126652AF9EF4}" type="datetimeFigureOut">
              <a:rPr lang="fi-FI" smtClean="0"/>
              <a:t>3.2.2023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960EB2C-5452-44E9-AACF-D3AAA17D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209FB85-F217-498B-868B-5F091464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987-F72B-4EA5-80F5-92465555B529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CBE4EC3-29D4-43E3-A27F-18099C1CB1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813" y="1929384"/>
            <a:ext cx="3441700" cy="4290442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38848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91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B02236-0433-457A-A45E-F740EED4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34869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87EB22-CFB5-49CE-9F56-9B5660FAF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44453"/>
            <a:ext cx="10515600" cy="148007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053A496-485F-4259-9ACB-0D9A5ED7C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0D1D-8B03-49AB-80C8-126652AF9EF4}" type="datetimeFigureOut">
              <a:rPr lang="fi-FI" smtClean="0"/>
              <a:t>3.2.2023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F86D70-0FE7-4B10-B281-C6FD385FB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FF85D2-F60E-4113-9EA1-8C24F35E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987-F72B-4EA5-80F5-92465555B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316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729F64-A3DE-4D0C-9537-6B98239DE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912D1D-87C1-4A84-852D-65C6913DB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6D342B-F277-4781-89B0-F318C1C5B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9FE3700-5D39-430B-AAE3-1B1DCC08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0D1D-8B03-49AB-80C8-126652AF9EF4}" type="datetimeFigureOut">
              <a:rPr lang="fi-FI" smtClean="0"/>
              <a:t>3.2.2023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5171CC1-4946-4D78-B6E7-04262EFA5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AB582CB-E36A-4065-8261-64156EF1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987-F72B-4EA5-80F5-92465555B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733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1B0FE8F6-99A2-3271-C1C6-F231FE9D56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65990" y="6301505"/>
            <a:ext cx="1049940" cy="43951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32AA998-89AB-495C-AB84-B1F99E7E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573"/>
            <a:ext cx="10515600" cy="960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663350E-4A9A-4F0E-8710-0BE00252C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D847E9-83EC-4AB4-81BA-07E7CC447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00D1D-8B03-49AB-80C8-126652AF9EF4}" type="datetimeFigureOut">
              <a:rPr lang="fi-FI" smtClean="0"/>
              <a:t>3.2.2023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C46A67-BDFA-4678-B3E9-4F648F28A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50DAA2-7ED2-48D0-B7FA-EBE13190A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21987-F72B-4EA5-80F5-92465555B529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201D4E93-33DE-41BB-A0E6-739C8E8F4155}"/>
              </a:ext>
            </a:extLst>
          </p:cNvPr>
          <p:cNvSpPr/>
          <p:nvPr/>
        </p:nvSpPr>
        <p:spPr>
          <a:xfrm>
            <a:off x="0" y="-43549"/>
            <a:ext cx="12192000" cy="233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25A6C9D4-60C4-9CFD-3BE1-C2C1B141B676}"/>
              </a:ext>
            </a:extLst>
          </p:cNvPr>
          <p:cNvSpPr/>
          <p:nvPr userDrawn="1"/>
        </p:nvSpPr>
        <p:spPr>
          <a:xfrm>
            <a:off x="0" y="-43549"/>
            <a:ext cx="12192000" cy="233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214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86" r:id="rId4"/>
    <p:sldLayoutId id="2147483675" r:id="rId5"/>
    <p:sldLayoutId id="2147483684" r:id="rId6"/>
    <p:sldLayoutId id="2147483676" r:id="rId7"/>
    <p:sldLayoutId id="2147483677" r:id="rId8"/>
    <p:sldLayoutId id="2147483678" r:id="rId9"/>
    <p:sldLayoutId id="2147483680" r:id="rId10"/>
    <p:sldLayoutId id="2147483681" r:id="rId11"/>
    <p:sldLayoutId id="2147483683" r:id="rId12"/>
    <p:sldLayoutId id="2147483659" r:id="rId13"/>
    <p:sldLayoutId id="214748365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32AA998-89AB-495C-AB84-B1F99E7E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59" y="2205942"/>
            <a:ext cx="10515600" cy="960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663350E-4A9A-4F0E-8710-0BE00252C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359" y="3429000"/>
            <a:ext cx="10515600" cy="1067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D847E9-83EC-4AB4-81BA-07E7CC447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00D1D-8B03-49AB-80C8-126652AF9EF4}" type="datetimeFigureOut">
              <a:rPr lang="fi-FI" smtClean="0"/>
              <a:t>3.2.2023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C46A67-BDFA-4678-B3E9-4F648F28A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50DAA2-7ED2-48D0-B7FA-EBE13190A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21987-F72B-4EA5-80F5-92465555B529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119D8AA-1FB0-4EEA-82E8-7A67D9E8BF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952" y="6387936"/>
            <a:ext cx="890016" cy="233845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201D4E93-33DE-41BB-A0E6-739C8E8F4155}"/>
              </a:ext>
            </a:extLst>
          </p:cNvPr>
          <p:cNvSpPr/>
          <p:nvPr/>
        </p:nvSpPr>
        <p:spPr>
          <a:xfrm>
            <a:off x="0" y="-43549"/>
            <a:ext cx="12192000" cy="233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Kuva, joka sisältää kohteen clipart-kuva, pyörä, vaihde&#10;&#10;Kuvaus luotu automaattisesti">
            <a:extLst>
              <a:ext uri="{FF2B5EF4-FFF2-40B4-BE49-F238E27FC236}">
                <a16:creationId xmlns:a16="http://schemas.microsoft.com/office/drawing/2014/main" id="{9131C9D2-4623-B39B-5499-FB09EDAC96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952" y="6387936"/>
            <a:ext cx="890015" cy="233845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BC4426A9-31BA-24C8-BF09-46ECDB66F7D1}"/>
              </a:ext>
            </a:extLst>
          </p:cNvPr>
          <p:cNvSpPr/>
          <p:nvPr userDrawn="1"/>
        </p:nvSpPr>
        <p:spPr>
          <a:xfrm>
            <a:off x="0" y="-43549"/>
            <a:ext cx="12192000" cy="233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952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bg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200" kern="1200">
          <a:solidFill>
            <a:schemeClr val="bg1"/>
          </a:solidFill>
          <a:latin typeface="+mn-lt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32AA998-89AB-495C-AB84-B1F99E7E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59" y="2205942"/>
            <a:ext cx="10515600" cy="960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663350E-4A9A-4F0E-8710-0BE00252C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359" y="3429000"/>
            <a:ext cx="10515600" cy="1067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D847E9-83EC-4AB4-81BA-07E7CC447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00D1D-8B03-49AB-80C8-126652AF9EF4}" type="datetimeFigureOut">
              <a:rPr lang="fi-FI" smtClean="0"/>
              <a:t>3.2.2023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C46A67-BDFA-4678-B3E9-4F648F28A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50DAA2-7ED2-48D0-B7FA-EBE13190A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21987-F72B-4EA5-80F5-92465555B529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119D8AA-1FB0-4EEA-82E8-7A67D9E8BF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952" y="6387936"/>
            <a:ext cx="890016" cy="233845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201D4E93-33DE-41BB-A0E6-739C8E8F4155}"/>
              </a:ext>
            </a:extLst>
          </p:cNvPr>
          <p:cNvSpPr/>
          <p:nvPr/>
        </p:nvSpPr>
        <p:spPr>
          <a:xfrm>
            <a:off x="0" y="-43549"/>
            <a:ext cx="12192000" cy="233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Kuva, joka sisältää kohteen clipart-kuva, pyörä, vaihde&#10;&#10;Kuvaus luotu automaattisesti">
            <a:extLst>
              <a:ext uri="{FF2B5EF4-FFF2-40B4-BE49-F238E27FC236}">
                <a16:creationId xmlns:a16="http://schemas.microsoft.com/office/drawing/2014/main" id="{9131C9D2-4623-B39B-5499-FB09EDAC96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952" y="6387936"/>
            <a:ext cx="890015" cy="233845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BC4426A9-31BA-24C8-BF09-46ECDB66F7D1}"/>
              </a:ext>
            </a:extLst>
          </p:cNvPr>
          <p:cNvSpPr/>
          <p:nvPr userDrawn="1"/>
        </p:nvSpPr>
        <p:spPr>
          <a:xfrm>
            <a:off x="0" y="-43549"/>
            <a:ext cx="12192000" cy="233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179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bg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200" kern="1200">
          <a:solidFill>
            <a:schemeClr val="bg1"/>
          </a:solidFill>
          <a:latin typeface="+mn-lt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32AA998-89AB-495C-AB84-B1F99E7E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59" y="2205942"/>
            <a:ext cx="10515600" cy="960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663350E-4A9A-4F0E-8710-0BE00252C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359" y="3429000"/>
            <a:ext cx="10515600" cy="1067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D847E9-83EC-4AB4-81BA-07E7CC447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00D1D-8B03-49AB-80C8-126652AF9EF4}" type="datetimeFigureOut">
              <a:rPr lang="fi-FI" smtClean="0"/>
              <a:t>3.2.2023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C46A67-BDFA-4678-B3E9-4F648F28A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50DAA2-7ED2-48D0-B7FA-EBE13190A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21987-F72B-4EA5-80F5-92465555B529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119D8AA-1FB0-4EEA-82E8-7A67D9E8BF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952" y="6387936"/>
            <a:ext cx="890016" cy="233845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201D4E93-33DE-41BB-A0E6-739C8E8F4155}"/>
              </a:ext>
            </a:extLst>
          </p:cNvPr>
          <p:cNvSpPr/>
          <p:nvPr/>
        </p:nvSpPr>
        <p:spPr>
          <a:xfrm>
            <a:off x="0" y="-43549"/>
            <a:ext cx="12192000" cy="233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Kuva, joka sisältää kohteen clipart-kuva, pyörä, vaihde&#10;&#10;Kuvaus luotu automaattisesti">
            <a:extLst>
              <a:ext uri="{FF2B5EF4-FFF2-40B4-BE49-F238E27FC236}">
                <a16:creationId xmlns:a16="http://schemas.microsoft.com/office/drawing/2014/main" id="{9131C9D2-4623-B39B-5499-FB09EDAC96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952" y="6387936"/>
            <a:ext cx="890015" cy="233845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BC4426A9-31BA-24C8-BF09-46ECDB66F7D1}"/>
              </a:ext>
            </a:extLst>
          </p:cNvPr>
          <p:cNvSpPr/>
          <p:nvPr userDrawn="1"/>
        </p:nvSpPr>
        <p:spPr>
          <a:xfrm>
            <a:off x="0" y="-43549"/>
            <a:ext cx="12192000" cy="233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279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bg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200" kern="1200">
          <a:solidFill>
            <a:schemeClr val="bg1"/>
          </a:solidFill>
          <a:latin typeface="+mn-lt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4DF7577-86F5-0E9D-D3CA-210CAF40C3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5671" y="2981868"/>
            <a:ext cx="4981074" cy="137264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8BBC3AD-527A-4927-9E0D-BF63F9B60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76132"/>
            <a:ext cx="9144000" cy="1242251"/>
          </a:xfrm>
        </p:spPr>
        <p:txBody>
          <a:bodyPr>
            <a:normAutofit fontScale="90000"/>
          </a:bodyPr>
          <a:lstStyle/>
          <a:p>
            <a:r>
              <a:rPr lang="fi-FI" dirty="0"/>
              <a:t>Suomen sosiaali ja terveys ry</a:t>
            </a:r>
          </a:p>
        </p:txBody>
      </p:sp>
      <p:pic>
        <p:nvPicPr>
          <p:cNvPr id="12" name="Kuvan paikkamerkki 11">
            <a:extLst>
              <a:ext uri="{FF2B5EF4-FFF2-40B4-BE49-F238E27FC236}">
                <a16:creationId xmlns:a16="http://schemas.microsoft.com/office/drawing/2014/main" id="{F8856FA4-E89C-45DE-AC2F-78B5BB146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B93F0B2D-E486-40C2-AEA5-8FABD6EEB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76700" y="188910"/>
            <a:ext cx="4038600" cy="2314575"/>
          </a:xfrm>
        </p:spPr>
      </p:pic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98AA2148-0EB1-436C-8211-595A4ED0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AD80C65F-A22F-B892-4EEE-FE25A63F2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4208" y="5118383"/>
            <a:ext cx="9144000" cy="678576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accent1"/>
                </a:solidFill>
              </a:rPr>
              <a:t>Yhdessä tehty hyvä elämä kaikille</a:t>
            </a:r>
            <a:endParaRPr lang="fi-FI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4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8E9CAE-AC6F-8370-6127-6F55E0F48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Taustatietoja aineistosta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8BE1DE-2DE3-637E-2A03-8317145EF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Avustuskohteet ja -summat</a:t>
            </a:r>
          </a:p>
          <a:p>
            <a:pPr lvl="1"/>
            <a:r>
              <a:rPr lang="fi-FI" dirty="0"/>
              <a:t>Yhteensä 641 avustuskohdetta, joista 25 % (n=159) Paikka auki –kohteita </a:t>
            </a:r>
          </a:p>
          <a:p>
            <a:pPr lvl="1"/>
            <a:r>
              <a:rPr lang="fi-FI" dirty="0"/>
              <a:t>Kaikkien avustuskohteiden yhteenlaskettu avustuksen määrä oli  104 716 211 € </a:t>
            </a:r>
          </a:p>
          <a:p>
            <a:pPr lvl="2"/>
            <a:r>
              <a:rPr lang="fi-FI" dirty="0"/>
              <a:t>Paikka auki –paikkojen osuus em. summasta oli  5 382 570 € </a:t>
            </a:r>
          </a:p>
          <a:p>
            <a:r>
              <a:rPr lang="fi-FI" dirty="0"/>
              <a:t>Loppuja tietoja käsitellään esityksessä tästä eteenpäin ilman Paikka auki –avustusohjelman tietoja </a:t>
            </a:r>
          </a:p>
        </p:txBody>
      </p:sp>
    </p:spTree>
    <p:extLst>
      <p:ext uri="{BB962C8B-B14F-4D97-AF65-F5344CB8AC3E}">
        <p14:creationId xmlns:p14="http://schemas.microsoft.com/office/powerpoint/2010/main" val="4083213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C8EA82-EB70-518C-A728-7DC80B90E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Taustatietoja aineistosta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86F3DA-7293-09D0-8633-85A20A5CA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Toiminnan laajuus </a:t>
            </a:r>
          </a:p>
          <a:p>
            <a:pPr lvl="1"/>
            <a:r>
              <a:rPr lang="fi-FI" dirty="0"/>
              <a:t>Eniten aineistossa oli valtakunnallisia yhdistyksiä tai säätiöitä (52 %)</a:t>
            </a:r>
          </a:p>
          <a:p>
            <a:pPr lvl="1"/>
            <a:r>
              <a:rPr lang="fi-FI" dirty="0"/>
              <a:t>Toiseksi eniten oli alueellisia yhdistyksiä tai säätiöitä (46 %)</a:t>
            </a:r>
          </a:p>
          <a:p>
            <a:pPr lvl="1"/>
            <a:r>
              <a:rPr lang="fi-FI" dirty="0"/>
              <a:t>Kaikista vähiten oli paikallisia yhdistyksiä tai säätiöitä (2 %)</a:t>
            </a:r>
          </a:p>
          <a:p>
            <a:r>
              <a:rPr lang="fi-FI" dirty="0"/>
              <a:t>Avustuslajit </a:t>
            </a:r>
          </a:p>
          <a:p>
            <a:pPr lvl="1"/>
            <a:r>
              <a:rPr lang="fi-FI" dirty="0"/>
              <a:t>Avustuskohteet olivat saaneet tukea yhteensä  99 333 641 € </a:t>
            </a:r>
          </a:p>
          <a:p>
            <a:pPr lvl="2"/>
            <a:r>
              <a:rPr lang="fi-FI" dirty="0"/>
              <a:t>Eniten aineistossa oli kohdennettua toiminta-avustusta (</a:t>
            </a:r>
            <a:r>
              <a:rPr lang="fi-FI" dirty="0" err="1"/>
              <a:t>Ak</a:t>
            </a:r>
            <a:r>
              <a:rPr lang="fi-FI" dirty="0"/>
              <a:t>) (68 %)</a:t>
            </a:r>
          </a:p>
          <a:p>
            <a:pPr lvl="2"/>
            <a:r>
              <a:rPr lang="fi-FI" dirty="0"/>
              <a:t>Kolmannes (31 %) avustuksista oli hankeavustusta (C)</a:t>
            </a:r>
          </a:p>
          <a:p>
            <a:pPr lvl="2"/>
            <a:r>
              <a:rPr lang="fi-FI" dirty="0"/>
              <a:t>Investointiavustusta (B) oli vain prosentti aineistosta  </a:t>
            </a:r>
          </a:p>
          <a:p>
            <a:pPr lvl="3"/>
            <a:r>
              <a:rPr lang="fi-FI" dirty="0"/>
              <a:t>Loppuja tietoja esityksessä käsitellään ilman B-avustusluokkaa</a:t>
            </a:r>
          </a:p>
        </p:txBody>
      </p:sp>
    </p:spTree>
    <p:extLst>
      <p:ext uri="{BB962C8B-B14F-4D97-AF65-F5344CB8AC3E}">
        <p14:creationId xmlns:p14="http://schemas.microsoft.com/office/powerpoint/2010/main" val="298295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D29F06-4A49-37C9-9BF7-37749703B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Taustatietoja aineistosta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62D751-16BA-FFA8-DAEF-1560F4AB5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561"/>
            <a:ext cx="10515600" cy="4598534"/>
          </a:xfrm>
        </p:spPr>
        <p:txBody>
          <a:bodyPr>
            <a:normAutofit/>
          </a:bodyPr>
          <a:lstStyle/>
          <a:p>
            <a:r>
              <a:rPr lang="fi-FI" sz="2800" dirty="0"/>
              <a:t>Koko aineiston tasolla yleisimmät avustuksen käyttötarkoitukset liittyivät seuraaviin teemoihin (pl. B-rahoitus)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A93238D0-D2CD-2DAE-EF78-39FB9AF3D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20175"/>
              </p:ext>
            </p:extLst>
          </p:nvPr>
        </p:nvGraphicFramePr>
        <p:xfrm>
          <a:off x="457200" y="3328217"/>
          <a:ext cx="11277600" cy="190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1915706810"/>
                    </a:ext>
                  </a:extLst>
                </a:gridCol>
                <a:gridCol w="949234">
                  <a:extLst>
                    <a:ext uri="{9D8B030D-6E8A-4147-A177-3AD203B41FA5}">
                      <a16:colId xmlns:a16="http://schemas.microsoft.com/office/drawing/2014/main" val="4029780564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188822651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347755517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3128415866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3648969927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3025276481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3826292532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1074522363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387462651"/>
                    </a:ext>
                  </a:extLst>
                </a:gridCol>
              </a:tblGrid>
              <a:tr h="1013074">
                <a:tc>
                  <a:txBody>
                    <a:bodyPr/>
                    <a:lstStyle/>
                    <a:p>
                      <a:pPr algn="l"/>
                      <a:r>
                        <a:rPr lang="fi-FI" sz="1400" dirty="0">
                          <a:latin typeface="Arial Narrow" panose="020B0606020202030204" pitchFamily="34" charset="0"/>
                        </a:rPr>
                        <a:t>Avustuksen käyttötarkoitus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Neuvonta, ohjaus ja koulutus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Ryhmätoiminta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Tukitoiminta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Tiedon tuottaminen ja tiedottaminen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Hyvinvoinnin ja terveyden edistäminen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Toimintakyvyn ylläpitäminen (sis. Työkyky)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Menetelmän tai toimintamallin kehittäminen ja levittäminen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Osallisuuden edistäminen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Vapaaehtois-toiminta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89199106"/>
                  </a:ext>
                </a:extLst>
              </a:tr>
              <a:tr h="493329"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/>
                        <a:t>138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/>
                        <a:t>131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/>
                        <a:t>129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/>
                        <a:t>106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/>
                        <a:t>87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/>
                        <a:t>69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/>
                        <a:t>65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/>
                        <a:t>61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400" dirty="0"/>
                        <a:t>60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31641041"/>
                  </a:ext>
                </a:extLst>
              </a:tr>
              <a:tr h="401409">
                <a:tc>
                  <a:txBody>
                    <a:bodyPr/>
                    <a:lstStyle/>
                    <a:p>
                      <a:pPr algn="l"/>
                      <a:r>
                        <a:rPr lang="fi-FI" sz="1400" dirty="0"/>
                        <a:t>%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65083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904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249AF6-EBB2-B1D2-1879-17B0BBD88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i-FI" dirty="0"/>
              <a:t>Rahoituksen jakautuminen toimialoittain ja yleisimmät avustuskohteet </a:t>
            </a:r>
          </a:p>
        </p:txBody>
      </p:sp>
    </p:spTree>
    <p:extLst>
      <p:ext uri="{BB962C8B-B14F-4D97-AF65-F5344CB8AC3E}">
        <p14:creationId xmlns:p14="http://schemas.microsoft.com/office/powerpoint/2010/main" val="2143513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5DB7E7-53C3-E9E0-228B-DD63F2402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Potilas- ja vammaisjärjestöt</a:t>
            </a:r>
          </a:p>
        </p:txBody>
      </p:sp>
      <p:graphicFrame>
        <p:nvGraphicFramePr>
          <p:cNvPr id="6" name="Taulukko 6">
            <a:extLst>
              <a:ext uri="{FF2B5EF4-FFF2-40B4-BE49-F238E27FC236}">
                <a16:creationId xmlns:a16="http://schemas.microsoft.com/office/drawing/2014/main" id="{762450E9-B1C0-2BF1-BCCF-F9B22EC91E6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7204805"/>
              </p:ext>
            </p:extLst>
          </p:nvPr>
        </p:nvGraphicFramePr>
        <p:xfrm>
          <a:off x="3553690" y="1903476"/>
          <a:ext cx="508461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873">
                  <a:extLst>
                    <a:ext uri="{9D8B030D-6E8A-4147-A177-3AD203B41FA5}">
                      <a16:colId xmlns:a16="http://schemas.microsoft.com/office/drawing/2014/main" val="386409039"/>
                    </a:ext>
                  </a:extLst>
                </a:gridCol>
                <a:gridCol w="1694873">
                  <a:extLst>
                    <a:ext uri="{9D8B030D-6E8A-4147-A177-3AD203B41FA5}">
                      <a16:colId xmlns:a16="http://schemas.microsoft.com/office/drawing/2014/main" val="299364007"/>
                    </a:ext>
                  </a:extLst>
                </a:gridCol>
                <a:gridCol w="1694873">
                  <a:extLst>
                    <a:ext uri="{9D8B030D-6E8A-4147-A177-3AD203B41FA5}">
                      <a16:colId xmlns:a16="http://schemas.microsoft.com/office/drawing/2014/main" val="3462958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Avustuslaji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Rahoituksen määrä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%-osuus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0692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33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Ak</a:t>
                      </a:r>
                      <a:endParaRPr lang="fi-FI" sz="133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26 165 639 €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2035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6 937 918 €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38038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33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Kaikki yhteensä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33 103 557 €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25618193"/>
                  </a:ext>
                </a:extLst>
              </a:tr>
            </a:tbl>
          </a:graphicData>
        </a:graphic>
      </p:graphicFrame>
      <p:graphicFrame>
        <p:nvGraphicFramePr>
          <p:cNvPr id="7" name="Taulukko 7">
            <a:extLst>
              <a:ext uri="{FF2B5EF4-FFF2-40B4-BE49-F238E27FC236}">
                <a16:creationId xmlns:a16="http://schemas.microsoft.com/office/drawing/2014/main" id="{C0D07E81-78EE-9A74-9648-970DCF22B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103056"/>
              </p:ext>
            </p:extLst>
          </p:nvPr>
        </p:nvGraphicFramePr>
        <p:xfrm>
          <a:off x="838200" y="3978952"/>
          <a:ext cx="10515602" cy="1335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30">
                  <a:extLst>
                    <a:ext uri="{9D8B030D-6E8A-4147-A177-3AD203B41FA5}">
                      <a16:colId xmlns:a16="http://schemas.microsoft.com/office/drawing/2014/main" val="3783979070"/>
                    </a:ext>
                  </a:extLst>
                </a:gridCol>
                <a:gridCol w="919687">
                  <a:extLst>
                    <a:ext uri="{9D8B030D-6E8A-4147-A177-3AD203B41FA5}">
                      <a16:colId xmlns:a16="http://schemas.microsoft.com/office/drawing/2014/main" val="4032224352"/>
                    </a:ext>
                  </a:extLst>
                </a:gridCol>
                <a:gridCol w="858618">
                  <a:extLst>
                    <a:ext uri="{9D8B030D-6E8A-4147-A177-3AD203B41FA5}">
                      <a16:colId xmlns:a16="http://schemas.microsoft.com/office/drawing/2014/main" val="3626756847"/>
                    </a:ext>
                  </a:extLst>
                </a:gridCol>
                <a:gridCol w="914019">
                  <a:extLst>
                    <a:ext uri="{9D8B030D-6E8A-4147-A177-3AD203B41FA5}">
                      <a16:colId xmlns:a16="http://schemas.microsoft.com/office/drawing/2014/main" val="4235361578"/>
                    </a:ext>
                  </a:extLst>
                </a:gridCol>
                <a:gridCol w="1025313">
                  <a:extLst>
                    <a:ext uri="{9D8B030D-6E8A-4147-A177-3AD203B41FA5}">
                      <a16:colId xmlns:a16="http://schemas.microsoft.com/office/drawing/2014/main" val="4291940002"/>
                    </a:ext>
                  </a:extLst>
                </a:gridCol>
                <a:gridCol w="834013">
                  <a:extLst>
                    <a:ext uri="{9D8B030D-6E8A-4147-A177-3AD203B41FA5}">
                      <a16:colId xmlns:a16="http://schemas.microsoft.com/office/drawing/2014/main" val="706982873"/>
                    </a:ext>
                  </a:extLst>
                </a:gridCol>
                <a:gridCol w="1008566">
                  <a:extLst>
                    <a:ext uri="{9D8B030D-6E8A-4147-A177-3AD203B41FA5}">
                      <a16:colId xmlns:a16="http://schemas.microsoft.com/office/drawing/2014/main" val="2495230027"/>
                    </a:ext>
                  </a:extLst>
                </a:gridCol>
                <a:gridCol w="810186">
                  <a:extLst>
                    <a:ext uri="{9D8B030D-6E8A-4147-A177-3AD203B41FA5}">
                      <a16:colId xmlns:a16="http://schemas.microsoft.com/office/drawing/2014/main" val="888397963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3123660620"/>
                    </a:ext>
                  </a:extLst>
                </a:gridCol>
                <a:gridCol w="944545">
                  <a:extLst>
                    <a:ext uri="{9D8B030D-6E8A-4147-A177-3AD203B41FA5}">
                      <a16:colId xmlns:a16="http://schemas.microsoft.com/office/drawing/2014/main" val="4217986975"/>
                    </a:ext>
                  </a:extLst>
                </a:gridCol>
                <a:gridCol w="1024097">
                  <a:extLst>
                    <a:ext uri="{9D8B030D-6E8A-4147-A177-3AD203B41FA5}">
                      <a16:colId xmlns:a16="http://schemas.microsoft.com/office/drawing/2014/main" val="6696961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Avustuksen käyttötarkoitus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Vertaistuki/-toiminta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Neuvonta, ohjaus ja koulutus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Ryhmä-toiminta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Tiedon tuottaminen ja tiedottaminen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Tuki-</a:t>
                      </a:r>
                      <a:br>
                        <a:rPr lang="fi-FI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fi-FI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toiminta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Hyvinvoinnin ja terveyden edistäminen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Kurssi-toiminta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Edunvalvonta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Vapaaehtois-toiminta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Toimintakyvyn ylläpitäminen (sis. työkyky)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8791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861672"/>
                  </a:ext>
                </a:extLst>
              </a:tr>
              <a:tr h="362374">
                <a:tc>
                  <a:txBody>
                    <a:bodyPr/>
                    <a:lstStyle/>
                    <a:p>
                      <a:pPr algn="l"/>
                      <a:r>
                        <a:rPr lang="fi-FI" sz="1400" b="0" dirty="0">
                          <a:latin typeface="Arial Narrow" panose="020B0606020202030204" pitchFamily="34" charset="0"/>
                        </a:rPr>
                        <a:t>%-osuus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0568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622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5DB7E7-53C3-E9E0-228B-DD63F2402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Lapsi-, perhe- ja nuorisoalanjärjestöt</a:t>
            </a:r>
          </a:p>
        </p:txBody>
      </p:sp>
      <p:graphicFrame>
        <p:nvGraphicFramePr>
          <p:cNvPr id="6" name="Taulukko 6">
            <a:extLst>
              <a:ext uri="{FF2B5EF4-FFF2-40B4-BE49-F238E27FC236}">
                <a16:creationId xmlns:a16="http://schemas.microsoft.com/office/drawing/2014/main" id="{762450E9-B1C0-2BF1-BCCF-F9B22EC91E6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56488537"/>
              </p:ext>
            </p:extLst>
          </p:nvPr>
        </p:nvGraphicFramePr>
        <p:xfrm>
          <a:off x="3553690" y="2019890"/>
          <a:ext cx="508461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873">
                  <a:extLst>
                    <a:ext uri="{9D8B030D-6E8A-4147-A177-3AD203B41FA5}">
                      <a16:colId xmlns:a16="http://schemas.microsoft.com/office/drawing/2014/main" val="386409039"/>
                    </a:ext>
                  </a:extLst>
                </a:gridCol>
                <a:gridCol w="1694873">
                  <a:extLst>
                    <a:ext uri="{9D8B030D-6E8A-4147-A177-3AD203B41FA5}">
                      <a16:colId xmlns:a16="http://schemas.microsoft.com/office/drawing/2014/main" val="299364007"/>
                    </a:ext>
                  </a:extLst>
                </a:gridCol>
                <a:gridCol w="1694873">
                  <a:extLst>
                    <a:ext uri="{9D8B030D-6E8A-4147-A177-3AD203B41FA5}">
                      <a16:colId xmlns:a16="http://schemas.microsoft.com/office/drawing/2014/main" val="3462958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Avustuslaji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Rahoituksen määrä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%-osuus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0692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33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Ak</a:t>
                      </a:r>
                      <a:endParaRPr lang="fi-FI" sz="133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21 895 950 €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2035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6 190 735 €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38038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33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Kaikki yhteensä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28 086 685 €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25618193"/>
                  </a:ext>
                </a:extLst>
              </a:tr>
            </a:tbl>
          </a:graphicData>
        </a:graphic>
      </p:graphicFrame>
      <p:graphicFrame>
        <p:nvGraphicFramePr>
          <p:cNvPr id="7" name="Taulukko 7">
            <a:extLst>
              <a:ext uri="{FF2B5EF4-FFF2-40B4-BE49-F238E27FC236}">
                <a16:creationId xmlns:a16="http://schemas.microsoft.com/office/drawing/2014/main" id="{C0D07E81-78EE-9A74-9648-970DCF22B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589338"/>
              </p:ext>
            </p:extLst>
          </p:nvPr>
        </p:nvGraphicFramePr>
        <p:xfrm>
          <a:off x="838199" y="3978952"/>
          <a:ext cx="10720755" cy="155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786">
                  <a:extLst>
                    <a:ext uri="{9D8B030D-6E8A-4147-A177-3AD203B41FA5}">
                      <a16:colId xmlns:a16="http://schemas.microsoft.com/office/drawing/2014/main" val="3783979070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4032224352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362675684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235361578"/>
                    </a:ext>
                  </a:extLst>
                </a:gridCol>
                <a:gridCol w="1148861">
                  <a:extLst>
                    <a:ext uri="{9D8B030D-6E8A-4147-A177-3AD203B41FA5}">
                      <a16:colId xmlns:a16="http://schemas.microsoft.com/office/drawing/2014/main" val="4291940002"/>
                    </a:ext>
                  </a:extLst>
                </a:gridCol>
                <a:gridCol w="1289539">
                  <a:extLst>
                    <a:ext uri="{9D8B030D-6E8A-4147-A177-3AD203B41FA5}">
                      <a16:colId xmlns:a16="http://schemas.microsoft.com/office/drawing/2014/main" val="706982873"/>
                    </a:ext>
                  </a:extLst>
                </a:gridCol>
                <a:gridCol w="1500554">
                  <a:extLst>
                    <a:ext uri="{9D8B030D-6E8A-4147-A177-3AD203B41FA5}">
                      <a16:colId xmlns:a16="http://schemas.microsoft.com/office/drawing/2014/main" val="888397963"/>
                    </a:ext>
                  </a:extLst>
                </a:gridCol>
                <a:gridCol w="984738">
                  <a:extLst>
                    <a:ext uri="{9D8B030D-6E8A-4147-A177-3AD203B41FA5}">
                      <a16:colId xmlns:a16="http://schemas.microsoft.com/office/drawing/2014/main" val="3123660620"/>
                    </a:ext>
                  </a:extLst>
                </a:gridCol>
                <a:gridCol w="1500554">
                  <a:extLst>
                    <a:ext uri="{9D8B030D-6E8A-4147-A177-3AD203B41FA5}">
                      <a16:colId xmlns:a16="http://schemas.microsoft.com/office/drawing/2014/main" val="4217986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Avustuksen käyttötarkoitus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Tuki-</a:t>
                      </a:r>
                    </a:p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toiminta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Ryhmä-</a:t>
                      </a:r>
                      <a:b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toiminta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Vertaistuki/-toiminta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Neuvonta, ohjaus ja koulutus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Yksilötuki/ mentorointi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Menetelmän tai toimintamallin kehittäminen ja levittäminen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Loma-</a:t>
                      </a:r>
                    </a:p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toiminta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Ennaltaehkäisevä toiminta (sairaudet, riippuvuudet ym.)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8791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861672"/>
                  </a:ext>
                </a:extLst>
              </a:tr>
              <a:tr h="362374">
                <a:tc>
                  <a:txBody>
                    <a:bodyPr/>
                    <a:lstStyle/>
                    <a:p>
                      <a:pPr algn="l"/>
                      <a:r>
                        <a:rPr lang="fi-FI" sz="1400" b="0" dirty="0">
                          <a:latin typeface="Arial Narrow" panose="020B0606020202030204" pitchFamily="34" charset="0"/>
                        </a:rPr>
                        <a:t>%-osuus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0568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115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5DB7E7-53C3-E9E0-228B-DD63F2402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"/>
            <a:r>
              <a:rPr lang="fi-FI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Ikääntyneiden järjestöt</a:t>
            </a:r>
          </a:p>
        </p:txBody>
      </p:sp>
      <p:graphicFrame>
        <p:nvGraphicFramePr>
          <p:cNvPr id="6" name="Taulukko 6">
            <a:extLst>
              <a:ext uri="{FF2B5EF4-FFF2-40B4-BE49-F238E27FC236}">
                <a16:creationId xmlns:a16="http://schemas.microsoft.com/office/drawing/2014/main" id="{762450E9-B1C0-2BF1-BCCF-F9B22EC91E6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54011979"/>
              </p:ext>
            </p:extLst>
          </p:nvPr>
        </p:nvGraphicFramePr>
        <p:xfrm>
          <a:off x="3553690" y="1945640"/>
          <a:ext cx="508461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873">
                  <a:extLst>
                    <a:ext uri="{9D8B030D-6E8A-4147-A177-3AD203B41FA5}">
                      <a16:colId xmlns:a16="http://schemas.microsoft.com/office/drawing/2014/main" val="386409039"/>
                    </a:ext>
                  </a:extLst>
                </a:gridCol>
                <a:gridCol w="2416681">
                  <a:extLst>
                    <a:ext uri="{9D8B030D-6E8A-4147-A177-3AD203B41FA5}">
                      <a16:colId xmlns:a16="http://schemas.microsoft.com/office/drawing/2014/main" val="299364007"/>
                    </a:ext>
                  </a:extLst>
                </a:gridCol>
                <a:gridCol w="973065">
                  <a:extLst>
                    <a:ext uri="{9D8B030D-6E8A-4147-A177-3AD203B41FA5}">
                      <a16:colId xmlns:a16="http://schemas.microsoft.com/office/drawing/2014/main" val="3462958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Avustuslaji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Rahoituksen määrä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%-osuus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0692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33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Ak</a:t>
                      </a:r>
                      <a:endParaRPr lang="fi-FI" sz="133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6 771 628 €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2035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3 172 886 €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38038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33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Kaikki yhteensä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9 944 514 €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25618193"/>
                  </a:ext>
                </a:extLst>
              </a:tr>
            </a:tbl>
          </a:graphicData>
        </a:graphic>
      </p:graphicFrame>
      <p:graphicFrame>
        <p:nvGraphicFramePr>
          <p:cNvPr id="7" name="Taulukko 7">
            <a:extLst>
              <a:ext uri="{FF2B5EF4-FFF2-40B4-BE49-F238E27FC236}">
                <a16:creationId xmlns:a16="http://schemas.microsoft.com/office/drawing/2014/main" id="{C0D07E81-78EE-9A74-9648-970DCF22B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896589"/>
              </p:ext>
            </p:extLst>
          </p:nvPr>
        </p:nvGraphicFramePr>
        <p:xfrm>
          <a:off x="838200" y="3978952"/>
          <a:ext cx="10065588" cy="1348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969">
                  <a:extLst>
                    <a:ext uri="{9D8B030D-6E8A-4147-A177-3AD203B41FA5}">
                      <a16:colId xmlns:a16="http://schemas.microsoft.com/office/drawing/2014/main" val="3783979070"/>
                    </a:ext>
                  </a:extLst>
                </a:gridCol>
                <a:gridCol w="894812">
                  <a:extLst>
                    <a:ext uri="{9D8B030D-6E8A-4147-A177-3AD203B41FA5}">
                      <a16:colId xmlns:a16="http://schemas.microsoft.com/office/drawing/2014/main" val="4032224352"/>
                    </a:ext>
                  </a:extLst>
                </a:gridCol>
                <a:gridCol w="991052">
                  <a:extLst>
                    <a:ext uri="{9D8B030D-6E8A-4147-A177-3AD203B41FA5}">
                      <a16:colId xmlns:a16="http://schemas.microsoft.com/office/drawing/2014/main" val="3626756847"/>
                    </a:ext>
                  </a:extLst>
                </a:gridCol>
                <a:gridCol w="969303">
                  <a:extLst>
                    <a:ext uri="{9D8B030D-6E8A-4147-A177-3AD203B41FA5}">
                      <a16:colId xmlns:a16="http://schemas.microsoft.com/office/drawing/2014/main" val="4235361578"/>
                    </a:ext>
                  </a:extLst>
                </a:gridCol>
                <a:gridCol w="1087328">
                  <a:extLst>
                    <a:ext uri="{9D8B030D-6E8A-4147-A177-3AD203B41FA5}">
                      <a16:colId xmlns:a16="http://schemas.microsoft.com/office/drawing/2014/main" val="4291940002"/>
                    </a:ext>
                  </a:extLst>
                </a:gridCol>
                <a:gridCol w="884457">
                  <a:extLst>
                    <a:ext uri="{9D8B030D-6E8A-4147-A177-3AD203B41FA5}">
                      <a16:colId xmlns:a16="http://schemas.microsoft.com/office/drawing/2014/main" val="706982873"/>
                    </a:ext>
                  </a:extLst>
                </a:gridCol>
                <a:gridCol w="1069568">
                  <a:extLst>
                    <a:ext uri="{9D8B030D-6E8A-4147-A177-3AD203B41FA5}">
                      <a16:colId xmlns:a16="http://schemas.microsoft.com/office/drawing/2014/main" val="2495230027"/>
                    </a:ext>
                  </a:extLst>
                </a:gridCol>
                <a:gridCol w="924639">
                  <a:extLst>
                    <a:ext uri="{9D8B030D-6E8A-4147-A177-3AD203B41FA5}">
                      <a16:colId xmlns:a16="http://schemas.microsoft.com/office/drawing/2014/main" val="888397963"/>
                    </a:ext>
                  </a:extLst>
                </a:gridCol>
                <a:gridCol w="1042785">
                  <a:extLst>
                    <a:ext uri="{9D8B030D-6E8A-4147-A177-3AD203B41FA5}">
                      <a16:colId xmlns:a16="http://schemas.microsoft.com/office/drawing/2014/main" val="3123660620"/>
                    </a:ext>
                  </a:extLst>
                </a:gridCol>
                <a:gridCol w="1001675">
                  <a:extLst>
                    <a:ext uri="{9D8B030D-6E8A-4147-A177-3AD203B41FA5}">
                      <a16:colId xmlns:a16="http://schemas.microsoft.com/office/drawing/2014/main" val="4217986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Avustuksen käyttötarkoitus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Vertaistuki/-toiminta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Toimintakyvyn ylläpitäminen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Neuvonta, ohjaus ja koulutus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Tiedon tuottaminen ja tiedottaminen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Valmennus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Yksilötuki / mentorointi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Osallisuuden edistäminen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Vapaaehtois-</a:t>
                      </a:r>
                    </a:p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toiminta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Tuki-</a:t>
                      </a:r>
                    </a:p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toiminta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8791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861672"/>
                  </a:ext>
                </a:extLst>
              </a:tr>
              <a:tr h="362374">
                <a:tc>
                  <a:txBody>
                    <a:bodyPr/>
                    <a:lstStyle/>
                    <a:p>
                      <a:pPr algn="l"/>
                      <a:r>
                        <a:rPr lang="fi-FI" sz="1400" b="0" dirty="0">
                          <a:latin typeface="Arial Narrow" panose="020B0606020202030204" pitchFamily="34" charset="0"/>
                        </a:rPr>
                        <a:t>%-osuus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0568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789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5DB7E7-53C3-E9E0-228B-DD63F2402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"/>
            <a:r>
              <a:rPr lang="fi-FI" sz="4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Mielenterveys-, päihde- ja riippuvuusjärjestöt</a:t>
            </a:r>
          </a:p>
        </p:txBody>
      </p:sp>
      <p:graphicFrame>
        <p:nvGraphicFramePr>
          <p:cNvPr id="6" name="Taulukko 6">
            <a:extLst>
              <a:ext uri="{FF2B5EF4-FFF2-40B4-BE49-F238E27FC236}">
                <a16:creationId xmlns:a16="http://schemas.microsoft.com/office/drawing/2014/main" id="{762450E9-B1C0-2BF1-BCCF-F9B22EC91E6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43067174"/>
              </p:ext>
            </p:extLst>
          </p:nvPr>
        </p:nvGraphicFramePr>
        <p:xfrm>
          <a:off x="3553690" y="1967378"/>
          <a:ext cx="508461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873">
                  <a:extLst>
                    <a:ext uri="{9D8B030D-6E8A-4147-A177-3AD203B41FA5}">
                      <a16:colId xmlns:a16="http://schemas.microsoft.com/office/drawing/2014/main" val="386409039"/>
                    </a:ext>
                  </a:extLst>
                </a:gridCol>
                <a:gridCol w="1694873">
                  <a:extLst>
                    <a:ext uri="{9D8B030D-6E8A-4147-A177-3AD203B41FA5}">
                      <a16:colId xmlns:a16="http://schemas.microsoft.com/office/drawing/2014/main" val="299364007"/>
                    </a:ext>
                  </a:extLst>
                </a:gridCol>
                <a:gridCol w="1694873">
                  <a:extLst>
                    <a:ext uri="{9D8B030D-6E8A-4147-A177-3AD203B41FA5}">
                      <a16:colId xmlns:a16="http://schemas.microsoft.com/office/drawing/2014/main" val="3462958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Avustuslaji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Rahoituksen määrä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%-osuus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0692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33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Ak</a:t>
                      </a:r>
                      <a:endParaRPr lang="fi-FI" sz="133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8 831 876 €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2035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4 743 260 €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38038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33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Kaikki yhteensä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13 575 136 €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25618193"/>
                  </a:ext>
                </a:extLst>
              </a:tr>
            </a:tbl>
          </a:graphicData>
        </a:graphic>
      </p:graphicFrame>
      <p:graphicFrame>
        <p:nvGraphicFramePr>
          <p:cNvPr id="7" name="Taulukko 7">
            <a:extLst>
              <a:ext uri="{FF2B5EF4-FFF2-40B4-BE49-F238E27FC236}">
                <a16:creationId xmlns:a16="http://schemas.microsoft.com/office/drawing/2014/main" id="{C0D07E81-78EE-9A74-9648-970DCF22B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391886"/>
              </p:ext>
            </p:extLst>
          </p:nvPr>
        </p:nvGraphicFramePr>
        <p:xfrm>
          <a:off x="838200" y="3978952"/>
          <a:ext cx="10515601" cy="155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422">
                  <a:extLst>
                    <a:ext uri="{9D8B030D-6E8A-4147-A177-3AD203B41FA5}">
                      <a16:colId xmlns:a16="http://schemas.microsoft.com/office/drawing/2014/main" val="3783979070"/>
                    </a:ext>
                  </a:extLst>
                </a:gridCol>
                <a:gridCol w="1225899">
                  <a:extLst>
                    <a:ext uri="{9D8B030D-6E8A-4147-A177-3AD203B41FA5}">
                      <a16:colId xmlns:a16="http://schemas.microsoft.com/office/drawing/2014/main" val="4032224352"/>
                    </a:ext>
                  </a:extLst>
                </a:gridCol>
                <a:gridCol w="1155560">
                  <a:extLst>
                    <a:ext uri="{9D8B030D-6E8A-4147-A177-3AD203B41FA5}">
                      <a16:colId xmlns:a16="http://schemas.microsoft.com/office/drawing/2014/main" val="3626756847"/>
                    </a:ext>
                  </a:extLst>
                </a:gridCol>
                <a:gridCol w="1225899">
                  <a:extLst>
                    <a:ext uri="{9D8B030D-6E8A-4147-A177-3AD203B41FA5}">
                      <a16:colId xmlns:a16="http://schemas.microsoft.com/office/drawing/2014/main" val="4235361578"/>
                    </a:ext>
                  </a:extLst>
                </a:gridCol>
                <a:gridCol w="1446963">
                  <a:extLst>
                    <a:ext uri="{9D8B030D-6E8A-4147-A177-3AD203B41FA5}">
                      <a16:colId xmlns:a16="http://schemas.microsoft.com/office/drawing/2014/main" val="4291940002"/>
                    </a:ext>
                  </a:extLst>
                </a:gridCol>
                <a:gridCol w="763675">
                  <a:extLst>
                    <a:ext uri="{9D8B030D-6E8A-4147-A177-3AD203B41FA5}">
                      <a16:colId xmlns:a16="http://schemas.microsoft.com/office/drawing/2014/main" val="706982873"/>
                    </a:ext>
                  </a:extLst>
                </a:gridCol>
                <a:gridCol w="703384">
                  <a:extLst>
                    <a:ext uri="{9D8B030D-6E8A-4147-A177-3AD203B41FA5}">
                      <a16:colId xmlns:a16="http://schemas.microsoft.com/office/drawing/2014/main" val="2495230027"/>
                    </a:ext>
                  </a:extLst>
                </a:gridCol>
                <a:gridCol w="874207">
                  <a:extLst>
                    <a:ext uri="{9D8B030D-6E8A-4147-A177-3AD203B41FA5}">
                      <a16:colId xmlns:a16="http://schemas.microsoft.com/office/drawing/2014/main" val="888397963"/>
                    </a:ext>
                  </a:extLst>
                </a:gridCol>
                <a:gridCol w="912134">
                  <a:extLst>
                    <a:ext uri="{9D8B030D-6E8A-4147-A177-3AD203B41FA5}">
                      <a16:colId xmlns:a16="http://schemas.microsoft.com/office/drawing/2014/main" val="3123660620"/>
                    </a:ext>
                  </a:extLst>
                </a:gridCol>
                <a:gridCol w="1046458">
                  <a:extLst>
                    <a:ext uri="{9D8B030D-6E8A-4147-A177-3AD203B41FA5}">
                      <a16:colId xmlns:a16="http://schemas.microsoft.com/office/drawing/2014/main" val="4217986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Avustuksen käyttötarkoitus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Klubi- tai jäsenyhteisötalon toiminta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Menetelmän tai toimintamallin kehittäminen ja levittäminen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Hyvinvoinnin ja/ terveyden edistäminen/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Ennaltaehkäiseminen (sairaudet, riippuvuudet ym.)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Tuki-</a:t>
                      </a:r>
                    </a:p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toiminta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Ryhmä-</a:t>
                      </a:r>
                    </a:p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toiminta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Neuvonta, ohjaus ja koulutus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Vertaistuki/-toiminta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Osallisuuden edistäminen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8791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861672"/>
                  </a:ext>
                </a:extLst>
              </a:tr>
              <a:tr h="362374">
                <a:tc>
                  <a:txBody>
                    <a:bodyPr/>
                    <a:lstStyle/>
                    <a:p>
                      <a:pPr algn="l"/>
                      <a:r>
                        <a:rPr lang="fi-FI" sz="1330" b="0" dirty="0">
                          <a:latin typeface="Arial Narrow" panose="020B0606020202030204" pitchFamily="34" charset="0"/>
                        </a:rPr>
                        <a:t>%-osuus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0568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193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5DB7E7-53C3-E9E0-228B-DD63F2402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"/>
            <a:r>
              <a:rPr lang="fi-FI" sz="4400" b="1" i="0" u="none" strike="noStrike" dirty="0">
                <a:effectLst/>
                <a:latin typeface="Calibri" panose="020F0502020204030204" pitchFamily="34" charset="0"/>
              </a:rPr>
              <a:t>Työllisyyden edistämisen ja työttömien järjestöt</a:t>
            </a:r>
          </a:p>
        </p:txBody>
      </p:sp>
      <p:graphicFrame>
        <p:nvGraphicFramePr>
          <p:cNvPr id="6" name="Taulukko 6">
            <a:extLst>
              <a:ext uri="{FF2B5EF4-FFF2-40B4-BE49-F238E27FC236}">
                <a16:creationId xmlns:a16="http://schemas.microsoft.com/office/drawing/2014/main" id="{762450E9-B1C0-2BF1-BCCF-F9B22EC91E6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16240251"/>
              </p:ext>
            </p:extLst>
          </p:nvPr>
        </p:nvGraphicFramePr>
        <p:xfrm>
          <a:off x="3497207" y="2001685"/>
          <a:ext cx="492711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373">
                  <a:extLst>
                    <a:ext uri="{9D8B030D-6E8A-4147-A177-3AD203B41FA5}">
                      <a16:colId xmlns:a16="http://schemas.microsoft.com/office/drawing/2014/main" val="386409039"/>
                    </a:ext>
                  </a:extLst>
                </a:gridCol>
                <a:gridCol w="1642373">
                  <a:extLst>
                    <a:ext uri="{9D8B030D-6E8A-4147-A177-3AD203B41FA5}">
                      <a16:colId xmlns:a16="http://schemas.microsoft.com/office/drawing/2014/main" val="299364007"/>
                    </a:ext>
                  </a:extLst>
                </a:gridCol>
                <a:gridCol w="1642373">
                  <a:extLst>
                    <a:ext uri="{9D8B030D-6E8A-4147-A177-3AD203B41FA5}">
                      <a16:colId xmlns:a16="http://schemas.microsoft.com/office/drawing/2014/main" val="3462958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Avustuslaji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Rahoituksen määrä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%-osuus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0692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33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Ak</a:t>
                      </a:r>
                      <a:endParaRPr lang="fi-FI" sz="133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1 628 746 €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2035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1 191 698 €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38038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33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Kaikki yhteensä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2 820 444 €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25618193"/>
                  </a:ext>
                </a:extLst>
              </a:tr>
            </a:tbl>
          </a:graphicData>
        </a:graphic>
      </p:graphicFrame>
      <p:graphicFrame>
        <p:nvGraphicFramePr>
          <p:cNvPr id="7" name="Taulukko 7">
            <a:extLst>
              <a:ext uri="{FF2B5EF4-FFF2-40B4-BE49-F238E27FC236}">
                <a16:creationId xmlns:a16="http://schemas.microsoft.com/office/drawing/2014/main" id="{C0D07E81-78EE-9A74-9648-970DCF22B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383929"/>
              </p:ext>
            </p:extLst>
          </p:nvPr>
        </p:nvGraphicFramePr>
        <p:xfrm>
          <a:off x="838200" y="4250258"/>
          <a:ext cx="10245134" cy="1348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351">
                  <a:extLst>
                    <a:ext uri="{9D8B030D-6E8A-4147-A177-3AD203B41FA5}">
                      <a16:colId xmlns:a16="http://schemas.microsoft.com/office/drawing/2014/main" val="3783979070"/>
                    </a:ext>
                  </a:extLst>
                </a:gridCol>
                <a:gridCol w="900342">
                  <a:extLst>
                    <a:ext uri="{9D8B030D-6E8A-4147-A177-3AD203B41FA5}">
                      <a16:colId xmlns:a16="http://schemas.microsoft.com/office/drawing/2014/main" val="4032224352"/>
                    </a:ext>
                  </a:extLst>
                </a:gridCol>
                <a:gridCol w="1225899">
                  <a:extLst>
                    <a:ext uri="{9D8B030D-6E8A-4147-A177-3AD203B41FA5}">
                      <a16:colId xmlns:a16="http://schemas.microsoft.com/office/drawing/2014/main" val="3626756847"/>
                    </a:ext>
                  </a:extLst>
                </a:gridCol>
                <a:gridCol w="1105319">
                  <a:extLst>
                    <a:ext uri="{9D8B030D-6E8A-4147-A177-3AD203B41FA5}">
                      <a16:colId xmlns:a16="http://schemas.microsoft.com/office/drawing/2014/main" val="4235361578"/>
                    </a:ext>
                  </a:extLst>
                </a:gridCol>
                <a:gridCol w="1205802">
                  <a:extLst>
                    <a:ext uri="{9D8B030D-6E8A-4147-A177-3AD203B41FA5}">
                      <a16:colId xmlns:a16="http://schemas.microsoft.com/office/drawing/2014/main" val="4291940002"/>
                    </a:ext>
                  </a:extLst>
                </a:gridCol>
                <a:gridCol w="834013">
                  <a:extLst>
                    <a:ext uri="{9D8B030D-6E8A-4147-A177-3AD203B41FA5}">
                      <a16:colId xmlns:a16="http://schemas.microsoft.com/office/drawing/2014/main" val="706982873"/>
                    </a:ext>
                  </a:extLst>
                </a:gridCol>
                <a:gridCol w="1165609">
                  <a:extLst>
                    <a:ext uri="{9D8B030D-6E8A-4147-A177-3AD203B41FA5}">
                      <a16:colId xmlns:a16="http://schemas.microsoft.com/office/drawing/2014/main" val="2495230027"/>
                    </a:ext>
                  </a:extLst>
                </a:gridCol>
                <a:gridCol w="1199137">
                  <a:extLst>
                    <a:ext uri="{9D8B030D-6E8A-4147-A177-3AD203B41FA5}">
                      <a16:colId xmlns:a16="http://schemas.microsoft.com/office/drawing/2014/main" val="888397963"/>
                    </a:ext>
                  </a:extLst>
                </a:gridCol>
                <a:gridCol w="1252662">
                  <a:extLst>
                    <a:ext uri="{9D8B030D-6E8A-4147-A177-3AD203B41FA5}">
                      <a16:colId xmlns:a16="http://schemas.microsoft.com/office/drawing/2014/main" val="3123660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Avustuksen käyttötarkoitus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Vertaistuki/-toiminta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Ttoimintakyvyn</a:t>
                      </a:r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ylläpitäminen </a:t>
                      </a:r>
                    </a:p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(sis. työkyky)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Osallisuuden edistäminen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Hyvinvoinnin ja terveyden edistäminen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Ryhmä-toiminta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Neuvonta, ohjaus ja koulutus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Opintojen ja/tai työllistymisen tukeminen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Jaksamisen ja voimavarojen vahvistaminen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8791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861672"/>
                  </a:ext>
                </a:extLst>
              </a:tr>
              <a:tr h="362374">
                <a:tc>
                  <a:txBody>
                    <a:bodyPr/>
                    <a:lstStyle/>
                    <a:p>
                      <a:pPr algn="l"/>
                      <a:r>
                        <a:rPr lang="fi-FI" sz="133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%-osuus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0568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124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5DB7E7-53C3-E9E0-228B-DD63F2402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"/>
            <a:r>
              <a:rPr lang="fi-FI" sz="4400" b="1" i="0" u="none" strike="noStrike" dirty="0">
                <a:effectLst/>
                <a:latin typeface="+mn-lt"/>
              </a:rPr>
              <a:t>Muut järjestöt</a:t>
            </a:r>
          </a:p>
        </p:txBody>
      </p:sp>
      <p:graphicFrame>
        <p:nvGraphicFramePr>
          <p:cNvPr id="6" name="Taulukko 6">
            <a:extLst>
              <a:ext uri="{FF2B5EF4-FFF2-40B4-BE49-F238E27FC236}">
                <a16:creationId xmlns:a16="http://schemas.microsoft.com/office/drawing/2014/main" id="{762450E9-B1C0-2BF1-BCCF-F9B22EC91E6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50756690"/>
              </p:ext>
            </p:extLst>
          </p:nvPr>
        </p:nvGraphicFramePr>
        <p:xfrm>
          <a:off x="3553690" y="1945640"/>
          <a:ext cx="508461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873">
                  <a:extLst>
                    <a:ext uri="{9D8B030D-6E8A-4147-A177-3AD203B41FA5}">
                      <a16:colId xmlns:a16="http://schemas.microsoft.com/office/drawing/2014/main" val="386409039"/>
                    </a:ext>
                  </a:extLst>
                </a:gridCol>
                <a:gridCol w="1694873">
                  <a:extLst>
                    <a:ext uri="{9D8B030D-6E8A-4147-A177-3AD203B41FA5}">
                      <a16:colId xmlns:a16="http://schemas.microsoft.com/office/drawing/2014/main" val="299364007"/>
                    </a:ext>
                  </a:extLst>
                </a:gridCol>
                <a:gridCol w="1694873">
                  <a:extLst>
                    <a:ext uri="{9D8B030D-6E8A-4147-A177-3AD203B41FA5}">
                      <a16:colId xmlns:a16="http://schemas.microsoft.com/office/drawing/2014/main" val="3462958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Avustuslaji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Rahoituksen määrä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%-osuus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0692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33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Ak</a:t>
                      </a:r>
                      <a:endParaRPr lang="fi-FI" sz="133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3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4 641 855 €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2035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3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6 450 450 €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38038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33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Kaikki yhteensä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3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11 092 305 €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3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25618193"/>
                  </a:ext>
                </a:extLst>
              </a:tr>
            </a:tbl>
          </a:graphicData>
        </a:graphic>
      </p:graphicFrame>
      <p:graphicFrame>
        <p:nvGraphicFramePr>
          <p:cNvPr id="7" name="Taulukko 7">
            <a:extLst>
              <a:ext uri="{FF2B5EF4-FFF2-40B4-BE49-F238E27FC236}">
                <a16:creationId xmlns:a16="http://schemas.microsoft.com/office/drawing/2014/main" id="{C0D07E81-78EE-9A74-9648-970DCF22B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437558"/>
              </p:ext>
            </p:extLst>
          </p:nvPr>
        </p:nvGraphicFramePr>
        <p:xfrm>
          <a:off x="786244" y="4002855"/>
          <a:ext cx="10836001" cy="175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653">
                  <a:extLst>
                    <a:ext uri="{9D8B030D-6E8A-4147-A177-3AD203B41FA5}">
                      <a16:colId xmlns:a16="http://schemas.microsoft.com/office/drawing/2014/main" val="3783979070"/>
                    </a:ext>
                  </a:extLst>
                </a:gridCol>
                <a:gridCol w="854110">
                  <a:extLst>
                    <a:ext uri="{9D8B030D-6E8A-4147-A177-3AD203B41FA5}">
                      <a16:colId xmlns:a16="http://schemas.microsoft.com/office/drawing/2014/main" val="4032224352"/>
                    </a:ext>
                  </a:extLst>
                </a:gridCol>
                <a:gridCol w="1014883">
                  <a:extLst>
                    <a:ext uri="{9D8B030D-6E8A-4147-A177-3AD203B41FA5}">
                      <a16:colId xmlns:a16="http://schemas.microsoft.com/office/drawing/2014/main" val="3626756847"/>
                    </a:ext>
                  </a:extLst>
                </a:gridCol>
                <a:gridCol w="803868">
                  <a:extLst>
                    <a:ext uri="{9D8B030D-6E8A-4147-A177-3AD203B41FA5}">
                      <a16:colId xmlns:a16="http://schemas.microsoft.com/office/drawing/2014/main" val="4235361578"/>
                    </a:ext>
                  </a:extLst>
                </a:gridCol>
                <a:gridCol w="753627">
                  <a:extLst>
                    <a:ext uri="{9D8B030D-6E8A-4147-A177-3AD203B41FA5}">
                      <a16:colId xmlns:a16="http://schemas.microsoft.com/office/drawing/2014/main" val="4291940002"/>
                    </a:ext>
                  </a:extLst>
                </a:gridCol>
                <a:gridCol w="1014883">
                  <a:extLst>
                    <a:ext uri="{9D8B030D-6E8A-4147-A177-3AD203B41FA5}">
                      <a16:colId xmlns:a16="http://schemas.microsoft.com/office/drawing/2014/main" val="706982873"/>
                    </a:ext>
                  </a:extLst>
                </a:gridCol>
                <a:gridCol w="1165609">
                  <a:extLst>
                    <a:ext uri="{9D8B030D-6E8A-4147-A177-3AD203B41FA5}">
                      <a16:colId xmlns:a16="http://schemas.microsoft.com/office/drawing/2014/main" val="2495230027"/>
                    </a:ext>
                  </a:extLst>
                </a:gridCol>
                <a:gridCol w="934497">
                  <a:extLst>
                    <a:ext uri="{9D8B030D-6E8A-4147-A177-3AD203B41FA5}">
                      <a16:colId xmlns:a16="http://schemas.microsoft.com/office/drawing/2014/main" val="888397963"/>
                    </a:ext>
                  </a:extLst>
                </a:gridCol>
                <a:gridCol w="1203246">
                  <a:extLst>
                    <a:ext uri="{9D8B030D-6E8A-4147-A177-3AD203B41FA5}">
                      <a16:colId xmlns:a16="http://schemas.microsoft.com/office/drawing/2014/main" val="3123660620"/>
                    </a:ext>
                  </a:extLst>
                </a:gridCol>
                <a:gridCol w="973325">
                  <a:extLst>
                    <a:ext uri="{9D8B030D-6E8A-4147-A177-3AD203B41FA5}">
                      <a16:colId xmlns:a16="http://schemas.microsoft.com/office/drawing/2014/main" val="4217986975"/>
                    </a:ext>
                  </a:extLst>
                </a:gridCol>
                <a:gridCol w="1055300">
                  <a:extLst>
                    <a:ext uri="{9D8B030D-6E8A-4147-A177-3AD203B41FA5}">
                      <a16:colId xmlns:a16="http://schemas.microsoft.com/office/drawing/2014/main" val="6696961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Avustuksen käyttötarkoitus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Yksilötuki/ mentorointi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Osallisuuden edistäminen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Neuvonta, ohjaus ja koulutus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Ryhmä-</a:t>
                      </a:r>
                    </a:p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toiminta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Vapaaehtois-toiminta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Opintojen ja/tai työllistymisen tukeminen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Vertaistuki/-toiminta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Menetelmän tai toimintamallin kehittäminen ja levittäminen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Eri toimijoiden yhteistyö (sis. sidosryhmä-toiminta)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Toiminnan koordinoiminen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8791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861672"/>
                  </a:ext>
                </a:extLst>
              </a:tr>
              <a:tr h="362374">
                <a:tc>
                  <a:txBody>
                    <a:bodyPr/>
                    <a:lstStyle/>
                    <a:p>
                      <a:pPr algn="l"/>
                      <a:r>
                        <a:rPr lang="fi-FI" sz="1330" b="0" dirty="0">
                          <a:latin typeface="Arial Narrow" panose="020B0606020202030204" pitchFamily="34" charset="0"/>
                        </a:rPr>
                        <a:t>%-osuus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3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0568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514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46C5F5-EC33-E1E0-0F1B-BCAEE4372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Terveyden edistäminen ja työ- ja toimintakyvyn ylläpitäminen 2022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0392F8D-17C9-8EA0-44DF-F3928D8DBF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päivämäärä</a:t>
            </a:r>
          </a:p>
        </p:txBody>
      </p:sp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1A1C4ABD-A4FE-DCD7-A55A-C6E10CEB85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C8D69B44-B23D-F967-E786-6CDC11B3F6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26C2590A-F801-01C0-85FB-D68C7B1A72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489964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47D79988-E04D-DF8C-AF46-7E18A00F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Rahoituksen jakautuminen hyvinvointialueittain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8E22BFE5-5D5B-B9AA-767F-2C1AB70D62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955544"/>
              </p:ext>
            </p:extLst>
          </p:nvPr>
        </p:nvGraphicFramePr>
        <p:xfrm>
          <a:off x="1035690" y="1676523"/>
          <a:ext cx="9455599" cy="4936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4843">
                  <a:extLst>
                    <a:ext uri="{9D8B030D-6E8A-4147-A177-3AD203B41FA5}">
                      <a16:colId xmlns:a16="http://schemas.microsoft.com/office/drawing/2014/main" val="2800314968"/>
                    </a:ext>
                  </a:extLst>
                </a:gridCol>
                <a:gridCol w="1317721">
                  <a:extLst>
                    <a:ext uri="{9D8B030D-6E8A-4147-A177-3AD203B41FA5}">
                      <a16:colId xmlns:a16="http://schemas.microsoft.com/office/drawing/2014/main" val="44967806"/>
                    </a:ext>
                  </a:extLst>
                </a:gridCol>
                <a:gridCol w="1018309">
                  <a:extLst>
                    <a:ext uri="{9D8B030D-6E8A-4147-A177-3AD203B41FA5}">
                      <a16:colId xmlns:a16="http://schemas.microsoft.com/office/drawing/2014/main" val="203084131"/>
                    </a:ext>
                  </a:extLst>
                </a:gridCol>
                <a:gridCol w="1194955">
                  <a:extLst>
                    <a:ext uri="{9D8B030D-6E8A-4147-A177-3AD203B41FA5}">
                      <a16:colId xmlns:a16="http://schemas.microsoft.com/office/drawing/2014/main" val="3965682572"/>
                    </a:ext>
                  </a:extLst>
                </a:gridCol>
                <a:gridCol w="1600807">
                  <a:extLst>
                    <a:ext uri="{9D8B030D-6E8A-4147-A177-3AD203B41FA5}">
                      <a16:colId xmlns:a16="http://schemas.microsoft.com/office/drawing/2014/main" val="3427744431"/>
                    </a:ext>
                  </a:extLst>
                </a:gridCol>
                <a:gridCol w="1938964">
                  <a:extLst>
                    <a:ext uri="{9D8B030D-6E8A-4147-A177-3AD203B41FA5}">
                      <a16:colId xmlns:a16="http://schemas.microsoft.com/office/drawing/2014/main" val="3226049955"/>
                    </a:ext>
                  </a:extLst>
                </a:gridCol>
              </a:tblGrid>
              <a:tr h="105392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Hyvinvointialue</a:t>
                      </a:r>
                      <a:endParaRPr lang="fi-FI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Ak</a:t>
                      </a:r>
                      <a:endParaRPr lang="fi-FI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  <a:endParaRPr lang="fi-FI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C</a:t>
                      </a:r>
                      <a:endParaRPr lang="fi-FI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Kaikki yhteensä</a:t>
                      </a:r>
                      <a:endParaRPr lang="fi-FI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Koko rahoituksen %-osuus</a:t>
                      </a:r>
                      <a:endParaRPr lang="fi-FI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43805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Etelä-Karjalan hyvinvointialue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1 078 278 €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 1 078 278 €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1,1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22199291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  <a:latin typeface="Arial Narrow" panose="020B0606020202030204" pitchFamily="34" charset="0"/>
                        </a:rPr>
                        <a:t>Etelä-Pohjanmaan hyvinvointialue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1 102 000 €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430 500 €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1 532 500 €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1,5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372222118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Etelä-Savon hyvinvointialue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951 890 €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281 000 €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 1 232 890 €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1,2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11855439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u="none" strike="noStrike" dirty="0">
                          <a:effectLst/>
                          <a:latin typeface="Arial Narrow" panose="020B0606020202030204" pitchFamily="34" charset="0"/>
                        </a:rPr>
                        <a:t>Helsingin kaupunki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43 304 876 € 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627 000 € 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13 605 703 € 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   57 537 579 € 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 dirty="0">
                          <a:effectLst/>
                          <a:latin typeface="Arial Narrow" panose="020B0606020202030204" pitchFamily="34" charset="0"/>
                        </a:rPr>
                        <a:t>57,9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2923491638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Itä-Uudenmaan hyvinvointialue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234 000 €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 234 000 €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0,2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244824535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  <a:latin typeface="Arial Narrow" panose="020B0606020202030204" pitchFamily="34" charset="0"/>
                        </a:rPr>
                        <a:t>Kainuun hyvinvointialue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 443 582 €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115 000 €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    558 582 €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0,6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96222758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  <a:latin typeface="Arial Narrow" panose="020B0606020202030204" pitchFamily="34" charset="0"/>
                        </a:rPr>
                        <a:t>Kanta-Hämeen hyvinvointialue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 361 390 €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 341 664 €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    703 054 €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0,7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332931687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Keski-Pohjanmaan hyvinvointialue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 422 772 €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  90 000 €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     512 772 €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1025160208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u="none" strike="noStrike" dirty="0">
                          <a:effectLst/>
                          <a:latin typeface="Arial Narrow" panose="020B0606020202030204" pitchFamily="34" charset="0"/>
                        </a:rPr>
                        <a:t>Keski-Suomen hyvinvointialue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 1 391 962 € 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 1 888 206 € 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   3 280 168 € 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 dirty="0">
                          <a:effectLst/>
                          <a:latin typeface="Arial Narrow" panose="020B0606020202030204" pitchFamily="34" charset="0"/>
                        </a:rPr>
                        <a:t>3,3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367015431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Keski-Uudenmaan hyvinvointialue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 697 994 €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 333 735 €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 1 031 729 €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1,0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284509565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Kymenlaakson hyvinvointialue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969 960 €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 412 972 €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1 382 932 €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1,4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240331829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Lapin hyvinvointialue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1 252 006 €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 1 252 006 €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1,3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46216648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Länsi-Uudenmaan hyvinvointialue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1 283 820 €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15 000 €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491 000 €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1 789 820 €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1,8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20999871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u="none" strike="noStrike" dirty="0">
                          <a:effectLst/>
                          <a:latin typeface="Arial Narrow" panose="020B0606020202030204" pitchFamily="34" charset="0"/>
                        </a:rPr>
                        <a:t>Pirkanmaan hyvinvointialue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 4 378 736 € 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  3 449 356 € 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    7 828 092 € 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 dirty="0">
                          <a:effectLst/>
                          <a:latin typeface="Arial Narrow" panose="020B0606020202030204" pitchFamily="34" charset="0"/>
                        </a:rPr>
                        <a:t>7,9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1741227528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  <a:latin typeface="Arial Narrow" panose="020B0606020202030204" pitchFamily="34" charset="0"/>
                        </a:rPr>
                        <a:t>Pohjanmaan hyvinvointialue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 663 580 €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345 000 €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1 008 580 €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1,0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171725720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  <a:latin typeface="Arial Narrow" panose="020B0606020202030204" pitchFamily="34" charset="0"/>
                        </a:rPr>
                        <a:t>Pohjois-Karjalan hyvinvointialue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1 761 874 €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 392 400 €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 2 154 274 €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2,2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51835382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u="none" strike="noStrike">
                          <a:effectLst/>
                          <a:latin typeface="Arial Narrow" panose="020B0606020202030204" pitchFamily="34" charset="0"/>
                        </a:rPr>
                        <a:t>Pohjois-Pohjanmaan hyvinvointialue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  2 226 740 € 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    726 191 € 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   2 952 931 € 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 dirty="0">
                          <a:effectLst/>
                          <a:latin typeface="Arial Narrow" panose="020B0606020202030204" pitchFamily="34" charset="0"/>
                        </a:rPr>
                        <a:t>3,0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282913080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  <a:latin typeface="Arial Narrow" panose="020B0606020202030204" pitchFamily="34" charset="0"/>
                        </a:rPr>
                        <a:t>Pohjois-Savon hyvinvointialue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1 324 300 €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586 784 €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1 911 084 €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1,9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54475365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  <a:latin typeface="Arial Narrow" panose="020B0606020202030204" pitchFamily="34" charset="0"/>
                        </a:rPr>
                        <a:t>Päijät-Hämeen hyvinvointialue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1 098 666 €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69 000 €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 968 847 €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2 136 513 €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2,2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167203530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  <a:latin typeface="Arial Narrow" panose="020B0606020202030204" pitchFamily="34" charset="0"/>
                        </a:rPr>
                        <a:t>Satakunnan hyvinvointialue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565 542 €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203 200 €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768 742 €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0,8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361286048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  <a:latin typeface="Arial Narrow" panose="020B0606020202030204" pitchFamily="34" charset="0"/>
                        </a:rPr>
                        <a:t>Vantaan ja Keravan hyvinvointialue</a:t>
                      </a:r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283 828 €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3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     568 650 €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852 478 € 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0,9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2327266688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u="none" strike="noStrike" dirty="0">
                          <a:effectLst/>
                          <a:latin typeface="Arial Narrow" panose="020B0606020202030204" pitchFamily="34" charset="0"/>
                        </a:rPr>
                        <a:t>Varsinais-Suomen </a:t>
                      </a:r>
                      <a:r>
                        <a:rPr lang="fi-FI" sz="1300" b="1" u="none" strike="noStrike" dirty="0" err="1">
                          <a:effectLst/>
                          <a:latin typeface="Arial Narrow" panose="020B0606020202030204" pitchFamily="34" charset="0"/>
                        </a:rPr>
                        <a:t>hyvinvointilaue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 4 137 898 € 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  3 456 739 € 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 dirty="0">
                          <a:effectLst/>
                          <a:latin typeface="Arial Narrow" panose="020B0606020202030204" pitchFamily="34" charset="0"/>
                        </a:rPr>
                        <a:t>           7 594 637 € 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u="none" strike="noStrike" dirty="0">
                          <a:effectLst/>
                          <a:latin typeface="Arial Narrow" panose="020B0606020202030204" pitchFamily="34" charset="0"/>
                        </a:rPr>
                        <a:t>7,6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246289367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u="none" strike="noStrike">
                          <a:effectLst/>
                          <a:latin typeface="Arial Narrow" panose="020B0606020202030204" pitchFamily="34" charset="0"/>
                        </a:rPr>
                        <a:t>Kaikki yhteensä</a:t>
                      </a:r>
                      <a:endParaRPr lang="fi-FI" sz="13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69 935 694 € 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711 000 € 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 28 686 947 € 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         99 333 641 € 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u="none" strike="noStrike" dirty="0">
                          <a:effectLst/>
                          <a:latin typeface="Arial Narrow" panose="020B0606020202030204" pitchFamily="34" charset="0"/>
                        </a:rPr>
                        <a:t>100,0</a:t>
                      </a:r>
                      <a:endParaRPr lang="fi-FI" sz="13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54" marR="7554" marT="7554" marB="0" anchor="b"/>
                </a:tc>
                <a:extLst>
                  <a:ext uri="{0D108BD9-81ED-4DB2-BD59-A6C34878D82A}">
                    <a16:rowId xmlns:a16="http://schemas.microsoft.com/office/drawing/2014/main" val="292576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22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F76209-2FD3-F29D-CAD5-6827E987E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Toimialaluokat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3404F6-9B27-8E93-13F2-0A3AA94DD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Alun perin 46 toimialaluokkaa, jotka luokiteltiin kuuteen laajempaan luokkaan: </a:t>
            </a:r>
          </a:p>
          <a:p>
            <a:pPr lvl="1"/>
            <a:r>
              <a:rPr lang="fi-FI" dirty="0"/>
              <a:t>Potilas- ja vammaisjärjestöt</a:t>
            </a:r>
          </a:p>
          <a:p>
            <a:pPr lvl="1"/>
            <a:r>
              <a:rPr lang="fi-FI" dirty="0"/>
              <a:t>Lapsi-, perhe- ja nuorisojärjestöt</a:t>
            </a:r>
          </a:p>
          <a:p>
            <a:pPr lvl="1"/>
            <a:r>
              <a:rPr lang="fi-FI" dirty="0"/>
              <a:t>Ikääntyneiden järjestöt</a:t>
            </a:r>
          </a:p>
          <a:p>
            <a:pPr lvl="1"/>
            <a:r>
              <a:rPr lang="fi-FI" dirty="0"/>
              <a:t>Työllisyysjärjestöt</a:t>
            </a:r>
          </a:p>
          <a:p>
            <a:pPr lvl="1"/>
            <a:r>
              <a:rPr lang="fi-FI" dirty="0"/>
              <a:t>Mielenterveys-, päihde- ja riippuvuusjärjestöt</a:t>
            </a:r>
          </a:p>
          <a:p>
            <a:pPr lvl="1"/>
            <a:r>
              <a:rPr lang="fi-FI" dirty="0"/>
              <a:t>Muut järjestöt</a:t>
            </a:r>
          </a:p>
        </p:txBody>
      </p:sp>
    </p:spTree>
    <p:extLst>
      <p:ext uri="{BB962C8B-B14F-4D97-AF65-F5344CB8AC3E}">
        <p14:creationId xmlns:p14="http://schemas.microsoft.com/office/powerpoint/2010/main" val="4178958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8E0A8F-DB70-E0CD-491A-74D6C523E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Potilas- ja vammaisjärjestöt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992F6F-C0E1-9FEE-DACC-63D539511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9559"/>
          </a:xfrm>
        </p:spPr>
        <p:txBody>
          <a:bodyPr>
            <a:normAutofit fontScale="85000" lnSpcReduction="20000"/>
          </a:bodyPr>
          <a:lstStyle/>
          <a:p>
            <a:r>
              <a:rPr lang="fi-FI" sz="3300" dirty="0"/>
              <a:t>Luokka sisältää tietoa seuraavista 12 toimialasta:</a:t>
            </a:r>
          </a:p>
          <a:p>
            <a:pPr lvl="1"/>
            <a:r>
              <a:rPr lang="fi-FI" dirty="0"/>
              <a:t>89110 Aistivammajärjestöt</a:t>
            </a:r>
          </a:p>
          <a:p>
            <a:pPr lvl="1"/>
            <a:r>
              <a:rPr lang="fi-FI" dirty="0"/>
              <a:t>89110 Iho-, allergia- ja hengitysjärjestöt</a:t>
            </a:r>
          </a:p>
          <a:p>
            <a:pPr lvl="1"/>
            <a:r>
              <a:rPr lang="fi-FI" dirty="0"/>
              <a:t>89110 Invalidijärjestöt</a:t>
            </a:r>
          </a:p>
          <a:p>
            <a:pPr lvl="1"/>
            <a:r>
              <a:rPr lang="fi-FI" dirty="0"/>
              <a:t>89110 Kansanterveysjärjestöt</a:t>
            </a:r>
          </a:p>
          <a:p>
            <a:pPr lvl="1"/>
            <a:r>
              <a:rPr lang="fi-FI" dirty="0"/>
              <a:t>89110 Muut sairausjärjestöt</a:t>
            </a:r>
          </a:p>
          <a:p>
            <a:pPr lvl="1"/>
            <a:r>
              <a:rPr lang="fi-FI" dirty="0"/>
              <a:t>85600 Oppimisvaikeusjärjestöt</a:t>
            </a:r>
          </a:p>
          <a:p>
            <a:pPr lvl="1"/>
            <a:r>
              <a:rPr lang="fi-FI" dirty="0"/>
              <a:t>86000 Muut yleisen terveyden ja hyvinvoinnin järjestöt (osan)</a:t>
            </a:r>
          </a:p>
          <a:p>
            <a:pPr lvl="1"/>
            <a:r>
              <a:rPr lang="fi-FI" dirty="0"/>
              <a:t>89110 Kehitysvammajärjestöt</a:t>
            </a:r>
          </a:p>
          <a:p>
            <a:pPr lvl="1"/>
            <a:r>
              <a:rPr lang="fi-FI" dirty="0"/>
              <a:t>89110 Syöpäjärjestöt</a:t>
            </a:r>
          </a:p>
          <a:p>
            <a:pPr lvl="1"/>
            <a:r>
              <a:rPr lang="fi-FI" dirty="0"/>
              <a:t>89110 Tuki- ja liikuntaelinjärjestöt</a:t>
            </a:r>
          </a:p>
          <a:p>
            <a:pPr lvl="1"/>
            <a:r>
              <a:rPr lang="fi-FI" dirty="0"/>
              <a:t>89110 Neurologisten sairauksien järjestöt</a:t>
            </a:r>
          </a:p>
          <a:p>
            <a:pPr lvl="1"/>
            <a:r>
              <a:rPr lang="fi-FI" dirty="0"/>
              <a:t>88000 Sote – monialajärjestöt (osan)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189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D650C3-3C64-2EE5-F910-DF1EA6D5A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Lapsi-, perhe- ja nuorisojärjestöt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9A9688-C4AB-C16B-BE1A-8CF43183B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0280"/>
            <a:ext cx="10515600" cy="4697095"/>
          </a:xfrm>
        </p:spPr>
        <p:txBody>
          <a:bodyPr>
            <a:normAutofit fontScale="85000" lnSpcReduction="20000"/>
          </a:bodyPr>
          <a:lstStyle/>
          <a:p>
            <a:r>
              <a:rPr lang="fi-FI" sz="3300" dirty="0"/>
              <a:t>Luokka sisältää tietoa seuraavista 13 toimialasta:</a:t>
            </a:r>
          </a:p>
          <a:p>
            <a:pPr lvl="1"/>
            <a:r>
              <a:rPr lang="fi-FI" dirty="0"/>
              <a:t>72100 Luonnontieteen ja tekniikan tutkimus ja kehittäminen</a:t>
            </a:r>
          </a:p>
          <a:p>
            <a:pPr lvl="1"/>
            <a:r>
              <a:rPr lang="fi-FI" dirty="0"/>
              <a:t>88999 Monimuotoisten perheiden järjestöt</a:t>
            </a:r>
          </a:p>
          <a:p>
            <a:pPr lvl="1"/>
            <a:r>
              <a:rPr lang="fi-FI" dirty="0"/>
              <a:t>94300 Lapsi- ja perhetyön järjestöt</a:t>
            </a:r>
          </a:p>
          <a:p>
            <a:pPr lvl="1"/>
            <a:r>
              <a:rPr lang="fi-FI" dirty="0"/>
              <a:t>94300 Nuorisoalan toiminnalliset järjestöt</a:t>
            </a:r>
          </a:p>
          <a:p>
            <a:pPr lvl="1"/>
            <a:r>
              <a:rPr lang="fi-FI" dirty="0"/>
              <a:t>68201 Nuorisoasumisen järjestöt</a:t>
            </a:r>
          </a:p>
          <a:p>
            <a:pPr lvl="1"/>
            <a:r>
              <a:rPr lang="fi-FI" dirty="0"/>
              <a:t>94300 Vanhempainyhdistykset</a:t>
            </a:r>
          </a:p>
          <a:p>
            <a:pPr lvl="1"/>
            <a:r>
              <a:rPr lang="fi-FI" dirty="0"/>
              <a:t>88999 Muut omaisjärjestöt</a:t>
            </a:r>
          </a:p>
          <a:p>
            <a:pPr lvl="1"/>
            <a:r>
              <a:rPr lang="fi-FI" dirty="0"/>
              <a:t>88000 Sote - monialajärjestöt</a:t>
            </a:r>
          </a:p>
          <a:p>
            <a:pPr lvl="1"/>
            <a:r>
              <a:rPr lang="fi-FI" dirty="0"/>
              <a:t>86000 Muut yleisen terveyden ja hyvinvoinnin järjestöt</a:t>
            </a:r>
          </a:p>
          <a:p>
            <a:pPr lvl="1"/>
            <a:r>
              <a:rPr lang="fi-FI" dirty="0"/>
              <a:t>87902 Ensi- ja turvakoti</a:t>
            </a:r>
          </a:p>
          <a:p>
            <a:pPr lvl="1"/>
            <a:r>
              <a:rPr lang="fi-FI" dirty="0"/>
              <a:t>88999 Sijaishuollon järjestöt</a:t>
            </a:r>
          </a:p>
          <a:p>
            <a:pPr lvl="1"/>
            <a:r>
              <a:rPr lang="fi-FI" dirty="0"/>
              <a:t>88999 Lasten lomajärjestöt</a:t>
            </a:r>
          </a:p>
          <a:p>
            <a:pPr lvl="1"/>
            <a:r>
              <a:rPr lang="fi-FI" dirty="0"/>
              <a:t>88999 Lomajärjestöt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6371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50B91E-F1D0-A9D4-2963-69156180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Ikääntyneiden järjestöt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594910-9E24-4703-BA35-E1A0C2BD7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Luokka sisältää tietoa seuraavista 6 toimialasta:</a:t>
            </a:r>
          </a:p>
          <a:p>
            <a:pPr lvl="1"/>
            <a:r>
              <a:rPr lang="fi-FI" sz="2400" dirty="0"/>
              <a:t>87300 Ikääntyneiden asumis- ja palvelujärjestöt</a:t>
            </a:r>
          </a:p>
          <a:p>
            <a:pPr lvl="1"/>
            <a:r>
              <a:rPr lang="fi-FI" sz="2400" dirty="0"/>
              <a:t>87390 Ikääntyneiden ja vammaisten omaisjärjestöt</a:t>
            </a:r>
          </a:p>
          <a:p>
            <a:pPr lvl="1"/>
            <a:r>
              <a:rPr lang="fi-FI" sz="2400" dirty="0"/>
              <a:t>94300 Eläkeläisjärjestöt</a:t>
            </a:r>
          </a:p>
          <a:p>
            <a:pPr lvl="1"/>
            <a:r>
              <a:rPr lang="fi-FI" sz="2400" dirty="0"/>
              <a:t>94300 Ikääntyneiden toiminnalliset järjestöt</a:t>
            </a:r>
          </a:p>
          <a:p>
            <a:pPr lvl="1"/>
            <a:r>
              <a:rPr lang="fi-FI" sz="2400" dirty="0"/>
              <a:t>88999 Muut omaisjärjestöt</a:t>
            </a:r>
          </a:p>
          <a:p>
            <a:pPr lvl="1"/>
            <a:r>
              <a:rPr lang="fi-FI" sz="2400" dirty="0"/>
              <a:t>86000 Terveydenhuoltopalvelut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4116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5D56A5-E8DF-0A5D-D33F-B8A33965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Mielenterveys-, päihde- ja riippuvuusjärjestöt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6A6E5A-99F3-1E09-687E-3D9E55B05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Luokka sisältää tietoa seuraavista neljästä toimialasta:</a:t>
            </a:r>
          </a:p>
          <a:p>
            <a:pPr lvl="1"/>
            <a:r>
              <a:rPr lang="fi-FI" sz="2400" dirty="0"/>
              <a:t>89110 Mielenterveysjärjestöt</a:t>
            </a:r>
          </a:p>
          <a:p>
            <a:pPr lvl="1"/>
            <a:r>
              <a:rPr lang="fi-FI" sz="2400" dirty="0"/>
              <a:t>89110 Päihde- ja riippuvuusjärjestöt</a:t>
            </a:r>
          </a:p>
          <a:p>
            <a:pPr lvl="1"/>
            <a:r>
              <a:rPr lang="fi-FI" sz="2400" dirty="0"/>
              <a:t>94991 Sosiaalista hyvinvointia rahoittavat järjestöt</a:t>
            </a:r>
          </a:p>
          <a:p>
            <a:pPr lvl="1"/>
            <a:r>
              <a:rPr lang="fi-FI" sz="2400" dirty="0"/>
              <a:t>86000 Muut yleisen terveyden ja hyvinvoinnin järjestöt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1270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F3F30E-9167-45F3-82CF-D4170294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Työllisyysjärjestöt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68EACF-ACBD-91C6-1047-3DB1CEF66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Luokka sisältää tietoa seuraavista kahdeksasta luokasta:</a:t>
            </a:r>
          </a:p>
          <a:p>
            <a:pPr lvl="1"/>
            <a:r>
              <a:rPr lang="fi-FI" sz="2400" dirty="0"/>
              <a:t>78000 Työllisyyden edistämisen järjestöt</a:t>
            </a:r>
          </a:p>
          <a:p>
            <a:pPr lvl="1"/>
            <a:r>
              <a:rPr lang="fi-FI" sz="2400" dirty="0"/>
              <a:t>84139 Taloustaidon ja aineellisen avun järjestöt</a:t>
            </a:r>
          </a:p>
          <a:p>
            <a:pPr lvl="1"/>
            <a:r>
              <a:rPr lang="fi-FI" sz="2400" dirty="0"/>
              <a:t>85420 Keskiasteen ammatillinen koulutus</a:t>
            </a:r>
          </a:p>
          <a:p>
            <a:pPr lvl="1"/>
            <a:r>
              <a:rPr lang="fi-FI" sz="2400" dirty="0"/>
              <a:t>85500 Muu koulutus</a:t>
            </a:r>
          </a:p>
          <a:p>
            <a:pPr lvl="1"/>
            <a:r>
              <a:rPr lang="fi-FI" sz="2400" dirty="0"/>
              <a:t>94100 Elinkeinojärjestöt</a:t>
            </a:r>
          </a:p>
          <a:p>
            <a:pPr lvl="1"/>
            <a:r>
              <a:rPr lang="fi-FI" sz="2400" dirty="0"/>
              <a:t>94120 Ammattialajärjestöjen toiminta</a:t>
            </a:r>
          </a:p>
          <a:p>
            <a:pPr lvl="1"/>
            <a:r>
              <a:rPr lang="fi-FI" sz="2400" dirty="0"/>
              <a:t>94300 Työttömien järjestöt</a:t>
            </a:r>
          </a:p>
          <a:p>
            <a:pPr lvl="1"/>
            <a:r>
              <a:rPr lang="fi-FI" sz="2400" dirty="0"/>
              <a:t>94991 Sosiaalista hyvinvointia rahoittavat järjestöt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1262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F3F30E-9167-45F3-82CF-D4170294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 järjestöt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68EACF-ACBD-91C6-1047-3DB1CEF66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Luokka sisältää tietoa seuraavista kahdeksasta luokasta:</a:t>
            </a:r>
          </a:p>
          <a:p>
            <a:pPr lvl="1"/>
            <a:r>
              <a:rPr lang="fi-FI" sz="2400" dirty="0"/>
              <a:t>94400 Rauhan ja ystävyyden järjestöt</a:t>
            </a:r>
          </a:p>
          <a:p>
            <a:pPr lvl="1"/>
            <a:r>
              <a:rPr lang="fi-FI" sz="2400" dirty="0"/>
              <a:t>94300 Veteraanijärjestöt</a:t>
            </a:r>
          </a:p>
          <a:p>
            <a:pPr lvl="1"/>
            <a:r>
              <a:rPr lang="fi-FI" sz="2400" dirty="0"/>
              <a:t>88000 Punainen Risti</a:t>
            </a:r>
          </a:p>
          <a:p>
            <a:pPr lvl="1"/>
            <a:r>
              <a:rPr lang="fi-FI" sz="2400" dirty="0"/>
              <a:t>94400 Järjestöjen yhteisjärjestöt</a:t>
            </a:r>
          </a:p>
          <a:p>
            <a:pPr lvl="1"/>
            <a:r>
              <a:rPr lang="fi-FI" sz="2400" dirty="0"/>
              <a:t>93100 Liikunta-alan järjestöt</a:t>
            </a:r>
          </a:p>
          <a:p>
            <a:pPr lvl="1"/>
            <a:r>
              <a:rPr lang="fi-FI" sz="2400" dirty="0"/>
              <a:t>94300 Vähemmistöt</a:t>
            </a:r>
          </a:p>
          <a:p>
            <a:pPr lvl="1"/>
            <a:r>
              <a:rPr lang="fi-FI" sz="2400" dirty="0"/>
              <a:t>86000 Muut yleisen terveyden ja hyvinvoinnin järjestöt</a:t>
            </a:r>
          </a:p>
          <a:p>
            <a:pPr lvl="1"/>
            <a:r>
              <a:rPr lang="fi-FI" sz="2400" dirty="0"/>
              <a:t>88999 Kriminaalityön järjestöt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0793544"/>
      </p:ext>
    </p:extLst>
  </p:cSld>
  <p:clrMapOvr>
    <a:masterClrMapping/>
  </p:clrMapOvr>
</p:sld>
</file>

<file path=ppt/theme/theme1.xml><?xml version="1.0" encoding="utf-8"?>
<a:theme xmlns:a="http://schemas.openxmlformats.org/drawingml/2006/main" name="SOSTE2022">
  <a:themeElements>
    <a:clrScheme name="SOSTE">
      <a:dk1>
        <a:sysClr val="windowText" lastClr="000000"/>
      </a:dk1>
      <a:lt1>
        <a:sysClr val="window" lastClr="FFFFFF"/>
      </a:lt1>
      <a:dk2>
        <a:srgbClr val="323232"/>
      </a:dk2>
      <a:lt2>
        <a:srgbClr val="F2F2F2"/>
      </a:lt2>
      <a:accent1>
        <a:srgbClr val="E5007D"/>
      </a:accent1>
      <a:accent2>
        <a:srgbClr val="20216A"/>
      </a:accent2>
      <a:accent3>
        <a:srgbClr val="FAD214"/>
      </a:accent3>
      <a:accent4>
        <a:srgbClr val="00B7EB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OSTE 202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STE_2022_esityspohja" id="{354592CF-3FF9-43A3-851D-B3BB78941DED}" vid="{5D49204F-A3B6-4DF2-9947-F6FB89C0BD09}"/>
    </a:ext>
  </a:extLst>
</a:theme>
</file>

<file path=ppt/theme/theme2.xml><?xml version="1.0" encoding="utf-8"?>
<a:theme xmlns:a="http://schemas.openxmlformats.org/drawingml/2006/main" name="1_SOSTE2022">
  <a:themeElements>
    <a:clrScheme name="SOSTE">
      <a:dk1>
        <a:sysClr val="windowText" lastClr="000000"/>
      </a:dk1>
      <a:lt1>
        <a:sysClr val="window" lastClr="FFFFFF"/>
      </a:lt1>
      <a:dk2>
        <a:srgbClr val="323232"/>
      </a:dk2>
      <a:lt2>
        <a:srgbClr val="F2F2F2"/>
      </a:lt2>
      <a:accent1>
        <a:srgbClr val="E5007D"/>
      </a:accent1>
      <a:accent2>
        <a:srgbClr val="20216A"/>
      </a:accent2>
      <a:accent3>
        <a:srgbClr val="FAD214"/>
      </a:accent3>
      <a:accent4>
        <a:srgbClr val="00B7EB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OSTE 202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STE_2022_esityspohja" id="{354592CF-3FF9-43A3-851D-B3BB78941DED}" vid="{9E505A5D-0125-4F67-82E0-C7B1F29B0B2E}"/>
    </a:ext>
  </a:extLst>
</a:theme>
</file>

<file path=ppt/theme/theme3.xml><?xml version="1.0" encoding="utf-8"?>
<a:theme xmlns:a="http://schemas.openxmlformats.org/drawingml/2006/main" name="2_SOSTE2022">
  <a:themeElements>
    <a:clrScheme name="SOSTE">
      <a:dk1>
        <a:sysClr val="windowText" lastClr="000000"/>
      </a:dk1>
      <a:lt1>
        <a:sysClr val="window" lastClr="FFFFFF"/>
      </a:lt1>
      <a:dk2>
        <a:srgbClr val="323232"/>
      </a:dk2>
      <a:lt2>
        <a:srgbClr val="F2F2F2"/>
      </a:lt2>
      <a:accent1>
        <a:srgbClr val="E5007D"/>
      </a:accent1>
      <a:accent2>
        <a:srgbClr val="20216A"/>
      </a:accent2>
      <a:accent3>
        <a:srgbClr val="FAD214"/>
      </a:accent3>
      <a:accent4>
        <a:srgbClr val="00B7EB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OSTE 202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STE_2022_esityspohja" id="{354592CF-3FF9-43A3-851D-B3BB78941DED}" vid="{5270B716-C35C-4C07-BE61-45514E819C80}"/>
    </a:ext>
  </a:extLst>
</a:theme>
</file>

<file path=ppt/theme/theme4.xml><?xml version="1.0" encoding="utf-8"?>
<a:theme xmlns:a="http://schemas.openxmlformats.org/drawingml/2006/main" name="3_SOSTE2022">
  <a:themeElements>
    <a:clrScheme name="SOSTE">
      <a:dk1>
        <a:sysClr val="windowText" lastClr="000000"/>
      </a:dk1>
      <a:lt1>
        <a:sysClr val="window" lastClr="FFFFFF"/>
      </a:lt1>
      <a:dk2>
        <a:srgbClr val="323232"/>
      </a:dk2>
      <a:lt2>
        <a:srgbClr val="F2F2F2"/>
      </a:lt2>
      <a:accent1>
        <a:srgbClr val="E5007D"/>
      </a:accent1>
      <a:accent2>
        <a:srgbClr val="20216A"/>
      </a:accent2>
      <a:accent3>
        <a:srgbClr val="FAD214"/>
      </a:accent3>
      <a:accent4>
        <a:srgbClr val="00B7EB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OSTE 202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STE_2022_esityspohja" id="{354592CF-3FF9-43A3-851D-B3BB78941DED}" vid="{5270B716-C35C-4C07-BE61-45514E819C80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5A3DC6D6E46224BAD0C8A18349B2A37" ma:contentTypeVersion="16" ma:contentTypeDescription="Luo uusi asiakirja." ma:contentTypeScope="" ma:versionID="44a69c73cc4f6a54684f3b2017e13777">
  <xsd:schema xmlns:xsd="http://www.w3.org/2001/XMLSchema" xmlns:xs="http://www.w3.org/2001/XMLSchema" xmlns:p="http://schemas.microsoft.com/office/2006/metadata/properties" xmlns:ns2="bacd616c-4012-467b-bc56-3b7f9f52f3a4" xmlns:ns3="95cd5d6c-5438-4615-a5b8-49e04d17ceb8" targetNamespace="http://schemas.microsoft.com/office/2006/metadata/properties" ma:root="true" ma:fieldsID="51ae1df6cdd07f47cbd3170679f3c947" ns2:_="" ns3:_="">
    <xsd:import namespace="bacd616c-4012-467b-bc56-3b7f9f52f3a4"/>
    <xsd:import namespace="95cd5d6c-5438-4615-a5b8-49e04d17ce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d616c-4012-467b-bc56-3b7f9f52f3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cd732930-64eb-4479-88a2-f398bef695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d5d6c-5438-4615-a5b8-49e04d17ceb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f1a5e8c-f3fc-4e51-b80a-1e7c73067edc}" ma:internalName="TaxCatchAll" ma:showField="CatchAllData" ma:web="95cd5d6c-5438-4615-a5b8-49e04d17ce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5cd5d6c-5438-4615-a5b8-49e04d17ceb8" xsi:nil="true"/>
    <lcf76f155ced4ddcb4097134ff3c332f xmlns="bacd616c-4012-467b-bc56-3b7f9f52f3a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EAD082-0729-455D-958F-DE7D804C9E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cd616c-4012-467b-bc56-3b7f9f52f3a4"/>
    <ds:schemaRef ds:uri="95cd5d6c-5438-4615-a5b8-49e04d17ce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88D1A7-14FB-47FF-B151-EAEEDF7E9B6F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bacd616c-4012-467b-bc56-3b7f9f52f3a4"/>
    <ds:schemaRef ds:uri="http://www.w3.org/XML/1998/namespace"/>
    <ds:schemaRef ds:uri="http://purl.org/dc/dcmitype/"/>
    <ds:schemaRef ds:uri="http://schemas.microsoft.com/office/infopath/2007/PartnerControls"/>
    <ds:schemaRef ds:uri="95cd5d6c-5438-4615-a5b8-49e04d17ceb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2D2B734-F461-41BE-9109-E5D8311927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SOSTE_PowerPoint_pohja (1)</Template>
  <TotalTime>285</TotalTime>
  <Words>1442</Words>
  <Application>Microsoft Office PowerPoint</Application>
  <PresentationFormat>Laajakuva</PresentationFormat>
  <Paragraphs>517</Paragraphs>
  <Slides>20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SOSTE2022</vt:lpstr>
      <vt:lpstr>1_SOSTE2022</vt:lpstr>
      <vt:lpstr>2_SOSTE2022</vt:lpstr>
      <vt:lpstr>3_SOSTE2022</vt:lpstr>
      <vt:lpstr>Suomen sosiaali ja terveys ry</vt:lpstr>
      <vt:lpstr>Terveyden edistäminen ja työ- ja toimintakyvyn ylläpitäminen 2022 </vt:lpstr>
      <vt:lpstr>Toimialaluokat </vt:lpstr>
      <vt:lpstr>Potilas- ja vammaisjärjestöt</vt:lpstr>
      <vt:lpstr>Lapsi-, perhe- ja nuorisojärjestöt</vt:lpstr>
      <vt:lpstr>Ikääntyneiden järjestöt</vt:lpstr>
      <vt:lpstr>Mielenterveys-, päihde- ja riippuvuusjärjestöt</vt:lpstr>
      <vt:lpstr>Työllisyysjärjestöt</vt:lpstr>
      <vt:lpstr>Muut järjestöt</vt:lpstr>
      <vt:lpstr>Taustatietoja aineistosta</vt:lpstr>
      <vt:lpstr>Taustatietoja aineistosta</vt:lpstr>
      <vt:lpstr>Taustatietoja aineistosta</vt:lpstr>
      <vt:lpstr>Rahoituksen jakautuminen toimialoittain ja yleisimmät avustuskohteet </vt:lpstr>
      <vt:lpstr>Potilas- ja vammaisjärjestöt</vt:lpstr>
      <vt:lpstr>Lapsi-, perhe- ja nuorisoalanjärjestöt</vt:lpstr>
      <vt:lpstr>Ikääntyneiden järjestöt</vt:lpstr>
      <vt:lpstr>Mielenterveys-, päihde- ja riippuvuusjärjestöt</vt:lpstr>
      <vt:lpstr>Työllisyyden edistämisen ja työttömien järjestöt</vt:lpstr>
      <vt:lpstr>Muut järjestöt</vt:lpstr>
      <vt:lpstr>Rahoituksen jakautuminen hyvinvointialueittain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sosiaali ja terveys ry</dc:title>
  <dc:creator>Linda Typpö</dc:creator>
  <cp:lastModifiedBy>Sami Liukkonen</cp:lastModifiedBy>
  <cp:revision>6</cp:revision>
  <dcterms:created xsi:type="dcterms:W3CDTF">2022-12-30T11:18:07Z</dcterms:created>
  <dcterms:modified xsi:type="dcterms:W3CDTF">2023-02-03T13:15:04Z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0x010100E5A3DC6D6E46224BAD0C8A18349B2A37</vt:lpwstr>
  </property>
  <property fmtid="{D5CDD505-2E9C-101B-9397-08002B2CF9AE}" pid="3" name="MediaServiceImageTags">
    <vt:lpwstr/>
  </property>
</Properties>
</file>