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85" r:id="rId4"/>
    <p:sldMasterId id="2147483700" r:id="rId5"/>
    <p:sldMasterId id="2147483702" r:id="rId6"/>
    <p:sldMasterId id="2147483704" r:id="rId7"/>
  </p:sldMasterIdLst>
  <p:notesMasterIdLst>
    <p:notesMasterId r:id="rId41"/>
  </p:notesMasterIdLst>
  <p:sldIdLst>
    <p:sldId id="1047" r:id="rId8"/>
    <p:sldId id="1070" r:id="rId9"/>
    <p:sldId id="1095" r:id="rId10"/>
    <p:sldId id="1126" r:id="rId11"/>
    <p:sldId id="1128" r:id="rId12"/>
    <p:sldId id="1129" r:id="rId13"/>
    <p:sldId id="1101" r:id="rId14"/>
    <p:sldId id="1112" r:id="rId15"/>
    <p:sldId id="1113" r:id="rId16"/>
    <p:sldId id="1114" r:id="rId17"/>
    <p:sldId id="1102" r:id="rId18"/>
    <p:sldId id="1115" r:id="rId19"/>
    <p:sldId id="1116" r:id="rId20"/>
    <p:sldId id="1117" r:id="rId21"/>
    <p:sldId id="1104" r:id="rId22"/>
    <p:sldId id="1118" r:id="rId23"/>
    <p:sldId id="1119" r:id="rId24"/>
    <p:sldId id="1120" r:id="rId25"/>
    <p:sldId id="1123" r:id="rId26"/>
    <p:sldId id="1121" r:id="rId27"/>
    <p:sldId id="1122" r:id="rId28"/>
    <p:sldId id="1140" r:id="rId29"/>
    <p:sldId id="1131" r:id="rId30"/>
    <p:sldId id="1108" r:id="rId31"/>
    <p:sldId id="1132" r:id="rId32"/>
    <p:sldId id="1133" r:id="rId33"/>
    <p:sldId id="1134" r:id="rId34"/>
    <p:sldId id="1135" r:id="rId35"/>
    <p:sldId id="1136" r:id="rId36"/>
    <p:sldId id="1137" r:id="rId37"/>
    <p:sldId id="1138" r:id="rId38"/>
    <p:sldId id="1139" r:id="rId39"/>
    <p:sldId id="1141" r:id="rId40"/>
  </p:sldIdLst>
  <p:sldSz cx="12192000" cy="6858000"/>
  <p:notesSz cx="6858000" cy="9144000"/>
  <p:embeddedFontLst>
    <p:embeddedFont>
      <p:font typeface="Calibri" panose="020F0502020204030204" pitchFamily="34" charset="0"/>
      <p:regular r:id="rId42"/>
      <p:bold r:id="rId43"/>
      <p:italic r:id="rId44"/>
      <p:boldItalic r:id="rId45"/>
    </p:embeddedFont>
    <p:embeddedFont>
      <p:font typeface="Calibri Light" panose="020F0302020204030204" pitchFamily="34" charset="0"/>
      <p:regular r:id="rId46"/>
      <p:italic r:id="rId47"/>
    </p:embeddedFont>
    <p:embeddedFont>
      <p:font typeface="Eras Medium ITC" panose="020B0602030504020804" pitchFamily="34" charset="0"/>
      <p:regular r:id="rId48"/>
    </p:embeddedFont>
    <p:embeddedFont>
      <p:font typeface="Segoe UI" panose="020B0502040204020203" pitchFamily="34" charset="0"/>
      <p:regular r:id="rId49"/>
      <p:bold r:id="rId50"/>
      <p:italic r:id="rId51"/>
      <p:boldItalic r:id="rId52"/>
    </p:embeddedFont>
  </p:embeddedFontLst>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270548B-CA5E-08F4-E8D2-28FEB68666C7}" name="Tuula Kolari" initials="TK" userId="S::tuula.kolari@soste.fi::aebcb020-cfb9-45dc-b2ef-80f4113da37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7EB"/>
    <a:srgbClr val="FFC000"/>
    <a:srgbClr val="E500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C46B58-C405-40FD-ACE3-A84DA23B8789}" v="2" dt="2023-05-31T10:19:27.591"/>
  </p1510:revLst>
</p1510:revInfo>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Ei tyyliä, ei ruudukko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Ei tyyliä, taulukon ruudukko">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Vaalea tyyli 1 - Korostus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65" autoAdjust="0"/>
    <p:restoredTop sz="59163" autoAdjust="0"/>
  </p:normalViewPr>
  <p:slideViewPr>
    <p:cSldViewPr snapToGrid="0">
      <p:cViewPr>
        <p:scale>
          <a:sx n="62" d="100"/>
          <a:sy n="62" d="100"/>
        </p:scale>
        <p:origin x="586" y="-499"/>
      </p:cViewPr>
      <p:guideLst>
        <p:guide orient="horz" pos="2160"/>
        <p:guide pos="3840"/>
      </p:guideLst>
    </p:cSldViewPr>
  </p:slideViewPr>
  <p:outlineViewPr>
    <p:cViewPr>
      <p:scale>
        <a:sx n="33" d="100"/>
        <a:sy n="33" d="100"/>
      </p:scale>
      <p:origin x="0" y="-1239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font" Target="fonts/font5.fntdata"/><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notesMaster" Target="notesMasters/notesMaster1.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font" Target="fonts/font4.fntdata"/><Relationship Id="rId53" Type="http://schemas.openxmlformats.org/officeDocument/2006/relationships/presProps" Target="presProps.xml"/><Relationship Id="rId58"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font" Target="fonts/font8.fntdata"/><Relationship Id="rId57" Type="http://schemas.microsoft.com/office/2015/10/relationships/revisionInfo" Target="revisionInfo.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font" Target="fonts/font3.fntdata"/><Relationship Id="rId52" Type="http://schemas.openxmlformats.org/officeDocument/2006/relationships/font" Target="fonts/font11.fntdata"/><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tableStyles" Target="tableStyles.xml"/><Relationship Id="rId8" Type="http://schemas.openxmlformats.org/officeDocument/2006/relationships/slide" Target="slides/slide1.xml"/><Relationship Id="rId51" Type="http://schemas.openxmlformats.org/officeDocument/2006/relationships/font" Target="fonts/font10.fntdata"/><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F017D1-CCDC-4933-9BB6-0DA9795A7DA7}" type="datetimeFigureOut">
              <a:rPr lang="fi-FI" smtClean="0"/>
              <a:t>31.5.2023</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8A916F-C1BF-416D-94D2-1DF0263B313E}" type="slidenum">
              <a:rPr lang="fi-FI" smtClean="0"/>
              <a:t>‹#›</a:t>
            </a:fld>
            <a:endParaRPr lang="fi-FI"/>
          </a:p>
        </p:txBody>
      </p:sp>
    </p:spTree>
    <p:extLst>
      <p:ext uri="{BB962C8B-B14F-4D97-AF65-F5344CB8AC3E}">
        <p14:creationId xmlns:p14="http://schemas.microsoft.com/office/powerpoint/2010/main" val="110333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1450" indent="-171450">
              <a:buFont typeface="Arial" panose="020B0604020202020204" pitchFamily="34" charset="0"/>
              <a:buChar char="•"/>
            </a:pPr>
            <a:r>
              <a:rPr lang="fi-FI" dirty="0"/>
              <a:t>Aineiston diat 1-21 esittelevät tiivistetysti kolme vaihtoehtoista skenaariota sosiaali- ja terveysjärjestöjen tulevaisuuksista vuonna 2040. </a:t>
            </a:r>
          </a:p>
          <a:p>
            <a:pPr marL="171450" indent="-171450">
              <a:buFont typeface="Arial" panose="020B0604020202020204" pitchFamily="34" charset="0"/>
              <a:buChar char="•"/>
            </a:pPr>
            <a:r>
              <a:rPr lang="fi-FI" dirty="0"/>
              <a:t>Diojen muistiinpanoissa on sanoitettu diojen sisältöjä tarkemmin. </a:t>
            </a:r>
          </a:p>
          <a:p>
            <a:pPr marL="0" indent="0">
              <a:buFont typeface="Arial" panose="020B0604020202020204" pitchFamily="34" charset="0"/>
              <a:buNone/>
            </a:pPr>
            <a:endParaRPr lang="fi-FI" dirty="0"/>
          </a:p>
          <a:p>
            <a:pPr marL="171450" indent="-171450">
              <a:buFont typeface="Arial" panose="020B0604020202020204" pitchFamily="34" charset="0"/>
              <a:buChar char="•"/>
            </a:pPr>
            <a:r>
              <a:rPr lang="fi-FI" dirty="0"/>
              <a:t>Diat 22-33 on tehty, mikäli haluaa tehdä tulevaisuustyöskentelyä tulevaisuustaulukon parissa. </a:t>
            </a:r>
          </a:p>
        </p:txBody>
      </p:sp>
      <p:sp>
        <p:nvSpPr>
          <p:cNvPr id="4" name="Dian numeron paikkamerkki 3"/>
          <p:cNvSpPr>
            <a:spLocks noGrp="1"/>
          </p:cNvSpPr>
          <p:nvPr>
            <p:ph type="sldNum" sz="quarter" idx="5"/>
          </p:nvPr>
        </p:nvSpPr>
        <p:spPr/>
        <p:txBody>
          <a:bodyPr/>
          <a:lstStyle/>
          <a:p>
            <a:fld id="{B88A916F-C1BF-416D-94D2-1DF0263B313E}" type="slidenum">
              <a:rPr lang="fi-FI" smtClean="0"/>
              <a:t>1</a:t>
            </a:fld>
            <a:endParaRPr lang="fi-FI"/>
          </a:p>
        </p:txBody>
      </p:sp>
    </p:spTree>
    <p:extLst>
      <p:ext uri="{BB962C8B-B14F-4D97-AF65-F5344CB8AC3E}">
        <p14:creationId xmlns:p14="http://schemas.microsoft.com/office/powerpoint/2010/main" val="16002032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1450" indent="-171450">
              <a:buFont typeface="Arial" panose="020B0604020202020204" pitchFamily="34" charset="0"/>
              <a:buChar char="•"/>
            </a:pPr>
            <a:r>
              <a:rPr lang="fi-FI" b="0" dirty="0"/>
              <a:t>Yhteyden voimin -skenaarion ydinpiirteet ovat:</a:t>
            </a:r>
            <a:endParaRPr lang="fi-FI" b="0" i="0" dirty="0">
              <a:solidFill>
                <a:schemeClr val="tx1"/>
              </a:solidFill>
              <a:effectLst/>
              <a:latin typeface="+mn-lt"/>
            </a:endParaRPr>
          </a:p>
          <a:p>
            <a:pPr marL="685800" lvl="1" indent="-228600">
              <a:buFont typeface="+mj-lt"/>
              <a:buAutoNum type="arabicPeriod"/>
            </a:pPr>
            <a:r>
              <a:rPr lang="fi-FI" b="0" i="0" dirty="0">
                <a:solidFill>
                  <a:srgbClr val="000000"/>
                </a:solidFill>
                <a:effectLst/>
                <a:latin typeface="Calibri" panose="020F0502020204030204" pitchFamily="34" charset="0"/>
              </a:rPr>
              <a:t>Paikallisen toiminnan on mahdollista toteutua eri puolella Suomea, koska sitä toteutetaan kevyemmillä muodoilla esimerkiksi toimintaryhminä ja kerhotoimintana. Tukena esim. hallinnollissa tehtävissä on tarvittaessa valtakunnallinen toimija tai erilaisten yhdistymisten tai yhteistyökuvioiden kautta jonkinlaiset isommat hartiat.</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fi-FI" sz="18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Sote-järjestöillä on vahva rooli yhteiskunnassa, niihin luotetaan ja niitä kuullaan päätöksenteossa. Tämän mahdollistaa muun muassa se, että sote-järjestöillä on keskuudestaan valittuja edustajia tuomaan yhteistä ääntä päätöksentekoon. </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fi-FI" sz="1800" b="0" dirty="0">
                <a:effectLst/>
                <a:latin typeface="Calibri" panose="020F0502020204030204" pitchFamily="34" charset="0"/>
                <a:ea typeface="Times New Roman" panose="02020603050405020304" pitchFamily="18" charset="0"/>
                <a:cs typeface="Calibri" panose="020F0502020204030204" pitchFamily="34" charset="0"/>
              </a:rPr>
              <a:t>Sote-järjestöillä on monipuoliset tulonlähteet kuten julkiset avustukset, erilaiset rahoitukset, varainhankinta, oman toiminnan tuotot ja resurssien jakaminen.</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fi-FI" sz="18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Digitalisaatio vaikuttaa vahvasti osallistumisen ja vuorovaikutuksen tapoihin, mutta sote-järjestöt kykenevät luomaan digitaalisen ja kasvokkain kohtaamisen välille tasapainon huomioimalla ihmisten erilaiset tarpeet. </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fi-FI" sz="1800" b="0" dirty="0">
                <a:effectLst/>
                <a:latin typeface="Calibri" panose="020F0502020204030204" pitchFamily="34" charset="0"/>
                <a:ea typeface="Times New Roman" panose="02020603050405020304" pitchFamily="18" charset="0"/>
                <a:cs typeface="Calibri" panose="020F0502020204030204" pitchFamily="34" charset="0"/>
              </a:rPr>
              <a:t>Väestön monimuotoistuminen ja eri kulttuuritaustaisten henkilöiden saaminen mukaan sote-järjestöjen toimintaan sekä yhteistyö heidän omien järjestöjen kanssa lisää sote-järjestöjen elinvoimaa. Samalla kannetaan kortta kekoon kotoutumisessa. </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fi-FI" sz="1800" b="0" dirty="0">
                <a:effectLst/>
                <a:latin typeface="Calibri" panose="020F0502020204030204" pitchFamily="34" charset="0"/>
                <a:ea typeface="Times New Roman" panose="02020603050405020304" pitchFamily="18" charset="0"/>
                <a:cs typeface="Calibri" panose="020F0502020204030204" pitchFamily="34" charset="0"/>
              </a:rPr>
              <a:t>Tiedolla johtaminen on sote-järjestöissä vallitseva työtapa. Järjestöissä hyödynnetään tietoa mm. toiminnan suunnittelun pohjana ja sen avulla kyetään ennakoimaan ja suuntaamaan resursseja tutkitusti vaikuttaviin toimiin. Lisäksi tuotetaan tietoa itse omasta toiminnasta.</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fi-FI" sz="1800" b="0" dirty="0">
                <a:effectLst/>
                <a:latin typeface="Calibri" panose="020F0502020204030204" pitchFamily="34" charset="0"/>
                <a:ea typeface="Times New Roman" panose="02020603050405020304" pitchFamily="18" charset="0"/>
                <a:cs typeface="Calibri" panose="020F0502020204030204" pitchFamily="34" charset="0"/>
              </a:rPr>
              <a:t>Ongelmiin tartutaan eri areenoilla entistä enemmän ajoissa. Edistävä ote on myös sote-järjestöissä vahvaa ja painottunutta ja sen merkitykseen uskotaan yhä enemmän. Tulipalojen sammuttamisen sijaan halutaan vahvistaa hyvinvointia ja sen taustatekijöitä. </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fi-FI" sz="18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Sote-järjestöt osallistuvat yhdessä muiden toimijoiden kanssa ilmiölähtöisesti yhteiskunnallisten päämäärien toteuttamiseen ja ne tunnistetaan ja tunnustetaan keskeisinä toimijoina osana yhteiskunnallisten ongelmien ratkaisua. </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fi-FI" sz="1800" b="0" dirty="0">
                <a:effectLst/>
                <a:latin typeface="Calibri" panose="020F0502020204030204" pitchFamily="34" charset="0"/>
                <a:ea typeface="Times New Roman" panose="02020603050405020304" pitchFamily="18" charset="0"/>
                <a:cs typeface="Calibri" panose="020F0502020204030204" pitchFamily="34" charset="0"/>
              </a:rPr>
              <a:t>Sote-järjestöt ovat omaksuneet monipuolisia rooleja ilmastotoimijoina. Ne vaikuttavat päätöksentekoon, tukevat kohderyhmiään ja luonnollisesti toimivat itse ilmastovastuullisesti.</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fi-FI" sz="1800" b="0"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8A916F-C1BF-416D-94D2-1DF0263B313E}"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05283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b="0" dirty="0"/>
              <a:t>Yhteyden voimin -tulevaisuudessa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Sote-järjestöille ryhdytään suuntaamaan osaamisen tukea ilmiölähtöisen työskentelytavan ja yhteiskehittämisen oppimiseen, yksittäisen lineaarisen vaikutusketjun osaamisen edistämisen sijaan.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b="0" dirty="0"/>
              <a:t>Jo ennen tämän vuosikymmenen loppua yhteiskunnassamme saa tuulta purjeisiin terveyttä ja hyvinvointia edistävä versio 2.0 Pohjois-Karjala projektista. Ja sote-järjestöt ovat tärkeässä roolissa ympäri Suomen mukana tässä projektissa.</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b="0" i="0" dirty="0"/>
              <a:t>Huolimatta tekoälyn rynnistyksestä, menee kuitenkin vielä hetki aikaa, että tekoälypohjaiset alustat ohjaavat ihmisiä älykkäästi ja digitaalisesti mukaan sote-järjestöjen toimintaan.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b="0" dirty="0"/>
              <a:t>Reilun vuosikymmenen päästä valtionavustusta suunnataan sote-järjestöille entistä laajemmin kototutumista tukevaan toimintaan.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b="0" i="0" dirty="0"/>
              <a:t>Ennen pitkää planetaarisen terveyden asiantuntijoitakin löytyy tärkeänä ammattiryhmänä sote-järjestöistä.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b="0" i="0" dirty="0"/>
              <a:t>Ja kun pääsemme lähemmäs vuotta 2040 ovat vaikeat mutta tärkeät ja oikea-aikaiset valinnat vaikuttaneet siihen, että sote-järjestöihin luotetaan yhteiskunnassa keskeisinä toimijana ja niiden katsotaan tuovan esiin ratkaisuja yhteisiin ongelmiin ja ne tunnetaan yhteisen hyvän eteen toimivina uutterina toimijoina. </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fi-FI"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i-FI"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i-FI" b="0" dirty="0"/>
          </a:p>
          <a:p>
            <a:endParaRPr lang="fi-FI" b="1" dirty="0"/>
          </a:p>
        </p:txBody>
      </p:sp>
      <p:sp>
        <p:nvSpPr>
          <p:cNvPr id="4" name="Dian numeron paikkamerkki 3"/>
          <p:cNvSpPr>
            <a:spLocks noGrp="1"/>
          </p:cNvSpPr>
          <p:nvPr>
            <p:ph type="sldNum" sz="quarter" idx="5"/>
          </p:nvPr>
        </p:nvSpPr>
        <p:spPr/>
        <p:txBody>
          <a:bodyPr/>
          <a:lstStyle/>
          <a:p>
            <a:fld id="{B88A916F-C1BF-416D-94D2-1DF0263B313E}" type="slidenum">
              <a:rPr lang="fi-FI" smtClean="0"/>
              <a:t>13</a:t>
            </a:fld>
            <a:endParaRPr lang="fi-FI"/>
          </a:p>
        </p:txBody>
      </p:sp>
    </p:spTree>
    <p:extLst>
      <p:ext uri="{BB962C8B-B14F-4D97-AF65-F5344CB8AC3E}">
        <p14:creationId xmlns:p14="http://schemas.microsoft.com/office/powerpoint/2010/main" val="4813100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1450" indent="-171450" algn="l">
              <a:buFont typeface="Arial" panose="020B0604020202020204" pitchFamily="34" charset="0"/>
              <a:buChar char="•"/>
            </a:pPr>
            <a:r>
              <a:rPr lang="fi-FI" b="0" i="0" dirty="0">
                <a:solidFill>
                  <a:srgbClr val="000000"/>
                </a:solidFill>
                <a:effectLst/>
                <a:latin typeface="Calibri" panose="020F0502020204030204" pitchFamily="34" charset="0"/>
              </a:rPr>
              <a:t>Yhteyden voimin -skenaariossa tutustutaan muun muassa verkostojohtajaan Stinaan.</a:t>
            </a:r>
          </a:p>
          <a:p>
            <a:pPr marL="0" indent="0" algn="l">
              <a:buFont typeface="Arial" panose="020B0604020202020204" pitchFamily="34" charset="0"/>
              <a:buNone/>
            </a:pPr>
            <a:r>
              <a:rPr lang="fi-FI" b="0" i="0" dirty="0">
                <a:solidFill>
                  <a:srgbClr val="000000"/>
                </a:solidFill>
                <a:effectLst/>
                <a:latin typeface="Calibri" panose="020F0502020204030204" pitchFamily="34" charset="0"/>
              </a:rPr>
              <a:t>+ Tarina</a:t>
            </a:r>
          </a:p>
        </p:txBody>
      </p:sp>
      <p:sp>
        <p:nvSpPr>
          <p:cNvPr id="4" name="Dian numeron paikkamerkki 3"/>
          <p:cNvSpPr>
            <a:spLocks noGrp="1"/>
          </p:cNvSpPr>
          <p:nvPr>
            <p:ph type="sldNum" sz="quarter" idx="5"/>
          </p:nvPr>
        </p:nvSpPr>
        <p:spPr/>
        <p:txBody>
          <a:bodyPr/>
          <a:lstStyle/>
          <a:p>
            <a:fld id="{B88A916F-C1BF-416D-94D2-1DF0263B313E}" type="slidenum">
              <a:rPr lang="fi-FI" smtClean="0"/>
              <a:t>14</a:t>
            </a:fld>
            <a:endParaRPr lang="fi-FI"/>
          </a:p>
        </p:txBody>
      </p:sp>
    </p:spTree>
    <p:extLst>
      <p:ext uri="{BB962C8B-B14F-4D97-AF65-F5344CB8AC3E}">
        <p14:creationId xmlns:p14="http://schemas.microsoft.com/office/powerpoint/2010/main" val="29536164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b="0" dirty="0"/>
              <a:t>Viimeisenä Voipuneena sinnitellen -skenaario.</a:t>
            </a:r>
            <a:endParaRPr lang="fi-FI" b="1" dirty="0"/>
          </a:p>
        </p:txBody>
      </p:sp>
      <p:sp>
        <p:nvSpPr>
          <p:cNvPr id="4" name="Dian numeron paikkamerkki 3"/>
          <p:cNvSpPr>
            <a:spLocks noGrp="1"/>
          </p:cNvSpPr>
          <p:nvPr>
            <p:ph type="sldNum" sz="quarter" idx="5"/>
          </p:nvPr>
        </p:nvSpPr>
        <p:spPr/>
        <p:txBody>
          <a:bodyPr/>
          <a:lstStyle/>
          <a:p>
            <a:fld id="{B88A916F-C1BF-416D-94D2-1DF0263B313E}" type="slidenum">
              <a:rPr lang="fi-FI" smtClean="0"/>
              <a:t>15</a:t>
            </a:fld>
            <a:endParaRPr lang="fi-FI"/>
          </a:p>
        </p:txBody>
      </p:sp>
    </p:spTree>
    <p:extLst>
      <p:ext uri="{BB962C8B-B14F-4D97-AF65-F5344CB8AC3E}">
        <p14:creationId xmlns:p14="http://schemas.microsoft.com/office/powerpoint/2010/main" val="37902354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b="0" dirty="0"/>
              <a:t>Voipuneena sinnitellen-skenaarion ydinpiirteet ovat:</a:t>
            </a:r>
          </a:p>
          <a:p>
            <a:pPr marL="800100" lvl="1" indent="-342900">
              <a:lnSpc>
                <a:spcPct val="107000"/>
              </a:lnSpc>
              <a:spcAft>
                <a:spcPts val="800"/>
              </a:spcAft>
              <a:buFont typeface="+mj-lt"/>
              <a:buAutoNum type="arabicPeriod"/>
            </a:pPr>
            <a:r>
              <a:rPr lang="fi-FI" sz="18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Yhdistysten määrä on </a:t>
            </a:r>
            <a:r>
              <a:rPr lang="fi-FI" sz="1800" b="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vähentynyt</a:t>
            </a:r>
            <a:r>
              <a:rPr lang="fi-FI" sz="18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 ja toimintaa ei järjestetä ei järjestetä eri puolella Suomea.</a:t>
            </a:r>
            <a:endParaRPr lang="fi-FI" sz="1800" b="1" strike="noStrike"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spcAft>
                <a:spcPts val="800"/>
              </a:spcAft>
              <a:buFont typeface="+mj-lt"/>
              <a:buAutoNum type="arabicPeriod"/>
            </a:pPr>
            <a:r>
              <a:rPr lang="fi-FI" sz="1800" b="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Sote-järjestöillä ei ole vahvaa asemaa yhteiskunnassa. Kukin ajaa omaa asiaansa ja ääni hukkuu muiden vaikuttajien joukkoon. </a:t>
            </a:r>
          </a:p>
          <a:p>
            <a:pPr marL="800100" lvl="1" indent="-342900">
              <a:lnSpc>
                <a:spcPct val="107000"/>
              </a:lnSpc>
              <a:spcAft>
                <a:spcPts val="800"/>
              </a:spcAft>
              <a:buFont typeface="+mj-lt"/>
              <a:buAutoNum type="arabicPeriod"/>
            </a:pPr>
            <a:r>
              <a:rPr lang="fi-FI"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Sote-järjestöt ovat vahvasti riippuvaisia avustuksista. Valtionavustusten varassa toimivat järjestöt sopeuttavat toimintansa sen mukaan kuin valtion budjetista varoja jaetaan.</a:t>
            </a:r>
            <a:endParaRPr lang="fi-FI" sz="18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800100" marR="0" lvl="1" indent="-342900" algn="l" defTabSz="914400" rtl="0" eaLnBrk="1" fontAlgn="auto" latinLnBrk="0" hangingPunct="1">
              <a:lnSpc>
                <a:spcPct val="107000"/>
              </a:lnSpc>
              <a:spcBef>
                <a:spcPts val="0"/>
              </a:spcBef>
              <a:spcAft>
                <a:spcPts val="800"/>
              </a:spcAft>
              <a:buClrTx/>
              <a:buSzTx/>
              <a:buFont typeface="+mj-lt"/>
              <a:buAutoNum type="arabicPeriod"/>
              <a:tabLst/>
              <a:defRPr/>
            </a:pPr>
            <a:r>
              <a:rPr lang="fi-FI" sz="18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Toiminta on digipainotteista eli toiminta, jota ylipäätään tarjotaan, on siirtynyt kustannustehokkaampana verkkoon. Nuorille tämä on luontevampaa, mutta kaikki eivät pysy mukana.</a:t>
            </a:r>
          </a:p>
          <a:p>
            <a:pPr marL="800100" marR="0" lvl="1" indent="-342900" algn="l" defTabSz="914400" rtl="0" eaLnBrk="1" fontAlgn="auto" latinLnBrk="0" hangingPunct="1">
              <a:lnSpc>
                <a:spcPct val="107000"/>
              </a:lnSpc>
              <a:spcBef>
                <a:spcPts val="0"/>
              </a:spcBef>
              <a:spcAft>
                <a:spcPts val="800"/>
              </a:spcAft>
              <a:buClrTx/>
              <a:buSzTx/>
              <a:buFont typeface="+mj-lt"/>
              <a:buAutoNum type="arabicPeriod"/>
              <a:tabLst/>
              <a:defRPr/>
            </a:pPr>
            <a:r>
              <a:rPr lang="fi-FI"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Väestön monimuotoistuminen ei </a:t>
            </a:r>
            <a:r>
              <a:rPr lang="fi-FI"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tuo</a:t>
            </a:r>
            <a:r>
              <a:rPr lang="fi-FI"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lisää toimijoita sote-järjestöihin. </a:t>
            </a:r>
            <a:r>
              <a:rPr lang="fi-FI" sz="18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Eri kulttuuritaustaiset ihmiset suuntaavat muualle kuin järjestöihin.</a:t>
            </a:r>
            <a:r>
              <a:rPr lang="fi-FI" sz="1800" b="0" dirty="0">
                <a:effectLst/>
                <a:latin typeface="Calibri" panose="020F0502020204030204" pitchFamily="34" charset="0"/>
                <a:ea typeface="Times New Roman" panose="02020603050405020304" pitchFamily="18" charset="0"/>
                <a:cs typeface="Calibri" panose="020F0502020204030204" pitchFamily="34" charset="0"/>
              </a:rPr>
              <a:t> </a:t>
            </a:r>
            <a:r>
              <a:rPr lang="fi-FI" sz="18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Järjestötoiminta ei ole heille tapa kohdata.</a:t>
            </a:r>
          </a:p>
          <a:p>
            <a:pPr marL="800100" marR="0" lvl="1" indent="-342900" algn="l" defTabSz="914400" rtl="0" eaLnBrk="1" fontAlgn="auto" latinLnBrk="0" hangingPunct="1">
              <a:lnSpc>
                <a:spcPct val="107000"/>
              </a:lnSpc>
              <a:spcBef>
                <a:spcPts val="0"/>
              </a:spcBef>
              <a:spcAft>
                <a:spcPts val="800"/>
              </a:spcAft>
              <a:buClrTx/>
              <a:buSzTx/>
              <a:buFont typeface="+mj-lt"/>
              <a:buAutoNum type="arabicPeriod"/>
              <a:tabLst/>
              <a:defRPr/>
            </a:pPr>
            <a:r>
              <a:rPr lang="fi-FI" sz="18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Tiedolla johtamista ei hyödynnetä laajasti. Esimerkiksi vaikuttavuutta osoitetaan lähinnä rahoituksen saamisen takia.</a:t>
            </a:r>
          </a:p>
          <a:p>
            <a:pPr marL="800100" marR="0" lvl="1" indent="-342900" algn="l" defTabSz="914400" rtl="0" eaLnBrk="1" fontAlgn="auto" latinLnBrk="0" hangingPunct="1">
              <a:lnSpc>
                <a:spcPct val="107000"/>
              </a:lnSpc>
              <a:spcBef>
                <a:spcPts val="0"/>
              </a:spcBef>
              <a:spcAft>
                <a:spcPts val="800"/>
              </a:spcAft>
              <a:buClrTx/>
              <a:buSzTx/>
              <a:buFont typeface="+mj-lt"/>
              <a:buAutoNum type="arabicPeriod"/>
              <a:tabLst/>
              <a:defRPr/>
            </a:pPr>
            <a:r>
              <a:rPr lang="fi-FI" sz="18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Yhteiset päämäärät ja ilmiölähtöinen ajattelutapa eivät ole vahvistuneet yhteiskunnassa ja myöskään sote-järjestöissä tämä ei ole vallitseva toimintatapa.</a:t>
            </a:r>
          </a:p>
          <a:p>
            <a:pPr marL="800100" marR="0" lvl="1" indent="-342900" algn="l" defTabSz="914400" rtl="0" eaLnBrk="1" fontAlgn="auto" latinLnBrk="0" hangingPunct="1">
              <a:lnSpc>
                <a:spcPct val="107000"/>
              </a:lnSpc>
              <a:spcBef>
                <a:spcPts val="0"/>
              </a:spcBef>
              <a:spcAft>
                <a:spcPts val="800"/>
              </a:spcAft>
              <a:buClrTx/>
              <a:buSzTx/>
              <a:buFont typeface="+mj-lt"/>
              <a:buAutoNum type="arabicPeriod"/>
              <a:tabLst/>
              <a:defRPr/>
            </a:pPr>
            <a:r>
              <a:rPr lang="fi-FI" sz="18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Yhteiskunnassa sammutetaan tulipaloja ja vallitsee niin sanottu hätätila siltä osin, että palveluita ei pystytä tarjoamaan sitä tarvitseville. Edistävä ote ei saa jalansijaa myöskään järjestöissä ja niille kaatuu viimesijaisia avuntarvitsijoita.</a:t>
            </a:r>
          </a:p>
          <a:p>
            <a:pPr marL="800100" marR="0" lvl="1" indent="-342900" algn="l" defTabSz="914400" rtl="0" eaLnBrk="1" fontAlgn="auto" latinLnBrk="0" hangingPunct="1">
              <a:lnSpc>
                <a:spcPct val="107000"/>
              </a:lnSpc>
              <a:spcBef>
                <a:spcPts val="0"/>
              </a:spcBef>
              <a:spcAft>
                <a:spcPts val="800"/>
              </a:spcAft>
              <a:buClrTx/>
              <a:buSzTx/>
              <a:buFont typeface="+mj-lt"/>
              <a:buAutoNum type="arabicPeriod"/>
              <a:tabLst/>
              <a:defRPr/>
            </a:pPr>
            <a:r>
              <a:rPr lang="fi-FI" sz="18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Sote-järjestöjen ilmastotoimijuus on vaatimatonta. Ne huomioivat ilmastoasiat omassa toiminnassaan siinä määrin sitä niiltä vaaditaan.</a:t>
            </a:r>
            <a:endParaRPr lang="fi-FI" sz="1800" b="0" dirty="0">
              <a:effectLst/>
              <a:latin typeface="Calibri" panose="020F0502020204030204" pitchFamily="34" charset="0"/>
              <a:ea typeface="Times New Roman" panose="02020603050405020304" pitchFamily="18" charset="0"/>
              <a:cs typeface="Calibri" panose="020F0502020204030204" pitchFamily="34" charset="0"/>
            </a:endParaRPr>
          </a:p>
          <a:p>
            <a:pPr marL="800100" marR="0" lvl="1" indent="-342900" algn="l" defTabSz="914400" rtl="0" eaLnBrk="1" fontAlgn="auto" latinLnBrk="0" hangingPunct="1">
              <a:lnSpc>
                <a:spcPct val="107000"/>
              </a:lnSpc>
              <a:spcBef>
                <a:spcPts val="0"/>
              </a:spcBef>
              <a:spcAft>
                <a:spcPts val="800"/>
              </a:spcAft>
              <a:buClrTx/>
              <a:buSzTx/>
              <a:buFont typeface="+mj-lt"/>
              <a:buAutoNum type="arabicPeriod"/>
              <a:tabLst/>
              <a:defRPr/>
            </a:pPr>
            <a:endParaRPr lang="fi-FI" sz="18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800100" marR="0" lvl="1" indent="-342900" algn="l" defTabSz="914400" rtl="0" eaLnBrk="1" fontAlgn="auto" latinLnBrk="0" hangingPunct="1">
              <a:lnSpc>
                <a:spcPct val="107000"/>
              </a:lnSpc>
              <a:spcBef>
                <a:spcPts val="0"/>
              </a:spcBef>
              <a:spcAft>
                <a:spcPts val="800"/>
              </a:spcAft>
              <a:buClrTx/>
              <a:buSzTx/>
              <a:buFont typeface="+mj-lt"/>
              <a:buAutoNum type="arabicPeriod"/>
              <a:tabLst/>
              <a:defRPr/>
            </a:pPr>
            <a:endParaRPr lang="fi-FI" sz="1800" b="0" dirty="0">
              <a:effectLst/>
              <a:latin typeface="Calibri" panose="020F0502020204030204" pitchFamily="34" charset="0"/>
              <a:ea typeface="Times New Roman" panose="02020603050405020304" pitchFamily="18" charset="0"/>
              <a:cs typeface="Calibri" panose="020F0502020204030204" pitchFamily="34" charset="0"/>
            </a:endParaRPr>
          </a:p>
          <a:p>
            <a:pPr marL="800100" marR="0" lvl="1" indent="-342900" algn="l" defTabSz="914400" rtl="0" eaLnBrk="1" fontAlgn="auto" latinLnBrk="0" hangingPunct="1">
              <a:lnSpc>
                <a:spcPct val="107000"/>
              </a:lnSpc>
              <a:spcBef>
                <a:spcPts val="0"/>
              </a:spcBef>
              <a:spcAft>
                <a:spcPts val="800"/>
              </a:spcAft>
              <a:buClrTx/>
              <a:buSzTx/>
              <a:buFont typeface="+mj-lt"/>
              <a:buAutoNum type="arabicPeriod"/>
              <a:tabLst/>
              <a:defRPr/>
            </a:pPr>
            <a:endParaRPr lang="fi-FI" sz="18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800100" marR="0" lvl="1" indent="-342900" algn="l" defTabSz="914400" rtl="0" eaLnBrk="1" fontAlgn="auto" latinLnBrk="0" hangingPunct="1">
              <a:lnSpc>
                <a:spcPct val="107000"/>
              </a:lnSpc>
              <a:spcBef>
                <a:spcPts val="0"/>
              </a:spcBef>
              <a:spcAft>
                <a:spcPts val="800"/>
              </a:spcAft>
              <a:buClrTx/>
              <a:buSzTx/>
              <a:buFont typeface="+mj-lt"/>
              <a:buAutoNum type="arabicPeriod"/>
              <a:tabLst/>
              <a:defRPr/>
            </a:pPr>
            <a:endParaRPr lang="fi-FI" sz="1800" b="0" dirty="0">
              <a:effectLst/>
              <a:latin typeface="Calibri" panose="020F0502020204030204" pitchFamily="34" charset="0"/>
              <a:ea typeface="Times New Roman" panose="02020603050405020304" pitchFamily="18" charset="0"/>
              <a:cs typeface="Calibri" panose="020F0502020204030204" pitchFamily="34" charset="0"/>
            </a:endParaRPr>
          </a:p>
          <a:p>
            <a:pPr marL="800100" marR="0" lvl="1" indent="-342900" algn="l" defTabSz="914400" rtl="0" eaLnBrk="1" fontAlgn="auto" latinLnBrk="0" hangingPunct="1">
              <a:lnSpc>
                <a:spcPct val="107000"/>
              </a:lnSpc>
              <a:spcBef>
                <a:spcPts val="0"/>
              </a:spcBef>
              <a:spcAft>
                <a:spcPts val="800"/>
              </a:spcAft>
              <a:buClrTx/>
              <a:buSzTx/>
              <a:buFont typeface="+mj-lt"/>
              <a:buAutoNum type="arabicPeriod"/>
              <a:tabLst/>
              <a:defRPr/>
            </a:pPr>
            <a:endParaRPr lang="fi-FI" sz="18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800100" marR="0" lvl="1" indent="-342900" algn="l" defTabSz="914400" rtl="0" eaLnBrk="1" fontAlgn="auto" latinLnBrk="0" hangingPunct="1">
              <a:lnSpc>
                <a:spcPct val="107000"/>
              </a:lnSpc>
              <a:spcBef>
                <a:spcPts val="0"/>
              </a:spcBef>
              <a:spcAft>
                <a:spcPts val="800"/>
              </a:spcAft>
              <a:buClrTx/>
              <a:buSzTx/>
              <a:buFont typeface="+mj-lt"/>
              <a:buAutoNum type="arabicPeriod"/>
              <a:tabLst/>
              <a:defRPr/>
            </a:pPr>
            <a:endParaRPr lang="fi-FI" sz="1800" b="0" dirty="0">
              <a:effectLst/>
              <a:latin typeface="Calibri" panose="020F0502020204030204" pitchFamily="34" charset="0"/>
              <a:ea typeface="Times New Roman" panose="02020603050405020304" pitchFamily="18" charset="0"/>
              <a:cs typeface="Calibri" panose="020F0502020204030204" pitchFamily="34" charset="0"/>
            </a:endParaRPr>
          </a:p>
          <a:p>
            <a:pPr marL="800100" marR="0" lvl="1" indent="-342900" algn="l" defTabSz="914400" rtl="0" eaLnBrk="1" fontAlgn="auto" latinLnBrk="0" hangingPunct="1">
              <a:lnSpc>
                <a:spcPct val="107000"/>
              </a:lnSpc>
              <a:spcBef>
                <a:spcPts val="0"/>
              </a:spcBef>
              <a:spcAft>
                <a:spcPts val="800"/>
              </a:spcAft>
              <a:buClrTx/>
              <a:buSzTx/>
              <a:buFont typeface="+mj-lt"/>
              <a:buAutoNum type="arabicPeriod"/>
              <a:tabLst/>
              <a:defRPr/>
            </a:pPr>
            <a:endParaRPr lang="fi-FI" sz="1800" b="0" dirty="0">
              <a:effectLst/>
              <a:latin typeface="Calibri" panose="020F0502020204030204" pitchFamily="34" charset="0"/>
              <a:ea typeface="Times New Roman" panose="02020603050405020304" pitchFamily="18" charset="0"/>
              <a:cs typeface="Calibri" panose="020F0502020204030204" pitchFamily="34" charset="0"/>
            </a:endParaRPr>
          </a:p>
          <a:p>
            <a:pPr marL="800100" lvl="1" indent="-342900">
              <a:lnSpc>
                <a:spcPct val="107000"/>
              </a:lnSpc>
              <a:spcAft>
                <a:spcPts val="800"/>
              </a:spcAft>
              <a:buFont typeface="+mj-lt"/>
              <a:buAutoNum type="arabicPeriod"/>
            </a:pPr>
            <a:endParaRPr lang="fi-FI" sz="18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p>
            <a:endParaRPr lang="fi-FI" b="1" dirty="0"/>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8A916F-C1BF-416D-94D2-1DF0263B313E}"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95903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b="0" dirty="0"/>
              <a:t>Voipuneena sinnitellen -tulevaisuudessa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b="0" dirty="0"/>
              <a:t>Kansalaisyhteiskuntakysymykset esimerkiksi järjestöjen toiminnan tukemiseksi jää yhteiskunnallisessa päätöksenteossa muiden asioiden jalkoihin, eikä järjestöjä huomata arvostaa yhteiskunnassa tärkeänä toimijana.</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b="0" dirty="0"/>
              <a:t>Tämän lisäksi näyttäisi siltä, että neljäs sektori verkostomaisella, vapaamuotoisella, avoimella ja suoralla toiminnalla houkuttelee yhä enemmän ihmisiä perinteisen järjestötoiminnan sijaan.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b="0" dirty="0"/>
              <a:t>Valitettavasti myös luottamustutkimuksissa luottamus järjestöihin ja kansalaisyhteiskunnan toimintaan laskee merkittävästi, joskin tämä laskusuunta koskee myös muita toimijoita.</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b="0" dirty="0"/>
              <a:t>Ennen pitkää terveydenhuollon romahtaminen on edessä. Palveluita ei pystytä enää turvaamaan ja sote-järjestöissä kriisiauttajien ammattiryhmä vahvistuu ja sote-järjestöt ovat viimesijaisia avun tarjoajia.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b="0" dirty="0"/>
              <a:t>Lähempänä vuotta 2040 julkaistaan sosiaali- ja terveysjärjestöjen historiikki, jossa muistellaan sote-järjestöjen kultaisia vuosikymmeniä. </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fi-FI" b="0" dirty="0"/>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fi-FI" b="0" dirty="0"/>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fi-FI" b="0" dirty="0"/>
          </a:p>
          <a:p>
            <a:endParaRPr lang="fi-FI" dirty="0"/>
          </a:p>
        </p:txBody>
      </p:sp>
      <p:sp>
        <p:nvSpPr>
          <p:cNvPr id="4" name="Dian numeron paikkamerkki 3"/>
          <p:cNvSpPr>
            <a:spLocks noGrp="1"/>
          </p:cNvSpPr>
          <p:nvPr>
            <p:ph type="sldNum" sz="quarter" idx="5"/>
          </p:nvPr>
        </p:nvSpPr>
        <p:spPr/>
        <p:txBody>
          <a:bodyPr/>
          <a:lstStyle/>
          <a:p>
            <a:fld id="{B88A916F-C1BF-416D-94D2-1DF0263B313E}" type="slidenum">
              <a:rPr lang="fi-FI" smtClean="0"/>
              <a:t>17</a:t>
            </a:fld>
            <a:endParaRPr lang="fi-FI"/>
          </a:p>
        </p:txBody>
      </p:sp>
    </p:spTree>
    <p:extLst>
      <p:ext uri="{BB962C8B-B14F-4D97-AF65-F5344CB8AC3E}">
        <p14:creationId xmlns:p14="http://schemas.microsoft.com/office/powerpoint/2010/main" val="24066207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1450" indent="-171450" algn="l">
              <a:buFont typeface="Arial" panose="020B0604020202020204" pitchFamily="34" charset="0"/>
              <a:buChar char="•"/>
            </a:pPr>
            <a:r>
              <a:rPr lang="fi-FI" b="0" i="0" dirty="0">
                <a:solidFill>
                  <a:srgbClr val="000000"/>
                </a:solidFill>
                <a:effectLst/>
                <a:latin typeface="Calibri" panose="020F0502020204030204" pitchFamily="34" charset="0"/>
              </a:rPr>
              <a:t>Voipuneena sinnitellen -skenaariossa tutustutaan muun muassa pääsihteeriin Eeroon. </a:t>
            </a:r>
          </a:p>
          <a:p>
            <a:pPr marL="0" indent="0" algn="l">
              <a:buFont typeface="Arial" panose="020B0604020202020204" pitchFamily="34" charset="0"/>
              <a:buNone/>
            </a:pPr>
            <a:r>
              <a:rPr lang="fi-FI" b="0" dirty="0"/>
              <a:t>+ tarina</a:t>
            </a:r>
          </a:p>
          <a:p>
            <a:endParaRPr lang="fi-FI" b="1" dirty="0"/>
          </a:p>
        </p:txBody>
      </p:sp>
      <p:sp>
        <p:nvSpPr>
          <p:cNvPr id="4" name="Dian numeron paikkamerkki 3"/>
          <p:cNvSpPr>
            <a:spLocks noGrp="1"/>
          </p:cNvSpPr>
          <p:nvPr>
            <p:ph type="sldNum" sz="quarter" idx="5"/>
          </p:nvPr>
        </p:nvSpPr>
        <p:spPr/>
        <p:txBody>
          <a:bodyPr/>
          <a:lstStyle/>
          <a:p>
            <a:fld id="{B88A916F-C1BF-416D-94D2-1DF0263B313E}" type="slidenum">
              <a:rPr lang="fi-FI" smtClean="0"/>
              <a:t>18</a:t>
            </a:fld>
            <a:endParaRPr lang="fi-FI"/>
          </a:p>
        </p:txBody>
      </p:sp>
    </p:spTree>
    <p:extLst>
      <p:ext uri="{BB962C8B-B14F-4D97-AF65-F5344CB8AC3E}">
        <p14:creationId xmlns:p14="http://schemas.microsoft.com/office/powerpoint/2010/main" val="27346543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B88A916F-C1BF-416D-94D2-1DF0263B313E}" type="slidenum">
              <a:rPr lang="fi-FI" smtClean="0"/>
              <a:t>19</a:t>
            </a:fld>
            <a:endParaRPr lang="fi-FI"/>
          </a:p>
        </p:txBody>
      </p:sp>
    </p:spTree>
    <p:extLst>
      <p:ext uri="{BB962C8B-B14F-4D97-AF65-F5344CB8AC3E}">
        <p14:creationId xmlns:p14="http://schemas.microsoft.com/office/powerpoint/2010/main" val="9882848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285750" indent="-285750">
              <a:buFont typeface="Arial" panose="020B0604020202020204" pitchFamily="34" charset="0"/>
              <a:buChar char="•"/>
            </a:pPr>
            <a:r>
              <a:rPr lang="fi-FI"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Lopuksi tarkastellaan skenaarioita rinnakkain. </a:t>
            </a:r>
            <a:endParaRPr lang="fi-FI"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285750" indent="-285750">
              <a:lnSpc>
                <a:spcPct val="107000"/>
              </a:lnSpc>
              <a:spcAft>
                <a:spcPts val="800"/>
              </a:spcAft>
              <a:buFont typeface="Arial" panose="020B0604020202020204" pitchFamily="34" charset="0"/>
              <a:buChar char="•"/>
            </a:pPr>
            <a:r>
              <a:rPr lang="fi-FI" sz="1800" dirty="0">
                <a:effectLst/>
                <a:latin typeface="Calibri" panose="020F0502020204030204" pitchFamily="34" charset="0"/>
                <a:ea typeface="Calibri" panose="020F0502020204030204" pitchFamily="34" charset="0"/>
                <a:cs typeface="Times New Roman" panose="02020603050405020304" pitchFamily="18" charset="0"/>
              </a:rPr>
              <a:t>Tarkastelussa on hyödynnetty systeemiajattelija Otto </a:t>
            </a:r>
            <a:r>
              <a:rPr lang="fi-FI" sz="1800" dirty="0" err="1">
                <a:effectLst/>
                <a:latin typeface="Calibri" panose="020F0502020204030204" pitchFamily="34" charset="0"/>
                <a:ea typeface="Calibri" panose="020F0502020204030204" pitchFamily="34" charset="0"/>
                <a:cs typeface="Times New Roman" panose="02020603050405020304" pitchFamily="18" charset="0"/>
              </a:rPr>
              <a:t>Scharmerin</a:t>
            </a:r>
            <a:r>
              <a:rPr lang="fi-FI" sz="1800" dirty="0">
                <a:effectLst/>
                <a:latin typeface="Calibri" panose="020F0502020204030204" pitchFamily="34" charset="0"/>
                <a:ea typeface="Calibri" panose="020F0502020204030204" pitchFamily="34" charset="0"/>
                <a:cs typeface="Times New Roman" panose="02020603050405020304" pitchFamily="18" charset="0"/>
              </a:rPr>
              <a:t> näkemystä siitä, että haasteiden kohtaamisessa yleensäkin näyttäytyy kolme vaihetta: entisellään jatkaminen, jolloin voidaan pitää silmät kiinni ja uskoa, ettei ongelmia ole, seuraavassa vaiheessa ongelmat nähdään, mutta reaktiona on niitä suojautuminen ja viimeisenä vaiheena se, että ongelmia ratkotaan yhdessä.</a:t>
            </a:r>
          </a:p>
          <a:p>
            <a:pPr>
              <a:lnSpc>
                <a:spcPct val="107000"/>
              </a:lnSpc>
              <a:spcAft>
                <a:spcPts val="800"/>
              </a:spcAft>
            </a:pP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fi-FI" sz="1800" dirty="0">
                <a:effectLst/>
                <a:latin typeface="Calibri" panose="020F0502020204030204" pitchFamily="34" charset="0"/>
                <a:ea typeface="Calibri" panose="020F0502020204030204" pitchFamily="34" charset="0"/>
                <a:cs typeface="Times New Roman" panose="02020603050405020304" pitchFamily="18" charset="0"/>
              </a:rPr>
              <a:t>Tämä kuvio alkaa Totuttuun turvautuen -skenaariosta. Totutussa pysyminen on luonut turvallisuuden tunnetta, mutta toisaalta tämä on voinut olla jarruna laajemmalle kehitykselle. Metaforana on myrskyinen sää ja tässä vaiheessa on tyyntä ennen myrskyä.</a:t>
            </a:r>
          </a:p>
          <a:p>
            <a:pPr marL="285750" indent="-285750">
              <a:lnSpc>
                <a:spcPct val="107000"/>
              </a:lnSpc>
              <a:spcAft>
                <a:spcPts val="800"/>
              </a:spcAft>
              <a:buFont typeface="Arial" panose="020B0604020202020204" pitchFamily="34" charset="0"/>
              <a:buChar char="•"/>
            </a:pPr>
            <a:r>
              <a:rPr lang="fi-FI" sz="1800" dirty="0">
                <a:effectLst/>
                <a:latin typeface="Calibri" panose="020F0502020204030204" pitchFamily="34" charset="0"/>
                <a:ea typeface="Calibri" panose="020F0502020204030204" pitchFamily="34" charset="0"/>
                <a:cs typeface="Times New Roman" panose="02020603050405020304" pitchFamily="18" charset="0"/>
              </a:rPr>
              <a:t>Nuoli etenee Voipuneena sinnitellen -skenaarioon, jossa energiaa </a:t>
            </a:r>
            <a:r>
              <a:rPr lang="fi-FI" sz="1800" dirty="0" err="1">
                <a:effectLst/>
                <a:latin typeface="Calibri" panose="020F0502020204030204" pitchFamily="34" charset="0"/>
                <a:ea typeface="Calibri" panose="020F0502020204030204" pitchFamily="34" charset="0"/>
                <a:cs typeface="Times New Roman" panose="02020603050405020304" pitchFamily="18" charset="0"/>
              </a:rPr>
              <a:t>pn</a:t>
            </a:r>
            <a:r>
              <a:rPr lang="fi-FI" sz="1800" dirty="0">
                <a:effectLst/>
                <a:latin typeface="Calibri" panose="020F0502020204030204" pitchFamily="34" charset="0"/>
                <a:ea typeface="Calibri" panose="020F0502020204030204" pitchFamily="34" charset="0"/>
                <a:cs typeface="Times New Roman" panose="02020603050405020304" pitchFamily="18" charset="0"/>
              </a:rPr>
              <a:t> mennyt selviytymiseen, eikä ole voimavaroja kehittää uutta. Tässä vaiheessa ei enää suljeta silmiä ja myrsky on käynnissä. Mahdollisuutena on se, että kun ongelmat nähdään, voi alkaa syntyä tahtoa sille, että asioita pitää muuttaa.</a:t>
            </a:r>
          </a:p>
          <a:p>
            <a:pPr marL="285750" indent="-285750">
              <a:lnSpc>
                <a:spcPct val="107000"/>
              </a:lnSpc>
              <a:spcAft>
                <a:spcPts val="800"/>
              </a:spcAft>
              <a:buFont typeface="Arial" panose="020B0604020202020204" pitchFamily="34" charset="0"/>
              <a:buChar char="•"/>
            </a:pPr>
            <a:r>
              <a:rPr lang="fi-FI" sz="1800" dirty="0">
                <a:effectLst/>
                <a:latin typeface="Calibri" panose="020F0502020204030204" pitchFamily="34" charset="0"/>
                <a:ea typeface="Calibri" panose="020F0502020204030204" pitchFamily="34" charset="0"/>
                <a:cs typeface="Times New Roman" panose="02020603050405020304" pitchFamily="18" charset="0"/>
              </a:rPr>
              <a:t>Nuoli etenee edelleen Yhteyden voimin -skenaarioon, jossa yhteisen hyvän tavoittelu on vaatinut ajattelutapojen muuttamista.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fi-FI" sz="1800" dirty="0">
                <a:effectLst/>
                <a:latin typeface="Calibri" panose="020F0502020204030204" pitchFamily="34" charset="0"/>
                <a:ea typeface="Calibri" panose="020F0502020204030204" pitchFamily="34" charset="0"/>
                <a:cs typeface="Times New Roman" panose="02020603050405020304" pitchFamily="18" charset="0"/>
              </a:rPr>
              <a:t>Myrsky on laantunut.</a:t>
            </a:r>
          </a:p>
          <a:p>
            <a:pPr marL="0" indent="0">
              <a:lnSpc>
                <a:spcPct val="107000"/>
              </a:lnSpc>
              <a:spcAft>
                <a:spcPts val="800"/>
              </a:spcAft>
              <a:buFont typeface="Arial" panose="020B0604020202020204" pitchFamily="34" charset="0"/>
              <a:buNone/>
            </a:pP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Wingdings" panose="05000000000000000000" pitchFamily="2" charset="2"/>
              <a:buChar char="Ø"/>
            </a:pPr>
            <a:r>
              <a:rPr lang="fi-FI" sz="1800" dirty="0">
                <a:effectLst/>
                <a:latin typeface="Calibri" panose="020F0502020204030204" pitchFamily="34" charset="0"/>
                <a:ea typeface="Calibri" panose="020F0502020204030204" pitchFamily="34" charset="0"/>
                <a:cs typeface="Times New Roman" panose="02020603050405020304" pitchFamily="18" charset="0"/>
              </a:rPr>
              <a:t>Olennainen kysymys on se, miten päästäisiin mahdollisimman nopeasti eteenpäin voipuneesta tilanteesta.</a:t>
            </a:r>
          </a:p>
          <a:p>
            <a:pPr>
              <a:lnSpc>
                <a:spcPct val="107000"/>
              </a:lnSpc>
              <a:spcAft>
                <a:spcPts val="800"/>
              </a:spcAft>
            </a:pPr>
            <a:r>
              <a:rPr lang="fi-FI" sz="1800" dirty="0">
                <a:effectLst/>
                <a:latin typeface="Calibri" panose="020F0502020204030204" pitchFamily="34" charset="0"/>
                <a:ea typeface="Times New Roman" panose="02020603050405020304" pitchFamily="18" charset="0"/>
                <a:cs typeface="Calibri" panose="020F0502020204030204" pitchFamily="34" charset="0"/>
              </a:rPr>
              <a:t> </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i-FI" b="1" dirty="0"/>
          </a:p>
        </p:txBody>
      </p:sp>
      <p:sp>
        <p:nvSpPr>
          <p:cNvPr id="4" name="Dian numeron paikkamerkki 3"/>
          <p:cNvSpPr>
            <a:spLocks noGrp="1"/>
          </p:cNvSpPr>
          <p:nvPr>
            <p:ph type="sldNum" sz="quarter" idx="5"/>
          </p:nvPr>
        </p:nvSpPr>
        <p:spPr/>
        <p:txBody>
          <a:bodyPr/>
          <a:lstStyle/>
          <a:p>
            <a:fld id="{B88A916F-C1BF-416D-94D2-1DF0263B313E}" type="slidenum">
              <a:rPr lang="fi-FI" smtClean="0"/>
              <a:t>20</a:t>
            </a:fld>
            <a:endParaRPr lang="fi-FI"/>
          </a:p>
        </p:txBody>
      </p:sp>
    </p:spTree>
    <p:extLst>
      <p:ext uri="{BB962C8B-B14F-4D97-AF65-F5344CB8AC3E}">
        <p14:creationId xmlns:p14="http://schemas.microsoft.com/office/powerpoint/2010/main" val="15073938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1450" lvl="0" indent="-171450" algn="just">
              <a:lnSpc>
                <a:spcPct val="107000"/>
              </a:lnSpc>
              <a:spcAft>
                <a:spcPts val="800"/>
              </a:spcAft>
              <a:buSzPts val="1000"/>
              <a:buFont typeface="Arial" panose="020B0604020202020204" pitchFamily="34" charset="0"/>
              <a:buChar char="•"/>
              <a:tabLst>
                <a:tab pos="457200" algn="l"/>
              </a:tabLst>
            </a:pPr>
            <a:r>
              <a:rPr lang="fi-FI" b="0" dirty="0"/>
              <a:t>Skenaarioiden pohjalta </a:t>
            </a:r>
            <a:r>
              <a:rPr lang="fi-FI" b="0" strike="noStrike" dirty="0"/>
              <a:t>nousee </a:t>
            </a:r>
            <a:r>
              <a:rPr lang="fi-FI" b="0" dirty="0"/>
              <a:t>seuraavia näkökulmia, ajattelutapoja tai osaamisalueita, joilla tulevaisuuden sote-järjestötoimintaa voi kehittää. </a:t>
            </a:r>
          </a:p>
          <a:p>
            <a:pPr marL="171450" lvl="0" indent="-171450" algn="just">
              <a:lnSpc>
                <a:spcPct val="107000"/>
              </a:lnSpc>
              <a:spcAft>
                <a:spcPts val="800"/>
              </a:spcAft>
              <a:buSzPts val="1000"/>
              <a:buFont typeface="Arial" panose="020B0604020202020204" pitchFamily="34" charset="0"/>
              <a:buChar char="•"/>
              <a:tabLst>
                <a:tab pos="457200" algn="l"/>
              </a:tabLst>
            </a:pPr>
            <a:r>
              <a:rPr lang="fi-FI" b="0" dirty="0"/>
              <a:t>Nämä eivät ole ainoita totuuksia ja niitä tulee peilata omasta järjestötoimijuudesta käsin. </a:t>
            </a:r>
          </a:p>
          <a:p>
            <a:pPr marL="0" lvl="0" indent="0" algn="just">
              <a:lnSpc>
                <a:spcPct val="107000"/>
              </a:lnSpc>
              <a:spcAft>
                <a:spcPts val="800"/>
              </a:spcAft>
              <a:buSzPts val="1000"/>
              <a:buFont typeface="+mj-lt"/>
              <a:buNone/>
              <a:tabLst>
                <a:tab pos="457200" algn="l"/>
              </a:tabLst>
            </a:pPr>
            <a:endParaRPr lang="fi-FI" b="0" dirty="0"/>
          </a:p>
          <a:p>
            <a:pPr marL="171450" lvl="0" indent="-171450" algn="just">
              <a:lnSpc>
                <a:spcPct val="107000"/>
              </a:lnSpc>
              <a:spcAft>
                <a:spcPts val="800"/>
              </a:spcAft>
              <a:buSzPts val="1000"/>
              <a:buFont typeface="Arial" panose="020B0604020202020204" pitchFamily="34" charset="0"/>
              <a:buChar char="•"/>
              <a:tabLst>
                <a:tab pos="457200" algn="l"/>
              </a:tabLst>
            </a:pPr>
            <a:endParaRPr lang="fi-FI" b="0" dirty="0"/>
          </a:p>
        </p:txBody>
      </p:sp>
      <p:sp>
        <p:nvSpPr>
          <p:cNvPr id="4" name="Dian numeron paikkamerkki 3"/>
          <p:cNvSpPr>
            <a:spLocks noGrp="1"/>
          </p:cNvSpPr>
          <p:nvPr>
            <p:ph type="sldNum" sz="quarter" idx="5"/>
          </p:nvPr>
        </p:nvSpPr>
        <p:spPr/>
        <p:txBody>
          <a:bodyPr/>
          <a:lstStyle/>
          <a:p>
            <a:fld id="{B88A916F-C1BF-416D-94D2-1DF0263B313E}" type="slidenum">
              <a:rPr lang="fi-FI" smtClean="0"/>
              <a:t>21</a:t>
            </a:fld>
            <a:endParaRPr lang="fi-FI"/>
          </a:p>
        </p:txBody>
      </p:sp>
    </p:spTree>
    <p:extLst>
      <p:ext uri="{BB962C8B-B14F-4D97-AF65-F5344CB8AC3E}">
        <p14:creationId xmlns:p14="http://schemas.microsoft.com/office/powerpoint/2010/main" val="2701445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1450" indent="-171450">
              <a:buFont typeface="Arial" panose="020B0604020202020204" pitchFamily="34" charset="0"/>
              <a:buChar char="•"/>
            </a:pPr>
            <a:r>
              <a:rPr lang="fi-FI" b="0" dirty="0"/>
              <a:t>Taustaksi muutama huomio skenaarioista:</a:t>
            </a:r>
          </a:p>
          <a:p>
            <a:pPr marL="628650" lvl="1" indent="-171450">
              <a:buFont typeface="Arial" panose="020B0604020202020204" pitchFamily="34" charset="0"/>
              <a:buChar char="•"/>
            </a:pPr>
            <a:r>
              <a:rPr lang="fi-FI" b="0" dirty="0"/>
              <a:t>Skenaariot eivät ole ennustuksia ja sellaisenaan </a:t>
            </a:r>
            <a:r>
              <a:rPr lang="fi-FI" b="0" i="0" dirty="0">
                <a:solidFill>
                  <a:srgbClr val="000000"/>
                </a:solidFill>
                <a:effectLst/>
                <a:latin typeface="Calibri" panose="020F0502020204030204" pitchFamily="34" charset="0"/>
              </a:rPr>
              <a:t>yksikään niistä tuskin toteutuu, vaan todennäköisesti vivahteita eri skenaarioista. </a:t>
            </a:r>
            <a:endParaRPr lang="fi-FI" b="0" dirty="0"/>
          </a:p>
          <a:p>
            <a:pPr marL="628650" lvl="1" indent="-171450">
              <a:buFont typeface="Arial" panose="020B0604020202020204" pitchFamily="34" charset="0"/>
              <a:buChar char="•"/>
            </a:pPr>
            <a:r>
              <a:rPr lang="fi-FI" b="0" dirty="0"/>
              <a:t>Skenaarioissa tarkastelevia näkökulmia on yhdeksän eli niiden laadintaan on valittu tiettyjä näkökulmia, joiden suhteen tulevaisuutta tarkastellaan. </a:t>
            </a:r>
          </a:p>
          <a:p>
            <a:pPr marL="628650" lvl="1" indent="-171450">
              <a:buFont typeface="Arial" panose="020B0604020202020204" pitchFamily="34" charset="0"/>
              <a:buChar char="•"/>
            </a:pPr>
            <a:r>
              <a:rPr lang="fi-FI" b="0" dirty="0"/>
              <a:t>Skenaariot pohjautuvat nykyhetkessä saatavilla olevaan ja aineistoista kumpuavaan tietoon ja ymmärrykseen. Näiden skenaarioiden laadintaan on hyödynnetty kolmea eri aineistoa: </a:t>
            </a:r>
          </a:p>
          <a:p>
            <a:pPr marL="1143000" marR="0" lvl="2"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arenR"/>
              <a:tabLst/>
              <a:defRPr/>
            </a:pPr>
            <a:r>
              <a:rPr lang="fi-FI" b="0" dirty="0"/>
              <a:t>Toimintaympäristöanalyysia, jossa hyödynnettiin PESTE-jaottelua (poliittinen, taloudellinen, sosiaalinen, teknologinen, ekologinen). Toimintaympäristöanalyysissa hyödynnettiin monipuolisesti aineistoja ja huomioitiin erityisesti erilaiset järjestöjä koskevat selvitykset ja tutkimukset, joiden kautta ns. järjestöjen ääni ja näkemykset tulevat esille ja olemassa oleva järjestötieto hyödynnettyä.</a:t>
            </a:r>
          </a:p>
          <a:p>
            <a:pPr marL="1143000" marR="0" lvl="2"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arenR"/>
              <a:tabLst/>
              <a:defRPr/>
            </a:pPr>
            <a:r>
              <a:rPr lang="fi-FI" b="0" dirty="0"/>
              <a:t>Delfoi-paneelin tuloksia eli valittuihin yhdeksään eri näkökulmaan liittyvää tulevaisuusteesiä esitettiin 26 asiantuntijapanelistille, jotka arvioivat teesin toivottavuutta ja todennäköisyyttä ja kommentoivat lisäksi vastaustaan. </a:t>
            </a:r>
          </a:p>
          <a:p>
            <a:pPr marL="1143000" marR="0" lvl="2"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arenR"/>
              <a:tabLst/>
              <a:defRPr/>
            </a:pPr>
            <a:r>
              <a:rPr lang="fi-FI" b="0" dirty="0"/>
              <a:t>Toimintaympäristöanalyysista ja Delfoin tuloksista koostettiin tulevaisuustaulukko, joka sisältää valitut yhdeksän muuttujaa ja jokaiselle niille kolme eri vaihtoehtoa. </a:t>
            </a:r>
          </a:p>
          <a:p>
            <a:pPr marL="914400" marR="0" lvl="2"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fi-FI" b="0" dirty="0"/>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b="0" dirty="0"/>
              <a:t>Skenaarioiden tarkoitus on hahmottaa mahdollista tulevaisuutta ja siihen johtavia tapahtumia. Parhaimmillaan skenaariot auttavat järjestöjä visioimaan omaa tulevaisuuttaan sekä tätä kautta tekemään päätöksiä nykyhetkessä ja vaikuttaa asioihin toivottavan tulevaisuuden toteutumiseksi. </a:t>
            </a:r>
          </a:p>
          <a:p>
            <a:pPr marL="457200" lvl="1" indent="0">
              <a:buFont typeface="Arial" panose="020B0604020202020204" pitchFamily="34" charset="0"/>
              <a:buNone/>
            </a:pPr>
            <a:endParaRPr lang="fi-FI" b="0" dirty="0"/>
          </a:p>
          <a:p>
            <a:pPr marL="171450" lvl="0" indent="-171450">
              <a:buFont typeface="Arial" panose="020B0604020202020204" pitchFamily="34" charset="0"/>
              <a:buChar char="•"/>
            </a:pPr>
            <a:r>
              <a:rPr lang="fi-FI" b="0" dirty="0"/>
              <a:t>Skenaarioiden tavoitteena on tavoittaa on </a:t>
            </a:r>
            <a:r>
              <a:rPr lang="fi-FI" b="0" i="0" dirty="0">
                <a:solidFill>
                  <a:srgbClr val="000000"/>
                </a:solidFill>
                <a:effectLst/>
                <a:latin typeface="Calibri" panose="020F0502020204030204" pitchFamily="34" charset="0"/>
              </a:rPr>
              <a:t>sellaiset näkökulmat, jotka järjestön toimialasta ja kohderyhmästä riippumatta on katsottu nykyhetken valossa keskeisiksi tekijöiksi järjestöjen tulevaisuuden tarkasteluissa. </a:t>
            </a:r>
          </a:p>
          <a:p>
            <a:pPr marL="171450" lvl="0" indent="-171450">
              <a:buFont typeface="Arial" panose="020B0604020202020204" pitchFamily="34" charset="0"/>
              <a:buChar char="•"/>
            </a:pPr>
            <a:r>
              <a:rPr lang="fi-FI" b="0" dirty="0"/>
              <a:t>Skenaarioista voi poimia omalle järjestölle hyödylliset havainnot. </a:t>
            </a:r>
          </a:p>
          <a:p>
            <a:pPr marL="171450" lvl="0" indent="-171450">
              <a:buFont typeface="Arial" panose="020B0604020202020204" pitchFamily="34" charset="0"/>
              <a:buChar char="•"/>
            </a:pPr>
            <a:r>
              <a:rPr lang="fi-FI" b="0" dirty="0"/>
              <a:t>Järjestöjen palvelutuotannolle on luotu erikseen skenaariot, johon linkki johtaa. </a:t>
            </a:r>
          </a:p>
          <a:p>
            <a:pPr marL="0" indent="0">
              <a:buFont typeface="Arial" panose="020B0604020202020204" pitchFamily="34" charset="0"/>
              <a:buNone/>
            </a:pPr>
            <a:endParaRPr lang="fi-FI" b="0" dirty="0"/>
          </a:p>
          <a:p>
            <a:pPr marL="0" indent="0">
              <a:buFont typeface="Arial" panose="020B0604020202020204" pitchFamily="34" charset="0"/>
              <a:buNone/>
            </a:pPr>
            <a:endParaRPr lang="fi-FI" b="0" dirty="0"/>
          </a:p>
          <a:p>
            <a:endParaRPr lang="fi-FI" b="1" dirty="0"/>
          </a:p>
        </p:txBody>
      </p:sp>
      <p:sp>
        <p:nvSpPr>
          <p:cNvPr id="4" name="Dian numeron paikkamerkki 3"/>
          <p:cNvSpPr>
            <a:spLocks noGrp="1"/>
          </p:cNvSpPr>
          <p:nvPr>
            <p:ph type="sldNum" sz="quarter" idx="5"/>
          </p:nvPr>
        </p:nvSpPr>
        <p:spPr/>
        <p:txBody>
          <a:bodyPr/>
          <a:lstStyle/>
          <a:p>
            <a:fld id="{B88A916F-C1BF-416D-94D2-1DF0263B313E}" type="slidenum">
              <a:rPr lang="fi-FI" smtClean="0"/>
              <a:t>2</a:t>
            </a:fld>
            <a:endParaRPr lang="fi-FI"/>
          </a:p>
        </p:txBody>
      </p:sp>
    </p:spTree>
    <p:extLst>
      <p:ext uri="{BB962C8B-B14F-4D97-AF65-F5344CB8AC3E}">
        <p14:creationId xmlns:p14="http://schemas.microsoft.com/office/powerpoint/2010/main" val="26447298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Diat 22-32 liittyvät artikkelin ”</a:t>
            </a:r>
            <a:r>
              <a:rPr lang="fi-FI" sz="1800" b="0" kern="100"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rPr>
              <a:t>Miten hyödyntää sote-järjestöjen tulevaisuuden skenaarioita?” vinkkiin numero 2 jatkaa tulevaisuustyöskentelyä tulevaisuustaulukon parissa. </a:t>
            </a:r>
            <a:endParaRPr lang="fi-FI" dirty="0"/>
          </a:p>
        </p:txBody>
      </p:sp>
      <p:sp>
        <p:nvSpPr>
          <p:cNvPr id="4" name="Dian numeron paikkamerkki 3"/>
          <p:cNvSpPr>
            <a:spLocks noGrp="1"/>
          </p:cNvSpPr>
          <p:nvPr>
            <p:ph type="sldNum" sz="quarter" idx="5"/>
          </p:nvPr>
        </p:nvSpPr>
        <p:spPr/>
        <p:txBody>
          <a:bodyPr/>
          <a:lstStyle/>
          <a:p>
            <a:fld id="{B88A916F-C1BF-416D-94D2-1DF0263B313E}" type="slidenum">
              <a:rPr lang="fi-FI" smtClean="0"/>
              <a:t>22</a:t>
            </a:fld>
            <a:endParaRPr lang="fi-FI"/>
          </a:p>
        </p:txBody>
      </p:sp>
    </p:spTree>
    <p:extLst>
      <p:ext uri="{BB962C8B-B14F-4D97-AF65-F5344CB8AC3E}">
        <p14:creationId xmlns:p14="http://schemas.microsoft.com/office/powerpoint/2010/main" val="37986177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Pohjustusta työskentelyyn. </a:t>
            </a:r>
          </a:p>
        </p:txBody>
      </p:sp>
      <p:sp>
        <p:nvSpPr>
          <p:cNvPr id="4" name="Dian numeron paikkamerkki 3"/>
          <p:cNvSpPr>
            <a:spLocks noGrp="1"/>
          </p:cNvSpPr>
          <p:nvPr>
            <p:ph type="sldNum" sz="quarter" idx="5"/>
          </p:nvPr>
        </p:nvSpPr>
        <p:spPr/>
        <p:txBody>
          <a:bodyPr/>
          <a:lstStyle/>
          <a:p>
            <a:fld id="{B88A916F-C1BF-416D-94D2-1DF0263B313E}" type="slidenum">
              <a:rPr lang="fi-FI" smtClean="0"/>
              <a:t>23</a:t>
            </a:fld>
            <a:endParaRPr lang="fi-FI"/>
          </a:p>
        </p:txBody>
      </p:sp>
    </p:spTree>
    <p:extLst>
      <p:ext uri="{BB962C8B-B14F-4D97-AF65-F5344CB8AC3E}">
        <p14:creationId xmlns:p14="http://schemas.microsoft.com/office/powerpoint/2010/main" val="26407181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1450" indent="-171450">
              <a:buFont typeface="Arial" panose="020B0604020202020204" pitchFamily="34" charset="0"/>
              <a:buChar char="•"/>
            </a:pPr>
            <a:r>
              <a:rPr lang="fi-FI" dirty="0"/>
              <a:t>Skenaarioissa tarkasteltiin yhdeksää muuttujaa, joilla oletetaan olevan vaikutusta siihen, millaiseksi sote-järjestöjen tulevaisuus muotoutuu. </a:t>
            </a:r>
          </a:p>
          <a:p>
            <a:pPr marL="171450" indent="-171450">
              <a:buFont typeface="Arial" panose="020B0604020202020204" pitchFamily="34" charset="0"/>
              <a:buChar char="•"/>
            </a:pPr>
            <a:r>
              <a:rPr lang="fi-FI" dirty="0"/>
              <a:t>Muuttujat ovat </a:t>
            </a:r>
            <a:r>
              <a:rPr lang="fi-FI" sz="1200" kern="100" dirty="0">
                <a:effectLst/>
                <a:latin typeface="Calibri" panose="020F0502020204030204" pitchFamily="34" charset="0"/>
                <a:ea typeface="Calibri" panose="020F0502020204030204" pitchFamily="34" charset="0"/>
                <a:cs typeface="Times New Roman" panose="02020603050405020304" pitchFamily="18" charset="0"/>
              </a:rPr>
              <a:t>sosiaali- ja terveysjärjestöjen tulevaisuuteen vaikuttavia epävarmuuksia.</a:t>
            </a:r>
          </a:p>
          <a:p>
            <a:pPr marL="457200" lvl="1" indent="0">
              <a:buFont typeface="Arial" panose="020B0604020202020204" pitchFamily="34" charset="0"/>
              <a:buNone/>
            </a:pPr>
            <a:endParaRPr lang="fi-FI" dirty="0"/>
          </a:p>
        </p:txBody>
      </p:sp>
      <p:sp>
        <p:nvSpPr>
          <p:cNvPr id="4" name="Dian numeron paikkamerkki 3"/>
          <p:cNvSpPr>
            <a:spLocks noGrp="1"/>
          </p:cNvSpPr>
          <p:nvPr>
            <p:ph type="sldNum" sz="quarter" idx="5"/>
          </p:nvPr>
        </p:nvSpPr>
        <p:spPr/>
        <p:txBody>
          <a:bodyPr/>
          <a:lstStyle/>
          <a:p>
            <a:fld id="{B88A916F-C1BF-416D-94D2-1DF0263B313E}" type="slidenum">
              <a:rPr lang="fi-FI" smtClean="0"/>
              <a:t>3</a:t>
            </a:fld>
            <a:endParaRPr lang="fi-FI"/>
          </a:p>
        </p:txBody>
      </p:sp>
    </p:spTree>
    <p:extLst>
      <p:ext uri="{BB962C8B-B14F-4D97-AF65-F5344CB8AC3E}">
        <p14:creationId xmlns:p14="http://schemas.microsoft.com/office/powerpoint/2010/main" val="10997270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1450" indent="-171450">
              <a:buFont typeface="Arial" panose="020B0604020202020204" pitchFamily="34" charset="0"/>
              <a:buChar char="•"/>
            </a:pPr>
            <a:r>
              <a:rPr lang="fi-FI" dirty="0"/>
              <a:t>Tulevaisuustaulukkoa hyödynnettiin keskeisenä skenaarioiden muodostamisen menetelmänä.</a:t>
            </a:r>
          </a:p>
          <a:p>
            <a:pPr marL="171450" indent="-171450">
              <a:buFont typeface="Arial" panose="020B0604020202020204" pitchFamily="34" charset="0"/>
              <a:buChar char="•"/>
            </a:pPr>
            <a:r>
              <a:rPr lang="fi-FI" dirty="0"/>
              <a:t>Tulevaisuustaulukon vasemmassa sarakkeessa on edellä esitetyt yhdeksän muuttujaa eli epävarmuustekijää.</a:t>
            </a:r>
          </a:p>
          <a:p>
            <a:pPr marL="171450" indent="-171450">
              <a:buFont typeface="Arial" panose="020B0604020202020204" pitchFamily="34" charset="0"/>
              <a:buChar char="•"/>
            </a:pPr>
            <a:r>
              <a:rPr lang="fi-FI" b="0" dirty="0"/>
              <a:t>Taulukon yhdeksän muuttujaa on jaettu kolmelle dialle.</a:t>
            </a:r>
          </a:p>
          <a:p>
            <a:pPr marL="171450" indent="-171450">
              <a:buFont typeface="Arial" panose="020B0604020202020204" pitchFamily="34" charset="0"/>
              <a:buChar char="•"/>
            </a:pPr>
            <a:r>
              <a:rPr lang="fi-FI" dirty="0"/>
              <a:t>Sarakkeet A, B ja C sisältävät kolme erilaista kehitysvaihtoehtoa, millaisena tilanne vuonna 2040 voisi kyseisen muuttujan osalta näyttää. Vaihtoehdot nousevat toimintaympäristöanalyysin ja Delfoi-paneelin aineistoista.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dirty="0"/>
              <a:t>Tulevaisuustaulukosta on olennaista ymmärtää, että eri skenaarioissa toteutuu jokaisesta muuttujasta yksi kehitysvaihtoehto. Kun kehitysvaihtoehdot yhdistetään, syntyy tulevaisuuskuvalinja, joka on kunkin skenaarion taustalla. </a:t>
            </a:r>
          </a:p>
          <a:p>
            <a:pPr marL="0" indent="0">
              <a:buFont typeface="Arial" panose="020B0604020202020204" pitchFamily="34" charset="0"/>
              <a:buNone/>
            </a:pPr>
            <a:endParaRPr lang="fi-FI" dirty="0"/>
          </a:p>
        </p:txBody>
      </p:sp>
      <p:sp>
        <p:nvSpPr>
          <p:cNvPr id="4" name="Dian numeron paikkamerkki 3"/>
          <p:cNvSpPr>
            <a:spLocks noGrp="1"/>
          </p:cNvSpPr>
          <p:nvPr>
            <p:ph type="sldNum" sz="quarter" idx="5"/>
          </p:nvPr>
        </p:nvSpPr>
        <p:spPr/>
        <p:txBody>
          <a:bodyPr/>
          <a:lstStyle/>
          <a:p>
            <a:fld id="{B88A916F-C1BF-416D-94D2-1DF0263B313E}" type="slidenum">
              <a:rPr lang="fi-FI" smtClean="0"/>
              <a:t>4</a:t>
            </a:fld>
            <a:endParaRPr lang="fi-FI"/>
          </a:p>
        </p:txBody>
      </p:sp>
    </p:spTree>
    <p:extLst>
      <p:ext uri="{BB962C8B-B14F-4D97-AF65-F5344CB8AC3E}">
        <p14:creationId xmlns:p14="http://schemas.microsoft.com/office/powerpoint/2010/main" val="41532112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b="0"/>
              <a:t>Ensimmäisenä skenaario nimeltä Totuttuun turvautuen.  </a:t>
            </a:r>
            <a:endParaRPr lang="fi-FI"/>
          </a:p>
        </p:txBody>
      </p:sp>
      <p:sp>
        <p:nvSpPr>
          <p:cNvPr id="4" name="Dian numeron paikkamerkki 3"/>
          <p:cNvSpPr>
            <a:spLocks noGrp="1"/>
          </p:cNvSpPr>
          <p:nvPr>
            <p:ph type="sldNum" sz="quarter" idx="5"/>
          </p:nvPr>
        </p:nvSpPr>
        <p:spPr/>
        <p:txBody>
          <a:bodyPr/>
          <a:lstStyle/>
          <a:p>
            <a:fld id="{B88A916F-C1BF-416D-94D2-1DF0263B313E}" type="slidenum">
              <a:rPr lang="fi-FI" smtClean="0"/>
              <a:t>7</a:t>
            </a:fld>
            <a:endParaRPr lang="fi-FI"/>
          </a:p>
        </p:txBody>
      </p:sp>
    </p:spTree>
    <p:extLst>
      <p:ext uri="{BB962C8B-B14F-4D97-AF65-F5344CB8AC3E}">
        <p14:creationId xmlns:p14="http://schemas.microsoft.com/office/powerpoint/2010/main" val="38011143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000" b="0" i="0" dirty="0"/>
              <a:t>Vasemmalla on tulevaisuustaulukko, jossa näkyy kehitysvaihtoehdoista ydinsanat sekä tämän skenaarion muodostava tulevaisuuskuvalinja.</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fi-FI" sz="1000"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000" b="0" dirty="0"/>
              <a:t>Totuttuun turvautuen -skenaarion ydinpiirteet ovat: </a:t>
            </a:r>
            <a:endParaRPr lang="fi-FI" sz="1000" b="0" dirty="0">
              <a:latin typeface="+mn-lt"/>
            </a:endParaRPr>
          </a:p>
          <a:p>
            <a:pPr marL="685800" lvl="1" indent="-228600">
              <a:buFont typeface="+mj-lt"/>
              <a:buAutoNum type="arabicPeriod"/>
            </a:pPr>
            <a:r>
              <a:rPr lang="fi-FI" sz="1800" dirty="0">
                <a:effectLst/>
                <a:latin typeface="Times New Roman" panose="02020603050405020304" pitchFamily="18" charset="0"/>
                <a:ea typeface="Times New Roman" panose="02020603050405020304" pitchFamily="18" charset="0"/>
              </a:rPr>
              <a:t>Sosiaali- ja terveysjärjestöt ja niiden y</a:t>
            </a:r>
            <a:r>
              <a:rPr lang="fi-FI" sz="1100" b="0" dirty="0">
                <a:latin typeface="+mn-lt"/>
              </a:rPr>
              <a:t>hdistyskenttä pitää pintansa. Yhdistyksiä on paljon eri puolilla Suomea ja yhdistyspohjaisella toiminnalla on erityinen arvo edelleen. </a:t>
            </a:r>
            <a:endParaRPr lang="fi-FI" sz="1100" b="0" dirty="0">
              <a:solidFill>
                <a:schemeClr val="tx1"/>
              </a:solidFill>
              <a:effectLst/>
              <a:latin typeface="+mn-lt"/>
              <a:ea typeface="+mn-ea"/>
              <a:cs typeface="+mn-cs"/>
            </a:endParaRPr>
          </a:p>
          <a:p>
            <a:pPr marL="685800" lvl="1" indent="-228600">
              <a:buFont typeface="+mj-lt"/>
              <a:buAutoNum type="arabicPeriod"/>
            </a:pPr>
            <a:r>
              <a:rPr lang="fi-FI" sz="18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Sote-järjestöjen ääni päätöksenteossa </a:t>
            </a:r>
            <a:r>
              <a:rPr lang="fi-FI" sz="1800" b="0" strike="noStrike"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on hajanainen </a:t>
            </a:r>
            <a:r>
              <a:rPr lang="fi-FI" sz="18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ja äänekkäimmät kuuluvat eniten. </a:t>
            </a:r>
            <a:endParaRPr lang="fi-FI" sz="1100" b="0" dirty="0">
              <a:latin typeface="+mn-lt"/>
            </a:endParaRP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fi-FI" sz="11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Taloudellisten edellytysten pudotuspeliä käydään ja ne pärjäävät, jotka osaavat hyödyntää erilaisia tulonlähteitä ja kykenevät osoittamaan vaikuttavuuttaan. Myös pienemmillä taloudellisilla resursseilla pärjäävät yhdistykset </a:t>
            </a:r>
            <a:r>
              <a:rPr lang="fi-FI" sz="1100" b="0" strike="noStrike"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pysyvät</a:t>
            </a:r>
            <a:r>
              <a:rPr lang="fi-FI" sz="1100" b="1" strike="noStrike"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fi-FI" sz="11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mukana.</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fi-FI" sz="1100" b="0" dirty="0">
                <a:latin typeface="+mn-lt"/>
              </a:rPr>
              <a:t>Digitalisaatio korvaa kasvokkain kohtaamista ja järjestöjen tarjoama kohtaavaa toiminta on arvossaan.</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fi-FI" sz="1100" b="0" dirty="0">
                <a:latin typeface="+mn-lt"/>
              </a:rPr>
              <a:t>Eri kulttuuritaustoista tulevat ihmiset eivät tule mukaan sote-järjestöjen toimintaan, vaan he perustavat eriytyen omia yhdistyksiään, mikä toisaalta on laajentanut kansaisyhteiskuntaa. </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fi-FI" sz="1800" b="0" dirty="0">
                <a:solidFill>
                  <a:srgbClr val="4472C4"/>
                </a:solidFill>
                <a:effectLst/>
                <a:latin typeface="Calibri" panose="020F0502020204030204" pitchFamily="34" charset="0"/>
                <a:ea typeface="Calibri" panose="020F0502020204030204" pitchFamily="34" charset="0"/>
                <a:cs typeface="Calibri" panose="020F0502020204030204" pitchFamily="34" charset="0"/>
              </a:rPr>
              <a:t>Yhteiskunnassa vahvistuu </a:t>
            </a:r>
            <a:r>
              <a:rPr lang="fi-FI" sz="1800" dirty="0">
                <a:solidFill>
                  <a:srgbClr val="4472C4"/>
                </a:solidFill>
                <a:effectLst/>
                <a:latin typeface="Calibri" panose="020F0502020204030204" pitchFamily="34" charset="0"/>
                <a:ea typeface="Calibri" panose="020F0502020204030204" pitchFamily="34" charset="0"/>
                <a:cs typeface="Calibri" panose="020F0502020204030204" pitchFamily="34" charset="0"/>
              </a:rPr>
              <a:t>tiedolla johtamisen toimintatapa ja myös järjestöjä </a:t>
            </a:r>
            <a:r>
              <a:rPr lang="fi-FI" sz="1800" i="0" dirty="0">
                <a:solidFill>
                  <a:srgbClr val="4472C4"/>
                </a:solidFill>
                <a:effectLst/>
                <a:latin typeface="Calibri" panose="020F0502020204030204" pitchFamily="34" charset="0"/>
                <a:ea typeface="Calibri" panose="020F0502020204030204" pitchFamily="34" charset="0"/>
                <a:cs typeface="Calibri" panose="020F0502020204030204" pitchFamily="34" charset="0"/>
              </a:rPr>
              <a:t>vedetään mukaan</a:t>
            </a:r>
            <a:r>
              <a:rPr lang="fi-FI" sz="1800" dirty="0">
                <a:solidFill>
                  <a:srgbClr val="4472C4"/>
                </a:solidFill>
                <a:effectLst/>
                <a:latin typeface="Calibri" panose="020F0502020204030204" pitchFamily="34" charset="0"/>
                <a:ea typeface="Calibri" panose="020F0502020204030204" pitchFamily="34" charset="0"/>
                <a:cs typeface="Calibri" panose="020F0502020204030204" pitchFamily="34" charset="0"/>
              </a:rPr>
              <a:t> siihen. Erityisesti julkista rahoitusta nauttivien järjestöjen edellytetään tuottavan tietoa ja hyödyntävän tutkittua tietoa, koska sitä tarvitaan vaikuttavan toiminnan toteuttamiseen.</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fi-FI"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Sosiaali- ja terveydenhuollossa ja ylipäätään koko yhteiskunnassa painitaan akuuttien ongelmien ratkaisemisen parissa ja edistävä työ näkyy lähinnä juhlapuheissa. Korjaavaa työ painottuu myös sote-järjestöissä, vaikka edistävää työtä tehdään jossain määrin.</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fi-FI"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Sote-järjestöt ovat hieman pyristellen mukana isojen yhteiskunnallisen päämäärien toteuttamisessa.  Niitä ohjataan rahoituksella toimimaan tiettyjen yhteiskunnallisten päämäärien eteen, mm. rahoittamalla erilaisia ohjelmakokonaisuuksia. </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fi-FI" sz="18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Sote-järjestöjen ilmastotoimijuus on lähinnä ilmastonmuutoksesta kärsivien ihmisten auttamista ja laajempaa vaikuttajan roolia ei ole.</a:t>
            </a:r>
            <a:endParaRPr lang="fi-FI" sz="1800" b="0" dirty="0">
              <a:effectLst/>
              <a:latin typeface="Calibri" panose="020F0502020204030204" pitchFamily="34" charset="0"/>
              <a:ea typeface="Times New Roman" panose="02020603050405020304" pitchFamily="18" charset="0"/>
              <a:cs typeface="Calibri" panose="020F0502020204030204" pitchFamily="34"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i-FI" sz="1100" b="0" dirty="0">
              <a:effectLst/>
              <a:latin typeface="+mn-lt"/>
              <a:ea typeface="Times New Roman" panose="02020603050405020304" pitchFamily="18" charset="0"/>
              <a:cs typeface="Calibri" panose="020F0502020204030204" pitchFamily="34" charset="0"/>
            </a:endParaRPr>
          </a:p>
          <a:p>
            <a:pPr marL="628650" lvl="1" indent="-171450">
              <a:buFont typeface="Arial" panose="020B0604020202020204" pitchFamily="34" charset="0"/>
              <a:buChar char="•"/>
            </a:pPr>
            <a:endParaRPr lang="fi-FI" sz="1100" b="0" dirty="0">
              <a:latin typeface="+mn-lt"/>
            </a:endParaRPr>
          </a:p>
          <a:p>
            <a:endParaRPr lang="fi-FI" dirty="0"/>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8A916F-C1BF-416D-94D2-1DF0263B313E}"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31815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b="0" dirty="0"/>
              <a:t>Skenaarioille koottiin kattava joukko esimerkkejä mahdollisista pienemmistä ja isommista asioista ja tapahtumista, jotka ovat voineet johtaa kyseisen skenaarion toteutumiseen.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b="0" dirty="0"/>
              <a:t>Tarkastelemalla mahdollisia tapahtumia voi pohtia, voisiko nykyhetkessä tehdä omalta osaltaan tai yhteistyössä muiden kanssa joitain valintoja, jotka tukevat toivottavampien tapahtumien toteutumista.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fi-FI"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b="0" dirty="0"/>
              <a:t>Tälle vuodesta 2023 vuoteen 2040 ulottuvalle aikajanalle on valittu muutamia esimerkkejä, joista saa näkymää mahdollisista tapahtumista. </a:t>
            </a:r>
          </a:p>
          <a:p>
            <a:pPr marL="457200" marR="0" lvl="1" indent="0" algn="l" defTabSz="914400" rtl="0" eaLnBrk="1" fontAlgn="auto" latinLnBrk="0" hangingPunct="1">
              <a:lnSpc>
                <a:spcPct val="100000"/>
              </a:lnSpc>
              <a:spcBef>
                <a:spcPts val="0"/>
              </a:spcBef>
              <a:spcAft>
                <a:spcPts val="0"/>
              </a:spcAft>
              <a:buClrTx/>
              <a:buSzTx/>
              <a:buFont typeface="+mj-lt"/>
              <a:buNone/>
              <a:tabLst/>
              <a:defRPr/>
            </a:pPr>
            <a:r>
              <a:rPr lang="fi-FI" b="0" dirty="0"/>
              <a:t>Totuttuun turvautuen –tulevaisuudessa</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b="0" dirty="0"/>
              <a:t>Sote-järjestöille suunnattava valtionavustusmääräraha vähenee 20 % vuoden 2023 tasosta ja tämä kirpaisee myös sote-järjestöjä ja ajaa järjestöt kilpailemaan keskenään.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b="0" dirty="0"/>
              <a:t>Digimaailman ja digiuupumuksen vastapainona tapahtuu yhteisöllisyyden ja kohtaamisten renessanssi ja sote-järjestöt tarttuvat tähän markkinarakoon.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b="0" dirty="0"/>
              <a:t>Ennen pitkää on luotu myös kokonainen koulutuspolku, joka on suunnattu järjestöjen vaikuttavuus-, rahoitus- ja markkinointiosaamisen vahvistamiseen. Tälle osaamiselle on erityistä tarvetta.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b="0" dirty="0"/>
              <a:t>Tovi menee vielä siihen, että meillä on toimiva, yhtenäinen, riittävän laaja ja käytettävä tekoälypohjainen järjestöjen toimintaa kokoava alusta, joka paitsi auttaa ihmisiä löytämään järjestötoiminnan pariin myös järjestöjen kumppaneita ohjaamaan ihmisiä järjestöjen pariin.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b="0" dirty="0"/>
              <a:t>Vuosien myötä sote-järjestöjen auttamis- ja neuvontatyössä merkittävä osa koskee ilmastonmuutoksesta aiheutuvia ongelmia. </a:t>
            </a:r>
          </a:p>
          <a:p>
            <a:endParaRPr lang="fi-FI" b="1" dirty="0"/>
          </a:p>
          <a:p>
            <a:endParaRPr lang="fi-FI" b="1" dirty="0"/>
          </a:p>
        </p:txBody>
      </p:sp>
      <p:sp>
        <p:nvSpPr>
          <p:cNvPr id="4" name="Dian numeron paikkamerkki 3"/>
          <p:cNvSpPr>
            <a:spLocks noGrp="1"/>
          </p:cNvSpPr>
          <p:nvPr>
            <p:ph type="sldNum" sz="quarter" idx="5"/>
          </p:nvPr>
        </p:nvSpPr>
        <p:spPr/>
        <p:txBody>
          <a:bodyPr/>
          <a:lstStyle/>
          <a:p>
            <a:fld id="{B88A916F-C1BF-416D-94D2-1DF0263B313E}" type="slidenum">
              <a:rPr lang="fi-FI" smtClean="0"/>
              <a:t>9</a:t>
            </a:fld>
            <a:endParaRPr lang="fi-FI"/>
          </a:p>
        </p:txBody>
      </p:sp>
    </p:spTree>
    <p:extLst>
      <p:ext uri="{BB962C8B-B14F-4D97-AF65-F5344CB8AC3E}">
        <p14:creationId xmlns:p14="http://schemas.microsoft.com/office/powerpoint/2010/main" val="28191910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1450" indent="-171450" algn="l">
              <a:buFont typeface="Arial" panose="020B0604020202020204" pitchFamily="34" charset="0"/>
              <a:buChar char="•"/>
            </a:pPr>
            <a:r>
              <a:rPr lang="fi-FI" b="0" i="0" dirty="0">
                <a:solidFill>
                  <a:srgbClr val="000000"/>
                </a:solidFill>
                <a:effectLst/>
                <a:latin typeface="Calibri" panose="020F0502020204030204" pitchFamily="34" charset="0"/>
              </a:rPr>
              <a:t>Kullakin skenaariolla on kolme persoonakuvausta, jotka antavat mielikuvia erilaisten sote-järjestöissä työskentelevien henkilöiden ajatuksista ja tunnelmista vuonna 2040. </a:t>
            </a:r>
            <a:endParaRPr lang="fi-FI" b="1" i="0" dirty="0">
              <a:solidFill>
                <a:srgbClr val="000000"/>
              </a:solidFill>
              <a:effectLst/>
              <a:latin typeface="Calibri" panose="020F0502020204030204" pitchFamily="34" charset="0"/>
            </a:endParaRPr>
          </a:p>
          <a:p>
            <a:pPr marL="171450" indent="-171450" algn="l">
              <a:buFont typeface="Arial" panose="020B0604020202020204" pitchFamily="34" charset="0"/>
              <a:buChar char="•"/>
            </a:pPr>
            <a:r>
              <a:rPr lang="fi-FI" b="0" i="0" dirty="0">
                <a:solidFill>
                  <a:srgbClr val="000000"/>
                </a:solidFill>
                <a:effectLst/>
                <a:latin typeface="Calibri" panose="020F0502020204030204" pitchFamily="34" charset="0"/>
              </a:rPr>
              <a:t>Totuttuun turvautuen –skenaariossa tutustutaan muun muassa yhteisöllisyys- ja osallisuusvalmentajaan Mikkoon. </a:t>
            </a:r>
          </a:p>
          <a:p>
            <a:pPr marL="0" indent="0" algn="l">
              <a:buFont typeface="Arial" panose="020B0604020202020204" pitchFamily="34" charset="0"/>
              <a:buNone/>
            </a:pPr>
            <a:r>
              <a:rPr lang="fi-FI" b="0" i="0" dirty="0">
                <a:solidFill>
                  <a:srgbClr val="000000"/>
                </a:solidFill>
                <a:effectLst/>
                <a:latin typeface="Calibri" panose="020F0502020204030204" pitchFamily="34" charset="0"/>
              </a:rPr>
              <a:t>+ Tarina</a:t>
            </a:r>
          </a:p>
        </p:txBody>
      </p:sp>
      <p:sp>
        <p:nvSpPr>
          <p:cNvPr id="4" name="Dian numeron paikkamerkki 3"/>
          <p:cNvSpPr>
            <a:spLocks noGrp="1"/>
          </p:cNvSpPr>
          <p:nvPr>
            <p:ph type="sldNum" sz="quarter" idx="5"/>
          </p:nvPr>
        </p:nvSpPr>
        <p:spPr/>
        <p:txBody>
          <a:bodyPr/>
          <a:lstStyle/>
          <a:p>
            <a:fld id="{B88A916F-C1BF-416D-94D2-1DF0263B313E}" type="slidenum">
              <a:rPr lang="fi-FI" smtClean="0"/>
              <a:t>10</a:t>
            </a:fld>
            <a:endParaRPr lang="fi-FI"/>
          </a:p>
        </p:txBody>
      </p:sp>
    </p:spTree>
    <p:extLst>
      <p:ext uri="{BB962C8B-B14F-4D97-AF65-F5344CB8AC3E}">
        <p14:creationId xmlns:p14="http://schemas.microsoft.com/office/powerpoint/2010/main" val="9330443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b="0"/>
              <a:t>Toisena skenaario nimeltä Yhteyden voimin.</a:t>
            </a:r>
          </a:p>
          <a:p>
            <a:pPr marL="0" indent="0">
              <a:buFont typeface="Arial" panose="020B0604020202020204" pitchFamily="34" charset="0"/>
              <a:buNone/>
            </a:pPr>
            <a:endParaRPr lang="fi-FI"/>
          </a:p>
        </p:txBody>
      </p:sp>
      <p:sp>
        <p:nvSpPr>
          <p:cNvPr id="4" name="Dian numeron paikkamerkki 3"/>
          <p:cNvSpPr>
            <a:spLocks noGrp="1"/>
          </p:cNvSpPr>
          <p:nvPr>
            <p:ph type="sldNum" sz="quarter" idx="5"/>
          </p:nvPr>
        </p:nvSpPr>
        <p:spPr/>
        <p:txBody>
          <a:bodyPr/>
          <a:lstStyle/>
          <a:p>
            <a:fld id="{B88A916F-C1BF-416D-94D2-1DF0263B313E}" type="slidenum">
              <a:rPr lang="fi-FI" smtClean="0"/>
              <a:t>11</a:t>
            </a:fld>
            <a:endParaRPr lang="fi-FI"/>
          </a:p>
        </p:txBody>
      </p:sp>
    </p:spTree>
    <p:extLst>
      <p:ext uri="{BB962C8B-B14F-4D97-AF65-F5344CB8AC3E}">
        <p14:creationId xmlns:p14="http://schemas.microsoft.com/office/powerpoint/2010/main" val="40787450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4157628-2F3B-4DF4-B0B7-205A5A1557D9}"/>
              </a:ext>
            </a:extLst>
          </p:cNvPr>
          <p:cNvSpPr>
            <a:spLocks noGrp="1"/>
          </p:cNvSpPr>
          <p:nvPr>
            <p:ph type="ctrTitle"/>
          </p:nvPr>
        </p:nvSpPr>
        <p:spPr>
          <a:xfrm>
            <a:off x="1524000" y="1335306"/>
            <a:ext cx="9144000" cy="2387600"/>
          </a:xfrm>
        </p:spPr>
        <p:txBody>
          <a:bodyPr anchor="b"/>
          <a:lstStyle>
            <a:lvl1pPr algn="ctr">
              <a:defRPr sz="6000">
                <a:latin typeface="+mj-lt"/>
              </a:defRPr>
            </a:lvl1pPr>
          </a:lstStyle>
          <a:p>
            <a:r>
              <a:rPr lang="fi-FI"/>
              <a:t>Muokkaa ots. perustyyl. napsautt.</a:t>
            </a:r>
          </a:p>
        </p:txBody>
      </p:sp>
      <p:sp>
        <p:nvSpPr>
          <p:cNvPr id="3" name="Alaotsikko 2">
            <a:extLst>
              <a:ext uri="{FF2B5EF4-FFF2-40B4-BE49-F238E27FC236}">
                <a16:creationId xmlns:a16="http://schemas.microsoft.com/office/drawing/2014/main" id="{0A48121B-697A-405F-AB11-9172E5C0B5CC}"/>
              </a:ext>
            </a:extLst>
          </p:cNvPr>
          <p:cNvSpPr>
            <a:spLocks noGrp="1"/>
          </p:cNvSpPr>
          <p:nvPr>
            <p:ph type="subTitle" idx="1"/>
          </p:nvPr>
        </p:nvSpPr>
        <p:spPr>
          <a:xfrm>
            <a:off x="1524000" y="3865084"/>
            <a:ext cx="9144000" cy="858202"/>
          </a:xfrm>
        </p:spPr>
        <p:txBody>
          <a:bodyPr>
            <a:normAutofit/>
          </a:bodyPr>
          <a:lstStyle>
            <a:lvl1pPr marL="0" indent="0" algn="ctr">
              <a:buNone/>
              <a:defRPr sz="28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C1CB61B8-F99B-4CF4-B698-5CA2CF9C5439}"/>
              </a:ext>
            </a:extLst>
          </p:cNvPr>
          <p:cNvSpPr>
            <a:spLocks noGrp="1"/>
          </p:cNvSpPr>
          <p:nvPr>
            <p:ph type="dt" sz="half" idx="10"/>
          </p:nvPr>
        </p:nvSpPr>
        <p:spPr/>
        <p:txBody>
          <a:bodyPr/>
          <a:lstStyle/>
          <a:p>
            <a:fld id="{26D00D1D-8B03-49AB-80C8-126652AF9EF4}" type="datetimeFigureOut">
              <a:rPr lang="fi-FI" smtClean="0"/>
              <a:t>31.5.2023</a:t>
            </a:fld>
            <a:endParaRPr lang="fi-FI"/>
          </a:p>
        </p:txBody>
      </p:sp>
      <p:sp>
        <p:nvSpPr>
          <p:cNvPr id="5" name="Alatunnisteen paikkamerkki 4">
            <a:extLst>
              <a:ext uri="{FF2B5EF4-FFF2-40B4-BE49-F238E27FC236}">
                <a16:creationId xmlns:a16="http://schemas.microsoft.com/office/drawing/2014/main" id="{E4B55A24-65FB-468A-A447-55B6CE6BC8F2}"/>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5A304334-77FA-4FB1-85F8-3328B3E2D3A8}"/>
              </a:ext>
            </a:extLst>
          </p:cNvPr>
          <p:cNvSpPr>
            <a:spLocks noGrp="1"/>
          </p:cNvSpPr>
          <p:nvPr>
            <p:ph type="sldNum" sz="quarter" idx="12"/>
          </p:nvPr>
        </p:nvSpPr>
        <p:spPr/>
        <p:txBody>
          <a:bodyPr/>
          <a:lstStyle/>
          <a:p>
            <a:fld id="{4B921987-F72B-4EA5-80F5-92465555B529}" type="slidenum">
              <a:rPr lang="fi-FI" smtClean="0"/>
              <a:t>‹#›</a:t>
            </a:fld>
            <a:endParaRPr lang="fi-FI"/>
          </a:p>
        </p:txBody>
      </p:sp>
    </p:spTree>
    <p:extLst>
      <p:ext uri="{BB962C8B-B14F-4D97-AF65-F5344CB8AC3E}">
        <p14:creationId xmlns:p14="http://schemas.microsoft.com/office/powerpoint/2010/main" val="7261338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BE91279-4945-4F64-8F34-EC418C160367}"/>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7917ED1B-5473-4039-BA2A-2712EC35C583}"/>
              </a:ext>
            </a:extLst>
          </p:cNvPr>
          <p:cNvSpPr>
            <a:spLocks noGrp="1"/>
          </p:cNvSpPr>
          <p:nvPr>
            <p:ph type="dt" sz="half" idx="10"/>
          </p:nvPr>
        </p:nvSpPr>
        <p:spPr/>
        <p:txBody>
          <a:bodyPr/>
          <a:lstStyle/>
          <a:p>
            <a:fld id="{26D00D1D-8B03-49AB-80C8-126652AF9EF4}" type="datetimeFigureOut">
              <a:rPr lang="fi-FI" smtClean="0"/>
              <a:t>31.5.2023</a:t>
            </a:fld>
            <a:endParaRPr lang="fi-FI"/>
          </a:p>
        </p:txBody>
      </p:sp>
      <p:sp>
        <p:nvSpPr>
          <p:cNvPr id="4" name="Alatunnisteen paikkamerkki 3">
            <a:extLst>
              <a:ext uri="{FF2B5EF4-FFF2-40B4-BE49-F238E27FC236}">
                <a16:creationId xmlns:a16="http://schemas.microsoft.com/office/drawing/2014/main" id="{3F431301-41EF-4296-A03A-1D197486D654}"/>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26A1CA55-CC1A-45FE-BE97-A3773692A498}"/>
              </a:ext>
            </a:extLst>
          </p:cNvPr>
          <p:cNvSpPr>
            <a:spLocks noGrp="1"/>
          </p:cNvSpPr>
          <p:nvPr>
            <p:ph type="sldNum" sz="quarter" idx="12"/>
          </p:nvPr>
        </p:nvSpPr>
        <p:spPr/>
        <p:txBody>
          <a:bodyPr/>
          <a:lstStyle/>
          <a:p>
            <a:fld id="{4B921987-F72B-4EA5-80F5-92465555B529}" type="slidenum">
              <a:rPr lang="fi-FI" smtClean="0"/>
              <a:t>‹#›</a:t>
            </a:fld>
            <a:endParaRPr lang="fi-FI"/>
          </a:p>
        </p:txBody>
      </p:sp>
    </p:spTree>
    <p:extLst>
      <p:ext uri="{BB962C8B-B14F-4D97-AF65-F5344CB8AC3E}">
        <p14:creationId xmlns:p14="http://schemas.microsoft.com/office/powerpoint/2010/main" val="7581123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B75F7A4B-306C-47B4-85F3-BD87533F505D}"/>
              </a:ext>
            </a:extLst>
          </p:cNvPr>
          <p:cNvSpPr>
            <a:spLocks noGrp="1"/>
          </p:cNvSpPr>
          <p:nvPr>
            <p:ph type="dt" sz="half" idx="10"/>
          </p:nvPr>
        </p:nvSpPr>
        <p:spPr/>
        <p:txBody>
          <a:bodyPr/>
          <a:lstStyle/>
          <a:p>
            <a:fld id="{26D00D1D-8B03-49AB-80C8-126652AF9EF4}" type="datetimeFigureOut">
              <a:rPr lang="fi-FI" smtClean="0"/>
              <a:t>31.5.2023</a:t>
            </a:fld>
            <a:endParaRPr lang="fi-FI"/>
          </a:p>
        </p:txBody>
      </p:sp>
      <p:sp>
        <p:nvSpPr>
          <p:cNvPr id="3" name="Alatunnisteen paikkamerkki 2">
            <a:extLst>
              <a:ext uri="{FF2B5EF4-FFF2-40B4-BE49-F238E27FC236}">
                <a16:creationId xmlns:a16="http://schemas.microsoft.com/office/drawing/2014/main" id="{FCCB3B91-DC5F-44AB-A9E2-4995A3BBFE19}"/>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CCEFF283-8467-48C0-A44F-1276C2637454}"/>
              </a:ext>
            </a:extLst>
          </p:cNvPr>
          <p:cNvSpPr>
            <a:spLocks noGrp="1"/>
          </p:cNvSpPr>
          <p:nvPr>
            <p:ph type="sldNum" sz="quarter" idx="12"/>
          </p:nvPr>
        </p:nvSpPr>
        <p:spPr/>
        <p:txBody>
          <a:bodyPr/>
          <a:lstStyle/>
          <a:p>
            <a:fld id="{4B921987-F72B-4EA5-80F5-92465555B529}" type="slidenum">
              <a:rPr lang="fi-FI" smtClean="0"/>
              <a:t>‹#›</a:t>
            </a:fld>
            <a:endParaRPr lang="fi-FI"/>
          </a:p>
        </p:txBody>
      </p:sp>
    </p:spTree>
    <p:extLst>
      <p:ext uri="{BB962C8B-B14F-4D97-AF65-F5344CB8AC3E}">
        <p14:creationId xmlns:p14="http://schemas.microsoft.com/office/powerpoint/2010/main" val="33227464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9FAD1C5-C6C3-4CE8-91A7-1F811CC1FF3C}"/>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Kuvan paikkamerkki 2">
            <a:extLst>
              <a:ext uri="{FF2B5EF4-FFF2-40B4-BE49-F238E27FC236}">
                <a16:creationId xmlns:a16="http://schemas.microsoft.com/office/drawing/2014/main" id="{04515AE9-3930-4B63-AA6C-EE8146BCFA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4" name="Tekstin paikkamerkki 3">
            <a:extLst>
              <a:ext uri="{FF2B5EF4-FFF2-40B4-BE49-F238E27FC236}">
                <a16:creationId xmlns:a16="http://schemas.microsoft.com/office/drawing/2014/main" id="{7E8AE3FD-7F0D-40DE-BAF6-84FC9FB844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EF758D78-1031-46F0-812E-A585F95220AF}"/>
              </a:ext>
            </a:extLst>
          </p:cNvPr>
          <p:cNvSpPr>
            <a:spLocks noGrp="1"/>
          </p:cNvSpPr>
          <p:nvPr>
            <p:ph type="dt" sz="half" idx="10"/>
          </p:nvPr>
        </p:nvSpPr>
        <p:spPr/>
        <p:txBody>
          <a:bodyPr/>
          <a:lstStyle/>
          <a:p>
            <a:fld id="{26D00D1D-8B03-49AB-80C8-126652AF9EF4}" type="datetimeFigureOut">
              <a:rPr lang="fi-FI" smtClean="0"/>
              <a:t>31.5.2023</a:t>
            </a:fld>
            <a:endParaRPr lang="fi-FI"/>
          </a:p>
        </p:txBody>
      </p:sp>
      <p:sp>
        <p:nvSpPr>
          <p:cNvPr id="6" name="Alatunnisteen paikkamerkki 5">
            <a:extLst>
              <a:ext uri="{FF2B5EF4-FFF2-40B4-BE49-F238E27FC236}">
                <a16:creationId xmlns:a16="http://schemas.microsoft.com/office/drawing/2014/main" id="{891FCAD8-73FE-43E3-9056-DB7DA16E7842}"/>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297F087E-A76E-4EDE-BEBB-79F76A12D8E7}"/>
              </a:ext>
            </a:extLst>
          </p:cNvPr>
          <p:cNvSpPr>
            <a:spLocks noGrp="1"/>
          </p:cNvSpPr>
          <p:nvPr>
            <p:ph type="sldNum" sz="quarter" idx="12"/>
          </p:nvPr>
        </p:nvSpPr>
        <p:spPr/>
        <p:txBody>
          <a:bodyPr/>
          <a:lstStyle/>
          <a:p>
            <a:fld id="{4B921987-F72B-4EA5-80F5-92465555B529}" type="slidenum">
              <a:rPr lang="fi-FI" smtClean="0"/>
              <a:t>‹#›</a:t>
            </a:fld>
            <a:endParaRPr lang="fi-FI"/>
          </a:p>
        </p:txBody>
      </p:sp>
    </p:spTree>
    <p:extLst>
      <p:ext uri="{BB962C8B-B14F-4D97-AF65-F5344CB8AC3E}">
        <p14:creationId xmlns:p14="http://schemas.microsoft.com/office/powerpoint/2010/main" val="7895829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2_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4157628-2F3B-4DF4-B0B7-205A5A1557D9}"/>
              </a:ext>
            </a:extLst>
          </p:cNvPr>
          <p:cNvSpPr>
            <a:spLocks noGrp="1"/>
          </p:cNvSpPr>
          <p:nvPr>
            <p:ph type="ctrTitle" hasCustomPrompt="1"/>
          </p:nvPr>
        </p:nvSpPr>
        <p:spPr>
          <a:xfrm>
            <a:off x="1524000" y="2705013"/>
            <a:ext cx="9144000" cy="1242251"/>
          </a:xfrm>
        </p:spPr>
        <p:txBody>
          <a:bodyPr anchor="b"/>
          <a:lstStyle>
            <a:lvl1pPr algn="ctr">
              <a:defRPr sz="6000"/>
            </a:lvl1pPr>
          </a:lstStyle>
          <a:p>
            <a:r>
              <a:rPr lang="fi-FI"/>
              <a:t>Otsikko</a:t>
            </a:r>
          </a:p>
        </p:txBody>
      </p:sp>
      <p:sp>
        <p:nvSpPr>
          <p:cNvPr id="3" name="Alaotsikko 2">
            <a:extLst>
              <a:ext uri="{FF2B5EF4-FFF2-40B4-BE49-F238E27FC236}">
                <a16:creationId xmlns:a16="http://schemas.microsoft.com/office/drawing/2014/main" id="{0A48121B-697A-405F-AB11-9172E5C0B5CC}"/>
              </a:ext>
            </a:extLst>
          </p:cNvPr>
          <p:cNvSpPr>
            <a:spLocks noGrp="1"/>
          </p:cNvSpPr>
          <p:nvPr>
            <p:ph type="subTitle" idx="1"/>
          </p:nvPr>
        </p:nvSpPr>
        <p:spPr>
          <a:xfrm>
            <a:off x="1524000" y="3947264"/>
            <a:ext cx="9144000" cy="1101937"/>
          </a:xfrm>
        </p:spPr>
        <p:txBody>
          <a:bodyPr>
            <a:normAutofit/>
          </a:bodyPr>
          <a:lstStyle>
            <a:lvl1pPr marL="0" indent="0" algn="ctr">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5" name="Alatunnisteen paikkamerkki 4">
            <a:extLst>
              <a:ext uri="{FF2B5EF4-FFF2-40B4-BE49-F238E27FC236}">
                <a16:creationId xmlns:a16="http://schemas.microsoft.com/office/drawing/2014/main" id="{E4B55A24-65FB-468A-A447-55B6CE6BC8F2}"/>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5A304334-77FA-4FB1-85F8-3328B3E2D3A8}"/>
              </a:ext>
            </a:extLst>
          </p:cNvPr>
          <p:cNvSpPr>
            <a:spLocks noGrp="1"/>
          </p:cNvSpPr>
          <p:nvPr>
            <p:ph type="sldNum" sz="quarter" idx="12"/>
          </p:nvPr>
        </p:nvSpPr>
        <p:spPr/>
        <p:txBody>
          <a:bodyPr/>
          <a:lstStyle/>
          <a:p>
            <a:fld id="{4B921987-F72B-4EA5-80F5-92465555B529}" type="slidenum">
              <a:rPr lang="fi-FI" smtClean="0"/>
              <a:t>‹#›</a:t>
            </a:fld>
            <a:endParaRPr lang="fi-FI"/>
          </a:p>
        </p:txBody>
      </p:sp>
      <p:sp>
        <p:nvSpPr>
          <p:cNvPr id="7" name="Kuvan paikkamerkki 6">
            <a:extLst>
              <a:ext uri="{FF2B5EF4-FFF2-40B4-BE49-F238E27FC236}">
                <a16:creationId xmlns:a16="http://schemas.microsoft.com/office/drawing/2014/main" id="{DF31D6FE-0DEE-4D1D-BD25-BD7703F3E0E7}"/>
              </a:ext>
            </a:extLst>
          </p:cNvPr>
          <p:cNvSpPr>
            <a:spLocks noGrp="1"/>
          </p:cNvSpPr>
          <p:nvPr>
            <p:ph type="pic" sz="quarter" idx="13"/>
          </p:nvPr>
        </p:nvSpPr>
        <p:spPr>
          <a:xfrm>
            <a:off x="0" y="188913"/>
            <a:ext cx="4038600" cy="2314575"/>
          </a:xfrm>
        </p:spPr>
        <p:txBody>
          <a:bodyPr/>
          <a:lstStyle/>
          <a:p>
            <a:r>
              <a:rPr lang="fi-FI"/>
              <a:t>Lisää kuva napsauttamalla kuvaketta</a:t>
            </a:r>
          </a:p>
        </p:txBody>
      </p:sp>
      <p:sp>
        <p:nvSpPr>
          <p:cNvPr id="8" name="Kuvan paikkamerkki 6">
            <a:extLst>
              <a:ext uri="{FF2B5EF4-FFF2-40B4-BE49-F238E27FC236}">
                <a16:creationId xmlns:a16="http://schemas.microsoft.com/office/drawing/2014/main" id="{B1119D5C-4BAB-4099-87B1-7096DB21B63B}"/>
              </a:ext>
            </a:extLst>
          </p:cNvPr>
          <p:cNvSpPr>
            <a:spLocks noGrp="1"/>
          </p:cNvSpPr>
          <p:nvPr>
            <p:ph type="pic" sz="quarter" idx="14"/>
          </p:nvPr>
        </p:nvSpPr>
        <p:spPr>
          <a:xfrm>
            <a:off x="4076700" y="188912"/>
            <a:ext cx="4038600" cy="2314575"/>
          </a:xfrm>
        </p:spPr>
        <p:txBody>
          <a:bodyPr/>
          <a:lstStyle/>
          <a:p>
            <a:r>
              <a:rPr lang="fi-FI"/>
              <a:t>Lisää kuva napsauttamalla kuvaketta</a:t>
            </a:r>
          </a:p>
        </p:txBody>
      </p:sp>
      <p:sp>
        <p:nvSpPr>
          <p:cNvPr id="9" name="Kuvan paikkamerkki 6">
            <a:extLst>
              <a:ext uri="{FF2B5EF4-FFF2-40B4-BE49-F238E27FC236}">
                <a16:creationId xmlns:a16="http://schemas.microsoft.com/office/drawing/2014/main" id="{35F61BFC-A00F-4432-BBDF-E92EE4A79E97}"/>
              </a:ext>
            </a:extLst>
          </p:cNvPr>
          <p:cNvSpPr>
            <a:spLocks noGrp="1"/>
          </p:cNvSpPr>
          <p:nvPr>
            <p:ph type="pic" sz="quarter" idx="15"/>
          </p:nvPr>
        </p:nvSpPr>
        <p:spPr>
          <a:xfrm>
            <a:off x="8153400" y="188911"/>
            <a:ext cx="4038600" cy="2314575"/>
          </a:xfrm>
        </p:spPr>
        <p:txBody>
          <a:bodyPr/>
          <a:lstStyle/>
          <a:p>
            <a:r>
              <a:rPr lang="fi-FI"/>
              <a:t>Lisää kuva napsauttamalla kuvaketta</a:t>
            </a:r>
          </a:p>
        </p:txBody>
      </p:sp>
    </p:spTree>
    <p:extLst>
      <p:ext uri="{BB962C8B-B14F-4D97-AF65-F5344CB8AC3E}">
        <p14:creationId xmlns:p14="http://schemas.microsoft.com/office/powerpoint/2010/main" val="29726584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Mukautettu asettelu">
    <p:spTree>
      <p:nvGrpSpPr>
        <p:cNvPr id="1" name=""/>
        <p:cNvGrpSpPr/>
        <p:nvPr/>
      </p:nvGrpSpPr>
      <p:grpSpPr>
        <a:xfrm>
          <a:off x="0" y="0"/>
          <a:ext cx="0" cy="0"/>
          <a:chOff x="0" y="0"/>
          <a:chExt cx="0" cy="0"/>
        </a:xfrm>
      </p:grpSpPr>
      <p:sp>
        <p:nvSpPr>
          <p:cNvPr id="7" name="Kuvan paikkamerkki 6">
            <a:extLst>
              <a:ext uri="{FF2B5EF4-FFF2-40B4-BE49-F238E27FC236}">
                <a16:creationId xmlns:a16="http://schemas.microsoft.com/office/drawing/2014/main" id="{291DB009-F2BF-40A2-8C45-2FC061543BAF}"/>
              </a:ext>
            </a:extLst>
          </p:cNvPr>
          <p:cNvSpPr>
            <a:spLocks noGrp="1"/>
          </p:cNvSpPr>
          <p:nvPr>
            <p:ph type="pic" sz="quarter" idx="13"/>
          </p:nvPr>
        </p:nvSpPr>
        <p:spPr>
          <a:xfrm>
            <a:off x="4619625" y="188621"/>
            <a:ext cx="7572375" cy="6669379"/>
          </a:xfrm>
        </p:spPr>
        <p:txBody>
          <a:bodyPr/>
          <a:lstStyle/>
          <a:p>
            <a:r>
              <a:rPr lang="fi-FI"/>
              <a:t>Lisää kuva napsauttamalla kuvaketta</a:t>
            </a:r>
          </a:p>
        </p:txBody>
      </p:sp>
      <p:sp>
        <p:nvSpPr>
          <p:cNvPr id="2" name="Otsikko 1">
            <a:extLst>
              <a:ext uri="{FF2B5EF4-FFF2-40B4-BE49-F238E27FC236}">
                <a16:creationId xmlns:a16="http://schemas.microsoft.com/office/drawing/2014/main" id="{EA98B267-9FC2-45C6-B1B7-A87E07BDFBD2}"/>
              </a:ext>
            </a:extLst>
          </p:cNvPr>
          <p:cNvSpPr>
            <a:spLocks noGrp="1"/>
          </p:cNvSpPr>
          <p:nvPr>
            <p:ph type="title"/>
          </p:nvPr>
        </p:nvSpPr>
        <p:spPr>
          <a:xfrm>
            <a:off x="659321" y="572486"/>
            <a:ext cx="3441192" cy="1219738"/>
          </a:xfrm>
        </p:spPr>
        <p:txBody>
          <a:bodyPr>
            <a:normAutofit/>
          </a:bodyPr>
          <a:lstStyle>
            <a:lvl1pPr>
              <a:defRPr sz="3200"/>
            </a:lvl1pPr>
          </a:lstStyle>
          <a:p>
            <a:r>
              <a:rPr lang="fi-FI"/>
              <a:t>Muokkaa ots. perustyyl. napsautt.</a:t>
            </a:r>
          </a:p>
        </p:txBody>
      </p:sp>
      <p:sp>
        <p:nvSpPr>
          <p:cNvPr id="3" name="Päivämäärän paikkamerkki 2">
            <a:extLst>
              <a:ext uri="{FF2B5EF4-FFF2-40B4-BE49-F238E27FC236}">
                <a16:creationId xmlns:a16="http://schemas.microsoft.com/office/drawing/2014/main" id="{17F85703-2498-4A64-A3CD-B8A2177F4615}"/>
              </a:ext>
            </a:extLst>
          </p:cNvPr>
          <p:cNvSpPr>
            <a:spLocks noGrp="1"/>
          </p:cNvSpPr>
          <p:nvPr>
            <p:ph type="dt" sz="half" idx="10"/>
          </p:nvPr>
        </p:nvSpPr>
        <p:spPr/>
        <p:txBody>
          <a:bodyPr/>
          <a:lstStyle/>
          <a:p>
            <a:fld id="{26D00D1D-8B03-49AB-80C8-126652AF9EF4}" type="datetimeFigureOut">
              <a:rPr lang="fi-FI" smtClean="0"/>
              <a:t>31.5.2023</a:t>
            </a:fld>
            <a:endParaRPr lang="fi-FI"/>
          </a:p>
        </p:txBody>
      </p:sp>
      <p:sp>
        <p:nvSpPr>
          <p:cNvPr id="4" name="Alatunnisteen paikkamerkki 3">
            <a:extLst>
              <a:ext uri="{FF2B5EF4-FFF2-40B4-BE49-F238E27FC236}">
                <a16:creationId xmlns:a16="http://schemas.microsoft.com/office/drawing/2014/main" id="{2960EB2C-5452-44E9-AACF-D3AAA17D0E39}"/>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3209FB85-F217-498B-868B-5F0914643BF1}"/>
              </a:ext>
            </a:extLst>
          </p:cNvPr>
          <p:cNvSpPr>
            <a:spLocks noGrp="1"/>
          </p:cNvSpPr>
          <p:nvPr>
            <p:ph type="sldNum" sz="quarter" idx="12"/>
          </p:nvPr>
        </p:nvSpPr>
        <p:spPr/>
        <p:txBody>
          <a:bodyPr/>
          <a:lstStyle/>
          <a:p>
            <a:fld id="{4B921987-F72B-4EA5-80F5-92465555B529}" type="slidenum">
              <a:rPr lang="fi-FI" smtClean="0"/>
              <a:t>‹#›</a:t>
            </a:fld>
            <a:endParaRPr lang="fi-FI"/>
          </a:p>
        </p:txBody>
      </p:sp>
      <p:sp>
        <p:nvSpPr>
          <p:cNvPr id="9" name="Tekstin paikkamerkki 8">
            <a:extLst>
              <a:ext uri="{FF2B5EF4-FFF2-40B4-BE49-F238E27FC236}">
                <a16:creationId xmlns:a16="http://schemas.microsoft.com/office/drawing/2014/main" id="{0CBE4EC3-29D4-43E3-A27F-18099C1CB128}"/>
              </a:ext>
            </a:extLst>
          </p:cNvPr>
          <p:cNvSpPr>
            <a:spLocks noGrp="1"/>
          </p:cNvSpPr>
          <p:nvPr>
            <p:ph type="body" sz="quarter" idx="14"/>
          </p:nvPr>
        </p:nvSpPr>
        <p:spPr>
          <a:xfrm>
            <a:off x="658813" y="1929384"/>
            <a:ext cx="3441700" cy="4290442"/>
          </a:xfrm>
        </p:spPr>
        <p:txBody>
          <a:bodyPr/>
          <a:lstStyle>
            <a:lvl1pPr marL="0" indent="0">
              <a:buFontTx/>
              <a:buNone/>
              <a:defRPr sz="1800"/>
            </a:lvl1pPr>
          </a:lstStyle>
          <a:p>
            <a:pPr lvl="0"/>
            <a:r>
              <a:rPr lang="fi-FI"/>
              <a:t>Muokkaa tekstin perustyylejä napsauttamalla</a:t>
            </a:r>
          </a:p>
        </p:txBody>
      </p:sp>
    </p:spTree>
    <p:extLst>
      <p:ext uri="{BB962C8B-B14F-4D97-AF65-F5344CB8AC3E}">
        <p14:creationId xmlns:p14="http://schemas.microsoft.com/office/powerpoint/2010/main" val="1531441916"/>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291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4157628-2F3B-4DF4-B0B7-205A5A1557D9}"/>
              </a:ext>
            </a:extLst>
          </p:cNvPr>
          <p:cNvSpPr>
            <a:spLocks noGrp="1"/>
          </p:cNvSpPr>
          <p:nvPr>
            <p:ph type="ctrTitle" hasCustomPrompt="1"/>
          </p:nvPr>
        </p:nvSpPr>
        <p:spPr>
          <a:xfrm>
            <a:off x="1524000" y="2705013"/>
            <a:ext cx="9144000" cy="1242251"/>
          </a:xfrm>
        </p:spPr>
        <p:txBody>
          <a:bodyPr anchor="b"/>
          <a:lstStyle>
            <a:lvl1pPr algn="ctr">
              <a:defRPr sz="6000"/>
            </a:lvl1pPr>
          </a:lstStyle>
          <a:p>
            <a:r>
              <a:rPr lang="fi-FI"/>
              <a:t>Otsikko</a:t>
            </a:r>
          </a:p>
        </p:txBody>
      </p:sp>
      <p:sp>
        <p:nvSpPr>
          <p:cNvPr id="3" name="Alaotsikko 2">
            <a:extLst>
              <a:ext uri="{FF2B5EF4-FFF2-40B4-BE49-F238E27FC236}">
                <a16:creationId xmlns:a16="http://schemas.microsoft.com/office/drawing/2014/main" id="{0A48121B-697A-405F-AB11-9172E5C0B5CC}"/>
              </a:ext>
            </a:extLst>
          </p:cNvPr>
          <p:cNvSpPr>
            <a:spLocks noGrp="1"/>
          </p:cNvSpPr>
          <p:nvPr>
            <p:ph type="subTitle" idx="1"/>
          </p:nvPr>
        </p:nvSpPr>
        <p:spPr>
          <a:xfrm>
            <a:off x="1524000" y="3947264"/>
            <a:ext cx="9144000" cy="1101937"/>
          </a:xfrm>
        </p:spPr>
        <p:txBody>
          <a:bodyPr>
            <a:normAutofit/>
          </a:bodyPr>
          <a:lstStyle>
            <a:lvl1pPr marL="0" indent="0" algn="ctr">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5" name="Alatunnisteen paikkamerkki 4">
            <a:extLst>
              <a:ext uri="{FF2B5EF4-FFF2-40B4-BE49-F238E27FC236}">
                <a16:creationId xmlns:a16="http://schemas.microsoft.com/office/drawing/2014/main" id="{E4B55A24-65FB-468A-A447-55B6CE6BC8F2}"/>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5A304334-77FA-4FB1-85F8-3328B3E2D3A8}"/>
              </a:ext>
            </a:extLst>
          </p:cNvPr>
          <p:cNvSpPr>
            <a:spLocks noGrp="1"/>
          </p:cNvSpPr>
          <p:nvPr>
            <p:ph type="sldNum" sz="quarter" idx="12"/>
          </p:nvPr>
        </p:nvSpPr>
        <p:spPr/>
        <p:txBody>
          <a:bodyPr/>
          <a:lstStyle/>
          <a:p>
            <a:fld id="{4B921987-F72B-4EA5-80F5-92465555B529}" type="slidenum">
              <a:rPr lang="fi-FI" smtClean="0"/>
              <a:t>‹#›</a:t>
            </a:fld>
            <a:endParaRPr lang="fi-FI"/>
          </a:p>
        </p:txBody>
      </p:sp>
      <p:sp>
        <p:nvSpPr>
          <p:cNvPr id="7" name="Kuvan paikkamerkki 6">
            <a:extLst>
              <a:ext uri="{FF2B5EF4-FFF2-40B4-BE49-F238E27FC236}">
                <a16:creationId xmlns:a16="http://schemas.microsoft.com/office/drawing/2014/main" id="{DF31D6FE-0DEE-4D1D-BD25-BD7703F3E0E7}"/>
              </a:ext>
            </a:extLst>
          </p:cNvPr>
          <p:cNvSpPr>
            <a:spLocks noGrp="1"/>
          </p:cNvSpPr>
          <p:nvPr>
            <p:ph type="pic" sz="quarter" idx="13"/>
          </p:nvPr>
        </p:nvSpPr>
        <p:spPr>
          <a:xfrm>
            <a:off x="0" y="188913"/>
            <a:ext cx="4038600" cy="2314575"/>
          </a:xfrm>
        </p:spPr>
        <p:txBody>
          <a:bodyPr/>
          <a:lstStyle/>
          <a:p>
            <a:r>
              <a:rPr lang="fi-FI"/>
              <a:t>Lisää kuva napsauttamalla kuvaketta</a:t>
            </a:r>
          </a:p>
        </p:txBody>
      </p:sp>
      <p:sp>
        <p:nvSpPr>
          <p:cNvPr id="8" name="Kuvan paikkamerkki 6">
            <a:extLst>
              <a:ext uri="{FF2B5EF4-FFF2-40B4-BE49-F238E27FC236}">
                <a16:creationId xmlns:a16="http://schemas.microsoft.com/office/drawing/2014/main" id="{B1119D5C-4BAB-4099-87B1-7096DB21B63B}"/>
              </a:ext>
            </a:extLst>
          </p:cNvPr>
          <p:cNvSpPr>
            <a:spLocks noGrp="1"/>
          </p:cNvSpPr>
          <p:nvPr>
            <p:ph type="pic" sz="quarter" idx="14"/>
          </p:nvPr>
        </p:nvSpPr>
        <p:spPr>
          <a:xfrm>
            <a:off x="4076700" y="188912"/>
            <a:ext cx="4038600" cy="2314575"/>
          </a:xfrm>
        </p:spPr>
        <p:txBody>
          <a:bodyPr/>
          <a:lstStyle/>
          <a:p>
            <a:r>
              <a:rPr lang="fi-FI"/>
              <a:t>Lisää kuva napsauttamalla kuvaketta</a:t>
            </a:r>
          </a:p>
        </p:txBody>
      </p:sp>
      <p:sp>
        <p:nvSpPr>
          <p:cNvPr id="9" name="Kuvan paikkamerkki 6">
            <a:extLst>
              <a:ext uri="{FF2B5EF4-FFF2-40B4-BE49-F238E27FC236}">
                <a16:creationId xmlns:a16="http://schemas.microsoft.com/office/drawing/2014/main" id="{35F61BFC-A00F-4432-BBDF-E92EE4A79E97}"/>
              </a:ext>
            </a:extLst>
          </p:cNvPr>
          <p:cNvSpPr>
            <a:spLocks noGrp="1"/>
          </p:cNvSpPr>
          <p:nvPr>
            <p:ph type="pic" sz="quarter" idx="15"/>
          </p:nvPr>
        </p:nvSpPr>
        <p:spPr>
          <a:xfrm>
            <a:off x="8153400" y="188911"/>
            <a:ext cx="4038600" cy="2314575"/>
          </a:xfrm>
        </p:spPr>
        <p:txBody>
          <a:bodyPr/>
          <a:lstStyle/>
          <a:p>
            <a:r>
              <a:rPr lang="fi-FI"/>
              <a:t>Lisää kuva napsauttamalla kuvaketta</a:t>
            </a:r>
          </a:p>
        </p:txBody>
      </p:sp>
    </p:spTree>
    <p:extLst>
      <p:ext uri="{BB962C8B-B14F-4D97-AF65-F5344CB8AC3E}">
        <p14:creationId xmlns:p14="http://schemas.microsoft.com/office/powerpoint/2010/main" val="4775033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Mukautettu asettelu">
    <p:spTree>
      <p:nvGrpSpPr>
        <p:cNvPr id="1" name=""/>
        <p:cNvGrpSpPr/>
        <p:nvPr/>
      </p:nvGrpSpPr>
      <p:grpSpPr>
        <a:xfrm>
          <a:off x="0" y="0"/>
          <a:ext cx="0" cy="0"/>
          <a:chOff x="0" y="0"/>
          <a:chExt cx="0" cy="0"/>
        </a:xfrm>
      </p:grpSpPr>
      <p:sp>
        <p:nvSpPr>
          <p:cNvPr id="7" name="Kuvan paikkamerkki 6">
            <a:extLst>
              <a:ext uri="{FF2B5EF4-FFF2-40B4-BE49-F238E27FC236}">
                <a16:creationId xmlns:a16="http://schemas.microsoft.com/office/drawing/2014/main" id="{291DB009-F2BF-40A2-8C45-2FC061543BAF}"/>
              </a:ext>
            </a:extLst>
          </p:cNvPr>
          <p:cNvSpPr>
            <a:spLocks noGrp="1"/>
          </p:cNvSpPr>
          <p:nvPr>
            <p:ph type="pic" sz="quarter" idx="13"/>
          </p:nvPr>
        </p:nvSpPr>
        <p:spPr>
          <a:xfrm>
            <a:off x="4619625" y="188621"/>
            <a:ext cx="7572375" cy="6669379"/>
          </a:xfrm>
        </p:spPr>
        <p:txBody>
          <a:bodyPr/>
          <a:lstStyle/>
          <a:p>
            <a:r>
              <a:rPr lang="fi-FI"/>
              <a:t>Lisää kuva napsauttamalla kuvaketta</a:t>
            </a:r>
          </a:p>
        </p:txBody>
      </p:sp>
      <p:sp>
        <p:nvSpPr>
          <p:cNvPr id="2" name="Otsikko 1">
            <a:extLst>
              <a:ext uri="{FF2B5EF4-FFF2-40B4-BE49-F238E27FC236}">
                <a16:creationId xmlns:a16="http://schemas.microsoft.com/office/drawing/2014/main" id="{EA98B267-9FC2-45C6-B1B7-A87E07BDFBD2}"/>
              </a:ext>
            </a:extLst>
          </p:cNvPr>
          <p:cNvSpPr>
            <a:spLocks noGrp="1"/>
          </p:cNvSpPr>
          <p:nvPr>
            <p:ph type="title"/>
          </p:nvPr>
        </p:nvSpPr>
        <p:spPr>
          <a:xfrm>
            <a:off x="659321" y="572486"/>
            <a:ext cx="3441192" cy="1219738"/>
          </a:xfrm>
        </p:spPr>
        <p:txBody>
          <a:bodyPr>
            <a:normAutofit/>
          </a:bodyPr>
          <a:lstStyle>
            <a:lvl1pPr>
              <a:defRPr sz="3200"/>
            </a:lvl1pPr>
          </a:lstStyle>
          <a:p>
            <a:r>
              <a:rPr lang="fi-FI"/>
              <a:t>Muokkaa ots. perustyyl. napsautt.</a:t>
            </a:r>
          </a:p>
        </p:txBody>
      </p:sp>
      <p:sp>
        <p:nvSpPr>
          <p:cNvPr id="3" name="Päivämäärän paikkamerkki 2">
            <a:extLst>
              <a:ext uri="{FF2B5EF4-FFF2-40B4-BE49-F238E27FC236}">
                <a16:creationId xmlns:a16="http://schemas.microsoft.com/office/drawing/2014/main" id="{17F85703-2498-4A64-A3CD-B8A2177F4615}"/>
              </a:ext>
            </a:extLst>
          </p:cNvPr>
          <p:cNvSpPr>
            <a:spLocks noGrp="1"/>
          </p:cNvSpPr>
          <p:nvPr>
            <p:ph type="dt" sz="half" idx="10"/>
          </p:nvPr>
        </p:nvSpPr>
        <p:spPr/>
        <p:txBody>
          <a:bodyPr/>
          <a:lstStyle/>
          <a:p>
            <a:fld id="{26D00D1D-8B03-49AB-80C8-126652AF9EF4}" type="datetimeFigureOut">
              <a:rPr lang="fi-FI" smtClean="0"/>
              <a:t>31.5.2023</a:t>
            </a:fld>
            <a:endParaRPr lang="fi-FI"/>
          </a:p>
        </p:txBody>
      </p:sp>
      <p:sp>
        <p:nvSpPr>
          <p:cNvPr id="4" name="Alatunnisteen paikkamerkki 3">
            <a:extLst>
              <a:ext uri="{FF2B5EF4-FFF2-40B4-BE49-F238E27FC236}">
                <a16:creationId xmlns:a16="http://schemas.microsoft.com/office/drawing/2014/main" id="{2960EB2C-5452-44E9-AACF-D3AAA17D0E39}"/>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3209FB85-F217-498B-868B-5F0914643BF1}"/>
              </a:ext>
            </a:extLst>
          </p:cNvPr>
          <p:cNvSpPr>
            <a:spLocks noGrp="1"/>
          </p:cNvSpPr>
          <p:nvPr>
            <p:ph type="sldNum" sz="quarter" idx="12"/>
          </p:nvPr>
        </p:nvSpPr>
        <p:spPr/>
        <p:txBody>
          <a:bodyPr/>
          <a:lstStyle/>
          <a:p>
            <a:fld id="{4B921987-F72B-4EA5-80F5-92465555B529}" type="slidenum">
              <a:rPr lang="fi-FI" smtClean="0"/>
              <a:t>‹#›</a:t>
            </a:fld>
            <a:endParaRPr lang="fi-FI"/>
          </a:p>
        </p:txBody>
      </p:sp>
      <p:sp>
        <p:nvSpPr>
          <p:cNvPr id="9" name="Tekstin paikkamerkki 8">
            <a:extLst>
              <a:ext uri="{FF2B5EF4-FFF2-40B4-BE49-F238E27FC236}">
                <a16:creationId xmlns:a16="http://schemas.microsoft.com/office/drawing/2014/main" id="{0CBE4EC3-29D4-43E3-A27F-18099C1CB128}"/>
              </a:ext>
            </a:extLst>
          </p:cNvPr>
          <p:cNvSpPr>
            <a:spLocks noGrp="1"/>
          </p:cNvSpPr>
          <p:nvPr>
            <p:ph type="body" sz="quarter" idx="14"/>
          </p:nvPr>
        </p:nvSpPr>
        <p:spPr>
          <a:xfrm>
            <a:off x="658813" y="1929384"/>
            <a:ext cx="3441700" cy="4290442"/>
          </a:xfrm>
        </p:spPr>
        <p:txBody>
          <a:bodyPr/>
          <a:lstStyle>
            <a:lvl1pPr marL="0" indent="0">
              <a:buFontTx/>
              <a:buNone/>
              <a:defRPr sz="1800"/>
            </a:lvl1pPr>
          </a:lstStyle>
          <a:p>
            <a:pPr lvl="0"/>
            <a:r>
              <a:rPr lang="fi-FI"/>
              <a:t>Muokkaa tekstin perustyylejä napsauttamalla</a:t>
            </a:r>
          </a:p>
        </p:txBody>
      </p:sp>
    </p:spTree>
    <p:extLst>
      <p:ext uri="{BB962C8B-B14F-4D97-AF65-F5344CB8AC3E}">
        <p14:creationId xmlns:p14="http://schemas.microsoft.com/office/powerpoint/2010/main" val="194010116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91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Otsikkodia">
    <p:bg>
      <p:bgPr>
        <a:solidFill>
          <a:schemeClr val="accent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4157628-2F3B-4DF4-B0B7-205A5A1557D9}"/>
              </a:ext>
            </a:extLst>
          </p:cNvPr>
          <p:cNvSpPr>
            <a:spLocks noGrp="1"/>
          </p:cNvSpPr>
          <p:nvPr>
            <p:ph type="ctrTitle"/>
          </p:nvPr>
        </p:nvSpPr>
        <p:spPr>
          <a:xfrm>
            <a:off x="1524000" y="1122363"/>
            <a:ext cx="9144000" cy="2387600"/>
          </a:xfrm>
        </p:spPr>
        <p:txBody>
          <a:bodyPr anchor="b"/>
          <a:lstStyle>
            <a:lvl1pPr algn="ctr">
              <a:defRPr sz="6000"/>
            </a:lvl1pPr>
          </a:lstStyle>
          <a:p>
            <a:r>
              <a:rPr lang="fi-FI"/>
              <a:t>Muokkaa ots. perustyyl. napsautt.</a:t>
            </a:r>
          </a:p>
        </p:txBody>
      </p:sp>
      <p:sp>
        <p:nvSpPr>
          <p:cNvPr id="3" name="Alaotsikko 2">
            <a:extLst>
              <a:ext uri="{FF2B5EF4-FFF2-40B4-BE49-F238E27FC236}">
                <a16:creationId xmlns:a16="http://schemas.microsoft.com/office/drawing/2014/main" id="{0A48121B-697A-405F-AB11-9172E5C0B5CC}"/>
              </a:ext>
            </a:extLst>
          </p:cNvPr>
          <p:cNvSpPr>
            <a:spLocks noGrp="1"/>
          </p:cNvSpPr>
          <p:nvPr>
            <p:ph type="subTitle" idx="1"/>
          </p:nvPr>
        </p:nvSpPr>
        <p:spPr>
          <a:xfrm>
            <a:off x="1524000" y="3602038"/>
            <a:ext cx="9144000" cy="1655762"/>
          </a:xfrm>
        </p:spPr>
        <p:txBody>
          <a:bodyPr>
            <a:normAutofit/>
          </a:bodyPr>
          <a:lstStyle>
            <a:lvl1pPr marL="0" indent="0" algn="ctr">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C1CB61B8-F99B-4CF4-B698-5CA2CF9C5439}"/>
              </a:ext>
            </a:extLst>
          </p:cNvPr>
          <p:cNvSpPr>
            <a:spLocks noGrp="1"/>
          </p:cNvSpPr>
          <p:nvPr>
            <p:ph type="dt" sz="half" idx="10"/>
          </p:nvPr>
        </p:nvSpPr>
        <p:spPr/>
        <p:txBody>
          <a:bodyPr/>
          <a:lstStyle/>
          <a:p>
            <a:fld id="{58A2DB2B-502E-424A-A9D5-E2D8035E0B71}" type="datetimeFigureOut">
              <a:rPr lang="fi-FI" smtClean="0"/>
              <a:t>31.5.2023</a:t>
            </a:fld>
            <a:endParaRPr lang="fi-FI"/>
          </a:p>
        </p:txBody>
      </p:sp>
      <p:sp>
        <p:nvSpPr>
          <p:cNvPr id="5" name="Alatunnisteen paikkamerkki 4">
            <a:extLst>
              <a:ext uri="{FF2B5EF4-FFF2-40B4-BE49-F238E27FC236}">
                <a16:creationId xmlns:a16="http://schemas.microsoft.com/office/drawing/2014/main" id="{E4B55A24-65FB-468A-A447-55B6CE6BC8F2}"/>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5A304334-77FA-4FB1-85F8-3328B3E2D3A8}"/>
              </a:ext>
            </a:extLst>
          </p:cNvPr>
          <p:cNvSpPr>
            <a:spLocks noGrp="1"/>
          </p:cNvSpPr>
          <p:nvPr>
            <p:ph type="sldNum" sz="quarter" idx="12"/>
          </p:nvPr>
        </p:nvSpPr>
        <p:spPr/>
        <p:txBody>
          <a:bodyPr/>
          <a:lstStyle/>
          <a:p>
            <a:fld id="{7380998D-C23D-43C1-90ED-F8CCD92AEDB3}" type="slidenum">
              <a:rPr lang="fi-FI" smtClean="0"/>
              <a:t>‹#›</a:t>
            </a:fld>
            <a:endParaRPr lang="fi-FI"/>
          </a:p>
        </p:txBody>
      </p:sp>
    </p:spTree>
    <p:extLst>
      <p:ext uri="{BB962C8B-B14F-4D97-AF65-F5344CB8AC3E}">
        <p14:creationId xmlns:p14="http://schemas.microsoft.com/office/powerpoint/2010/main" val="6431100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Otsikkodia">
    <p:bg>
      <p:bgPr>
        <a:solidFill>
          <a:schemeClr val="accent2"/>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4157628-2F3B-4DF4-B0B7-205A5A1557D9}"/>
              </a:ext>
            </a:extLst>
          </p:cNvPr>
          <p:cNvSpPr>
            <a:spLocks noGrp="1"/>
          </p:cNvSpPr>
          <p:nvPr>
            <p:ph type="ctrTitle"/>
          </p:nvPr>
        </p:nvSpPr>
        <p:spPr>
          <a:xfrm>
            <a:off x="1524000" y="1122363"/>
            <a:ext cx="9144000" cy="2387600"/>
          </a:xfrm>
        </p:spPr>
        <p:txBody>
          <a:bodyPr anchor="b"/>
          <a:lstStyle>
            <a:lvl1pPr algn="ctr">
              <a:defRPr sz="6000"/>
            </a:lvl1pPr>
          </a:lstStyle>
          <a:p>
            <a:r>
              <a:rPr lang="fi-FI"/>
              <a:t>Muokkaa ots. perustyyl. napsautt.</a:t>
            </a:r>
          </a:p>
        </p:txBody>
      </p:sp>
      <p:sp>
        <p:nvSpPr>
          <p:cNvPr id="3" name="Alaotsikko 2">
            <a:extLst>
              <a:ext uri="{FF2B5EF4-FFF2-40B4-BE49-F238E27FC236}">
                <a16:creationId xmlns:a16="http://schemas.microsoft.com/office/drawing/2014/main" id="{0A48121B-697A-405F-AB11-9172E5C0B5CC}"/>
              </a:ext>
            </a:extLst>
          </p:cNvPr>
          <p:cNvSpPr>
            <a:spLocks noGrp="1"/>
          </p:cNvSpPr>
          <p:nvPr>
            <p:ph type="subTitle" idx="1"/>
          </p:nvPr>
        </p:nvSpPr>
        <p:spPr>
          <a:xfrm>
            <a:off x="1524000" y="3602038"/>
            <a:ext cx="9144000" cy="1655762"/>
          </a:xfrm>
        </p:spPr>
        <p:txBody>
          <a:bodyPr>
            <a:normAutofit/>
          </a:bodyPr>
          <a:lstStyle>
            <a:lvl1pPr marL="0" indent="0" algn="ctr">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C1CB61B8-F99B-4CF4-B698-5CA2CF9C5439}"/>
              </a:ext>
            </a:extLst>
          </p:cNvPr>
          <p:cNvSpPr>
            <a:spLocks noGrp="1"/>
          </p:cNvSpPr>
          <p:nvPr>
            <p:ph type="dt" sz="half" idx="10"/>
          </p:nvPr>
        </p:nvSpPr>
        <p:spPr/>
        <p:txBody>
          <a:bodyPr/>
          <a:lstStyle/>
          <a:p>
            <a:fld id="{58A2DB2B-502E-424A-A9D5-E2D8035E0B71}" type="datetimeFigureOut">
              <a:rPr lang="fi-FI" smtClean="0"/>
              <a:t>31.5.2023</a:t>
            </a:fld>
            <a:endParaRPr lang="fi-FI"/>
          </a:p>
        </p:txBody>
      </p:sp>
      <p:sp>
        <p:nvSpPr>
          <p:cNvPr id="5" name="Alatunnisteen paikkamerkki 4">
            <a:extLst>
              <a:ext uri="{FF2B5EF4-FFF2-40B4-BE49-F238E27FC236}">
                <a16:creationId xmlns:a16="http://schemas.microsoft.com/office/drawing/2014/main" id="{E4B55A24-65FB-468A-A447-55B6CE6BC8F2}"/>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5A304334-77FA-4FB1-85F8-3328B3E2D3A8}"/>
              </a:ext>
            </a:extLst>
          </p:cNvPr>
          <p:cNvSpPr>
            <a:spLocks noGrp="1"/>
          </p:cNvSpPr>
          <p:nvPr>
            <p:ph type="sldNum" sz="quarter" idx="12"/>
          </p:nvPr>
        </p:nvSpPr>
        <p:spPr/>
        <p:txBody>
          <a:bodyPr/>
          <a:lstStyle/>
          <a:p>
            <a:fld id="{7380998D-C23D-43C1-90ED-F8CCD92AEDB3}" type="slidenum">
              <a:rPr lang="fi-FI" smtClean="0"/>
              <a:t>‹#›</a:t>
            </a:fld>
            <a:endParaRPr lang="fi-FI"/>
          </a:p>
        </p:txBody>
      </p:sp>
    </p:spTree>
    <p:extLst>
      <p:ext uri="{BB962C8B-B14F-4D97-AF65-F5344CB8AC3E}">
        <p14:creationId xmlns:p14="http://schemas.microsoft.com/office/powerpoint/2010/main" val="19450801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Otsikkodia">
    <p:bg>
      <p:bgPr>
        <a:solidFill>
          <a:schemeClr val="tx2"/>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4157628-2F3B-4DF4-B0B7-205A5A1557D9}"/>
              </a:ext>
            </a:extLst>
          </p:cNvPr>
          <p:cNvSpPr>
            <a:spLocks noGrp="1"/>
          </p:cNvSpPr>
          <p:nvPr>
            <p:ph type="ctrTitle"/>
          </p:nvPr>
        </p:nvSpPr>
        <p:spPr>
          <a:xfrm>
            <a:off x="1524000" y="1122363"/>
            <a:ext cx="9144000" cy="2387600"/>
          </a:xfrm>
        </p:spPr>
        <p:txBody>
          <a:bodyPr anchor="b"/>
          <a:lstStyle>
            <a:lvl1pPr algn="ctr">
              <a:defRPr sz="6000"/>
            </a:lvl1pPr>
          </a:lstStyle>
          <a:p>
            <a:r>
              <a:rPr lang="fi-FI"/>
              <a:t>Muokkaa ots. perustyyl. napsautt.</a:t>
            </a:r>
          </a:p>
        </p:txBody>
      </p:sp>
      <p:sp>
        <p:nvSpPr>
          <p:cNvPr id="3" name="Alaotsikko 2">
            <a:extLst>
              <a:ext uri="{FF2B5EF4-FFF2-40B4-BE49-F238E27FC236}">
                <a16:creationId xmlns:a16="http://schemas.microsoft.com/office/drawing/2014/main" id="{0A48121B-697A-405F-AB11-9172E5C0B5CC}"/>
              </a:ext>
            </a:extLst>
          </p:cNvPr>
          <p:cNvSpPr>
            <a:spLocks noGrp="1"/>
          </p:cNvSpPr>
          <p:nvPr>
            <p:ph type="subTitle" idx="1"/>
          </p:nvPr>
        </p:nvSpPr>
        <p:spPr>
          <a:xfrm>
            <a:off x="1524000" y="3602038"/>
            <a:ext cx="9144000" cy="1655762"/>
          </a:xfrm>
        </p:spPr>
        <p:txBody>
          <a:bodyPr>
            <a:normAutofit/>
          </a:bodyPr>
          <a:lstStyle>
            <a:lvl1pPr marL="0" indent="0" algn="ctr">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C1CB61B8-F99B-4CF4-B698-5CA2CF9C5439}"/>
              </a:ext>
            </a:extLst>
          </p:cNvPr>
          <p:cNvSpPr>
            <a:spLocks noGrp="1"/>
          </p:cNvSpPr>
          <p:nvPr>
            <p:ph type="dt" sz="half" idx="10"/>
          </p:nvPr>
        </p:nvSpPr>
        <p:spPr/>
        <p:txBody>
          <a:bodyPr/>
          <a:lstStyle/>
          <a:p>
            <a:fld id="{58A2DB2B-502E-424A-A9D5-E2D8035E0B71}" type="datetimeFigureOut">
              <a:rPr lang="fi-FI" smtClean="0"/>
              <a:t>31.5.2023</a:t>
            </a:fld>
            <a:endParaRPr lang="fi-FI"/>
          </a:p>
        </p:txBody>
      </p:sp>
      <p:sp>
        <p:nvSpPr>
          <p:cNvPr id="5" name="Alatunnisteen paikkamerkki 4">
            <a:extLst>
              <a:ext uri="{FF2B5EF4-FFF2-40B4-BE49-F238E27FC236}">
                <a16:creationId xmlns:a16="http://schemas.microsoft.com/office/drawing/2014/main" id="{E4B55A24-65FB-468A-A447-55B6CE6BC8F2}"/>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5A304334-77FA-4FB1-85F8-3328B3E2D3A8}"/>
              </a:ext>
            </a:extLst>
          </p:cNvPr>
          <p:cNvSpPr>
            <a:spLocks noGrp="1"/>
          </p:cNvSpPr>
          <p:nvPr>
            <p:ph type="sldNum" sz="quarter" idx="12"/>
          </p:nvPr>
        </p:nvSpPr>
        <p:spPr/>
        <p:txBody>
          <a:bodyPr/>
          <a:lstStyle/>
          <a:p>
            <a:fld id="{7380998D-C23D-43C1-90ED-F8CCD92AEDB3}" type="slidenum">
              <a:rPr lang="fi-FI" smtClean="0"/>
              <a:t>‹#›</a:t>
            </a:fld>
            <a:endParaRPr lang="fi-FI"/>
          </a:p>
        </p:txBody>
      </p:sp>
    </p:spTree>
    <p:extLst>
      <p:ext uri="{BB962C8B-B14F-4D97-AF65-F5344CB8AC3E}">
        <p14:creationId xmlns:p14="http://schemas.microsoft.com/office/powerpoint/2010/main" val="9458331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3_Otsikkodia">
    <p:bg>
      <p:bgPr>
        <a:solidFill>
          <a:schemeClr val="accent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4157628-2F3B-4DF4-B0B7-205A5A1557D9}"/>
              </a:ext>
            </a:extLst>
          </p:cNvPr>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fi-FI"/>
              <a:t>Muokkaa ots. perustyyl. napsautt.</a:t>
            </a:r>
          </a:p>
        </p:txBody>
      </p:sp>
      <p:sp>
        <p:nvSpPr>
          <p:cNvPr id="3" name="Alaotsikko 2">
            <a:extLst>
              <a:ext uri="{FF2B5EF4-FFF2-40B4-BE49-F238E27FC236}">
                <a16:creationId xmlns:a16="http://schemas.microsoft.com/office/drawing/2014/main" id="{0A48121B-697A-405F-AB11-9172E5C0B5CC}"/>
              </a:ext>
            </a:extLst>
          </p:cNvPr>
          <p:cNvSpPr>
            <a:spLocks noGrp="1"/>
          </p:cNvSpPr>
          <p:nvPr>
            <p:ph type="subTitle" idx="1"/>
          </p:nvPr>
        </p:nvSpPr>
        <p:spPr>
          <a:xfrm>
            <a:off x="1524000" y="3602038"/>
            <a:ext cx="9144000" cy="858202"/>
          </a:xfrm>
        </p:spPr>
        <p:txBody>
          <a:bodyPr>
            <a:normAutofit/>
          </a:bodyPr>
          <a:lstStyle>
            <a:lvl1pPr marL="0" indent="0" algn="ctr">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C1CB61B8-F99B-4CF4-B698-5CA2CF9C5439}"/>
              </a:ext>
            </a:extLst>
          </p:cNvPr>
          <p:cNvSpPr>
            <a:spLocks noGrp="1"/>
          </p:cNvSpPr>
          <p:nvPr>
            <p:ph type="dt" sz="half" idx="10"/>
          </p:nvPr>
        </p:nvSpPr>
        <p:spPr/>
        <p:txBody>
          <a:bodyPr/>
          <a:lstStyle/>
          <a:p>
            <a:fld id="{26D00D1D-8B03-49AB-80C8-126652AF9EF4}" type="datetimeFigureOut">
              <a:rPr lang="fi-FI" smtClean="0"/>
              <a:t>31.5.2023</a:t>
            </a:fld>
            <a:endParaRPr lang="fi-FI"/>
          </a:p>
        </p:txBody>
      </p:sp>
      <p:sp>
        <p:nvSpPr>
          <p:cNvPr id="5" name="Alatunnisteen paikkamerkki 4">
            <a:extLst>
              <a:ext uri="{FF2B5EF4-FFF2-40B4-BE49-F238E27FC236}">
                <a16:creationId xmlns:a16="http://schemas.microsoft.com/office/drawing/2014/main" id="{E4B55A24-65FB-468A-A447-55B6CE6BC8F2}"/>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5A304334-77FA-4FB1-85F8-3328B3E2D3A8}"/>
              </a:ext>
            </a:extLst>
          </p:cNvPr>
          <p:cNvSpPr>
            <a:spLocks noGrp="1"/>
          </p:cNvSpPr>
          <p:nvPr>
            <p:ph type="sldNum" sz="quarter" idx="12"/>
          </p:nvPr>
        </p:nvSpPr>
        <p:spPr/>
        <p:txBody>
          <a:bodyPr/>
          <a:lstStyle/>
          <a:p>
            <a:fld id="{4B921987-F72B-4EA5-80F5-92465555B529}" type="slidenum">
              <a:rPr lang="fi-FI" smtClean="0"/>
              <a:t>‹#›</a:t>
            </a:fld>
            <a:endParaRPr lang="fi-FI"/>
          </a:p>
        </p:txBody>
      </p:sp>
    </p:spTree>
    <p:extLst>
      <p:ext uri="{BB962C8B-B14F-4D97-AF65-F5344CB8AC3E}">
        <p14:creationId xmlns:p14="http://schemas.microsoft.com/office/powerpoint/2010/main" val="2459323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Aloitusdia kolmella kuvituskuvall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4157628-2F3B-4DF4-B0B7-205A5A1557D9}"/>
              </a:ext>
            </a:extLst>
          </p:cNvPr>
          <p:cNvSpPr>
            <a:spLocks noGrp="1"/>
          </p:cNvSpPr>
          <p:nvPr>
            <p:ph type="ctrTitle" hasCustomPrompt="1"/>
          </p:nvPr>
        </p:nvSpPr>
        <p:spPr>
          <a:xfrm>
            <a:off x="1524000" y="2705013"/>
            <a:ext cx="9144000" cy="1242251"/>
          </a:xfrm>
        </p:spPr>
        <p:txBody>
          <a:bodyPr anchor="b"/>
          <a:lstStyle>
            <a:lvl1pPr algn="ctr">
              <a:defRPr sz="6000"/>
            </a:lvl1pPr>
          </a:lstStyle>
          <a:p>
            <a:r>
              <a:rPr lang="fi-FI"/>
              <a:t>Otsikko</a:t>
            </a:r>
          </a:p>
        </p:txBody>
      </p:sp>
      <p:sp>
        <p:nvSpPr>
          <p:cNvPr id="3" name="Alaotsikko 2">
            <a:extLst>
              <a:ext uri="{FF2B5EF4-FFF2-40B4-BE49-F238E27FC236}">
                <a16:creationId xmlns:a16="http://schemas.microsoft.com/office/drawing/2014/main" id="{0A48121B-697A-405F-AB11-9172E5C0B5CC}"/>
              </a:ext>
            </a:extLst>
          </p:cNvPr>
          <p:cNvSpPr>
            <a:spLocks noGrp="1"/>
          </p:cNvSpPr>
          <p:nvPr>
            <p:ph type="subTitle" idx="1"/>
          </p:nvPr>
        </p:nvSpPr>
        <p:spPr>
          <a:xfrm>
            <a:off x="1524000" y="3947264"/>
            <a:ext cx="9144000" cy="1101937"/>
          </a:xfrm>
        </p:spPr>
        <p:txBody>
          <a:bodyPr>
            <a:normAutofit/>
          </a:bodyPr>
          <a:lstStyle>
            <a:lvl1pPr marL="0" indent="0" algn="ctr">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5" name="Alatunnisteen paikkamerkki 4">
            <a:extLst>
              <a:ext uri="{FF2B5EF4-FFF2-40B4-BE49-F238E27FC236}">
                <a16:creationId xmlns:a16="http://schemas.microsoft.com/office/drawing/2014/main" id="{E4B55A24-65FB-468A-A447-55B6CE6BC8F2}"/>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5A304334-77FA-4FB1-85F8-3328B3E2D3A8}"/>
              </a:ext>
            </a:extLst>
          </p:cNvPr>
          <p:cNvSpPr>
            <a:spLocks noGrp="1"/>
          </p:cNvSpPr>
          <p:nvPr>
            <p:ph type="sldNum" sz="quarter" idx="12"/>
          </p:nvPr>
        </p:nvSpPr>
        <p:spPr/>
        <p:txBody>
          <a:bodyPr/>
          <a:lstStyle/>
          <a:p>
            <a:fld id="{4B921987-F72B-4EA5-80F5-92465555B529}" type="slidenum">
              <a:rPr lang="fi-FI" smtClean="0"/>
              <a:t>‹#›</a:t>
            </a:fld>
            <a:endParaRPr lang="fi-FI"/>
          </a:p>
        </p:txBody>
      </p:sp>
      <p:sp>
        <p:nvSpPr>
          <p:cNvPr id="7" name="Kuvan paikkamerkki 6">
            <a:extLst>
              <a:ext uri="{FF2B5EF4-FFF2-40B4-BE49-F238E27FC236}">
                <a16:creationId xmlns:a16="http://schemas.microsoft.com/office/drawing/2014/main" id="{DF31D6FE-0DEE-4D1D-BD25-BD7703F3E0E7}"/>
              </a:ext>
            </a:extLst>
          </p:cNvPr>
          <p:cNvSpPr>
            <a:spLocks noGrp="1"/>
          </p:cNvSpPr>
          <p:nvPr>
            <p:ph type="pic" sz="quarter" idx="13"/>
          </p:nvPr>
        </p:nvSpPr>
        <p:spPr>
          <a:xfrm>
            <a:off x="0" y="188913"/>
            <a:ext cx="4038600" cy="2314575"/>
          </a:xfrm>
        </p:spPr>
        <p:txBody>
          <a:bodyPr/>
          <a:lstStyle/>
          <a:p>
            <a:r>
              <a:rPr lang="fi-FI"/>
              <a:t>Lisää kuva napsauttamalla kuvaketta</a:t>
            </a:r>
          </a:p>
        </p:txBody>
      </p:sp>
      <p:sp>
        <p:nvSpPr>
          <p:cNvPr id="8" name="Kuvan paikkamerkki 6">
            <a:extLst>
              <a:ext uri="{FF2B5EF4-FFF2-40B4-BE49-F238E27FC236}">
                <a16:creationId xmlns:a16="http://schemas.microsoft.com/office/drawing/2014/main" id="{B1119D5C-4BAB-4099-87B1-7096DB21B63B}"/>
              </a:ext>
            </a:extLst>
          </p:cNvPr>
          <p:cNvSpPr>
            <a:spLocks noGrp="1"/>
          </p:cNvSpPr>
          <p:nvPr>
            <p:ph type="pic" sz="quarter" idx="14"/>
          </p:nvPr>
        </p:nvSpPr>
        <p:spPr>
          <a:xfrm>
            <a:off x="4076700" y="188912"/>
            <a:ext cx="4038600" cy="2314575"/>
          </a:xfrm>
        </p:spPr>
        <p:txBody>
          <a:bodyPr/>
          <a:lstStyle/>
          <a:p>
            <a:r>
              <a:rPr lang="fi-FI"/>
              <a:t>Lisää kuva napsauttamalla kuvaketta</a:t>
            </a:r>
          </a:p>
        </p:txBody>
      </p:sp>
      <p:sp>
        <p:nvSpPr>
          <p:cNvPr id="9" name="Kuvan paikkamerkki 6">
            <a:extLst>
              <a:ext uri="{FF2B5EF4-FFF2-40B4-BE49-F238E27FC236}">
                <a16:creationId xmlns:a16="http://schemas.microsoft.com/office/drawing/2014/main" id="{35F61BFC-A00F-4432-BBDF-E92EE4A79E97}"/>
              </a:ext>
            </a:extLst>
          </p:cNvPr>
          <p:cNvSpPr>
            <a:spLocks noGrp="1"/>
          </p:cNvSpPr>
          <p:nvPr>
            <p:ph type="pic" sz="quarter" idx="15"/>
          </p:nvPr>
        </p:nvSpPr>
        <p:spPr>
          <a:xfrm>
            <a:off x="8153400" y="188911"/>
            <a:ext cx="4038600" cy="2314575"/>
          </a:xfrm>
        </p:spPr>
        <p:txBody>
          <a:bodyPr/>
          <a:lstStyle/>
          <a:p>
            <a:r>
              <a:rPr lang="fi-FI"/>
              <a:t>Lisää kuva napsauttamalla kuvaketta</a:t>
            </a:r>
          </a:p>
        </p:txBody>
      </p:sp>
    </p:spTree>
    <p:extLst>
      <p:ext uri="{BB962C8B-B14F-4D97-AF65-F5344CB8AC3E}">
        <p14:creationId xmlns:p14="http://schemas.microsoft.com/office/powerpoint/2010/main" val="24369155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Aloitusdia leveällä pääkuvall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4157628-2F3B-4DF4-B0B7-205A5A1557D9}"/>
              </a:ext>
            </a:extLst>
          </p:cNvPr>
          <p:cNvSpPr>
            <a:spLocks noGrp="1"/>
          </p:cNvSpPr>
          <p:nvPr>
            <p:ph type="ctrTitle" hasCustomPrompt="1"/>
          </p:nvPr>
        </p:nvSpPr>
        <p:spPr>
          <a:xfrm>
            <a:off x="1524000" y="2895601"/>
            <a:ext cx="9144000" cy="1242251"/>
          </a:xfrm>
        </p:spPr>
        <p:txBody>
          <a:bodyPr anchor="b"/>
          <a:lstStyle>
            <a:lvl1pPr algn="ctr">
              <a:defRPr sz="6000"/>
            </a:lvl1pPr>
          </a:lstStyle>
          <a:p>
            <a:r>
              <a:rPr lang="fi-FI"/>
              <a:t>Otsikko</a:t>
            </a:r>
          </a:p>
        </p:txBody>
      </p:sp>
      <p:sp>
        <p:nvSpPr>
          <p:cNvPr id="3" name="Alaotsikko 2">
            <a:extLst>
              <a:ext uri="{FF2B5EF4-FFF2-40B4-BE49-F238E27FC236}">
                <a16:creationId xmlns:a16="http://schemas.microsoft.com/office/drawing/2014/main" id="{0A48121B-697A-405F-AB11-9172E5C0B5CC}"/>
              </a:ext>
            </a:extLst>
          </p:cNvPr>
          <p:cNvSpPr>
            <a:spLocks noGrp="1"/>
          </p:cNvSpPr>
          <p:nvPr>
            <p:ph type="subTitle" idx="1"/>
          </p:nvPr>
        </p:nvSpPr>
        <p:spPr>
          <a:xfrm>
            <a:off x="1524000" y="4152988"/>
            <a:ext cx="9144000" cy="1101937"/>
          </a:xfrm>
        </p:spPr>
        <p:txBody>
          <a:bodyPr>
            <a:normAutofit/>
          </a:bodyPr>
          <a:lstStyle>
            <a:lvl1pPr marL="0" indent="0" algn="ctr">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5" name="Alatunnisteen paikkamerkki 4">
            <a:extLst>
              <a:ext uri="{FF2B5EF4-FFF2-40B4-BE49-F238E27FC236}">
                <a16:creationId xmlns:a16="http://schemas.microsoft.com/office/drawing/2014/main" id="{E4B55A24-65FB-468A-A447-55B6CE6BC8F2}"/>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5A304334-77FA-4FB1-85F8-3328B3E2D3A8}"/>
              </a:ext>
            </a:extLst>
          </p:cNvPr>
          <p:cNvSpPr>
            <a:spLocks noGrp="1"/>
          </p:cNvSpPr>
          <p:nvPr>
            <p:ph type="sldNum" sz="quarter" idx="12"/>
          </p:nvPr>
        </p:nvSpPr>
        <p:spPr/>
        <p:txBody>
          <a:bodyPr/>
          <a:lstStyle/>
          <a:p>
            <a:fld id="{4B921987-F72B-4EA5-80F5-92465555B529}" type="slidenum">
              <a:rPr lang="fi-FI" smtClean="0"/>
              <a:t>‹#›</a:t>
            </a:fld>
            <a:endParaRPr lang="fi-FI"/>
          </a:p>
        </p:txBody>
      </p:sp>
      <p:sp>
        <p:nvSpPr>
          <p:cNvPr id="7" name="Kuvan paikkamerkki 6">
            <a:extLst>
              <a:ext uri="{FF2B5EF4-FFF2-40B4-BE49-F238E27FC236}">
                <a16:creationId xmlns:a16="http://schemas.microsoft.com/office/drawing/2014/main" id="{DF31D6FE-0DEE-4D1D-BD25-BD7703F3E0E7}"/>
              </a:ext>
            </a:extLst>
          </p:cNvPr>
          <p:cNvSpPr>
            <a:spLocks noGrp="1"/>
          </p:cNvSpPr>
          <p:nvPr>
            <p:ph type="pic" sz="quarter" idx="13"/>
          </p:nvPr>
        </p:nvSpPr>
        <p:spPr>
          <a:xfrm>
            <a:off x="0" y="188913"/>
            <a:ext cx="12192000" cy="2516100"/>
          </a:xfrm>
        </p:spPr>
        <p:txBody>
          <a:bodyPr/>
          <a:lstStyle/>
          <a:p>
            <a:r>
              <a:rPr lang="fi-FI"/>
              <a:t>Lisää kuva napsauttamalla kuvaketta</a:t>
            </a:r>
          </a:p>
        </p:txBody>
      </p:sp>
    </p:spTree>
    <p:extLst>
      <p:ext uri="{BB962C8B-B14F-4D97-AF65-F5344CB8AC3E}">
        <p14:creationId xmlns:p14="http://schemas.microsoft.com/office/powerpoint/2010/main" val="5941408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74E857F-9D1C-4A0A-A039-3EAAB24F7F3C}"/>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5B21F906-7715-4BB6-BC4A-F145541BAEBC}"/>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FAD55B88-12EB-4EAC-9CC1-10822FC41454}"/>
              </a:ext>
            </a:extLst>
          </p:cNvPr>
          <p:cNvSpPr>
            <a:spLocks noGrp="1"/>
          </p:cNvSpPr>
          <p:nvPr>
            <p:ph type="dt" sz="half" idx="10"/>
          </p:nvPr>
        </p:nvSpPr>
        <p:spPr/>
        <p:txBody>
          <a:bodyPr/>
          <a:lstStyle/>
          <a:p>
            <a:fld id="{26D00D1D-8B03-49AB-80C8-126652AF9EF4}" type="datetimeFigureOut">
              <a:rPr lang="fi-FI" smtClean="0"/>
              <a:t>31.5.2023</a:t>
            </a:fld>
            <a:endParaRPr lang="fi-FI"/>
          </a:p>
        </p:txBody>
      </p:sp>
      <p:sp>
        <p:nvSpPr>
          <p:cNvPr id="5" name="Alatunnisteen paikkamerkki 4">
            <a:extLst>
              <a:ext uri="{FF2B5EF4-FFF2-40B4-BE49-F238E27FC236}">
                <a16:creationId xmlns:a16="http://schemas.microsoft.com/office/drawing/2014/main" id="{1AC1B859-A137-4BA5-8B4B-F39A4D4D2949}"/>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F041829C-0022-4315-9AAE-30F52D6CB39C}"/>
              </a:ext>
            </a:extLst>
          </p:cNvPr>
          <p:cNvSpPr>
            <a:spLocks noGrp="1"/>
          </p:cNvSpPr>
          <p:nvPr>
            <p:ph type="sldNum" sz="quarter" idx="12"/>
          </p:nvPr>
        </p:nvSpPr>
        <p:spPr/>
        <p:txBody>
          <a:bodyPr/>
          <a:lstStyle/>
          <a:p>
            <a:fld id="{4B921987-F72B-4EA5-80F5-92465555B529}" type="slidenum">
              <a:rPr lang="fi-FI" smtClean="0"/>
              <a:t>‹#›</a:t>
            </a:fld>
            <a:endParaRPr lang="fi-FI"/>
          </a:p>
        </p:txBody>
      </p:sp>
    </p:spTree>
    <p:extLst>
      <p:ext uri="{BB962C8B-B14F-4D97-AF65-F5344CB8AC3E}">
        <p14:creationId xmlns:p14="http://schemas.microsoft.com/office/powerpoint/2010/main" val="34997173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Perusdia kuplalla">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04B697FD-757F-1E64-71ED-9440217A9909}"/>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ackgroundRemoval t="8704" b="93796" l="12500" r="88889">
                        <a14:foregroundMark x1="45833" y1="8704" x2="45833" y2="8704"/>
                        <a14:foregroundMark x1="16111" y1="35556" x2="16111" y2="35556"/>
                        <a14:foregroundMark x1="12500" y1="43889" x2="12500" y2="43889"/>
                        <a14:foregroundMark x1="85000" y1="45185" x2="85000" y2="45185"/>
                        <a14:foregroundMark x1="88981" y1="45926" x2="88981" y2="45926"/>
                        <a14:foregroundMark x1="45741" y1="90556" x2="45741" y2="90556"/>
                        <a14:foregroundMark x1="40370" y1="93796" x2="40370" y2="93796"/>
                        <a14:foregroundMark x1="39444" y1="93611" x2="39444" y2="93611"/>
                        <a14:foregroundMark x1="39815" y1="93796" x2="39815" y2="93796"/>
                        <a14:foregroundMark x1="39167" y1="93333" x2="39167" y2="93333"/>
                        <a14:foregroundMark x1="39399" y1="93056" x2="39630" y2="93333"/>
                        <a14:foregroundMark x1="39167" y1="92778" x2="39399" y2="93056"/>
                        <a14:foregroundMark x1="39167" y1="93796" x2="40370" y2="93796"/>
                        <a14:backgroundMark x1="38704" y1="93148" x2="38704" y2="93148"/>
                        <a14:backgroundMark x1="38704" y1="93519" x2="38704" y2="93519"/>
                        <a14:backgroundMark x1="39074" y1="93056" x2="39074" y2="93056"/>
                      </a14:backgroundRemoval>
                    </a14:imgEffect>
                  </a14:imgLayer>
                </a14:imgProps>
              </a:ext>
              <a:ext uri="{28A0092B-C50C-407E-A947-70E740481C1C}">
                <a14:useLocalDpi xmlns:a14="http://schemas.microsoft.com/office/drawing/2010/main"/>
              </a:ext>
            </a:extLst>
          </a:blip>
          <a:srcRect l="9852" t="4297" r="10148" b="4000"/>
          <a:stretch/>
        </p:blipFill>
        <p:spPr>
          <a:xfrm>
            <a:off x="7989494" y="977029"/>
            <a:ext cx="4949266" cy="5673325"/>
          </a:xfrm>
          <a:prstGeom prst="rect">
            <a:avLst/>
          </a:prstGeom>
        </p:spPr>
      </p:pic>
      <p:sp>
        <p:nvSpPr>
          <p:cNvPr id="2" name="Otsikko 1">
            <a:extLst>
              <a:ext uri="{FF2B5EF4-FFF2-40B4-BE49-F238E27FC236}">
                <a16:creationId xmlns:a16="http://schemas.microsoft.com/office/drawing/2014/main" id="{074E857F-9D1C-4A0A-A039-3EAAB24F7F3C}"/>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5B21F906-7715-4BB6-BC4A-F145541BAEBC}"/>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FAD55B88-12EB-4EAC-9CC1-10822FC41454}"/>
              </a:ext>
            </a:extLst>
          </p:cNvPr>
          <p:cNvSpPr>
            <a:spLocks noGrp="1"/>
          </p:cNvSpPr>
          <p:nvPr>
            <p:ph type="dt" sz="half" idx="10"/>
          </p:nvPr>
        </p:nvSpPr>
        <p:spPr/>
        <p:txBody>
          <a:bodyPr/>
          <a:lstStyle/>
          <a:p>
            <a:fld id="{26D00D1D-8B03-49AB-80C8-126652AF9EF4}" type="datetimeFigureOut">
              <a:rPr lang="fi-FI" smtClean="0"/>
              <a:t>31.5.2023</a:t>
            </a:fld>
            <a:endParaRPr lang="fi-FI"/>
          </a:p>
        </p:txBody>
      </p:sp>
      <p:sp>
        <p:nvSpPr>
          <p:cNvPr id="5" name="Alatunnisteen paikkamerkki 4">
            <a:extLst>
              <a:ext uri="{FF2B5EF4-FFF2-40B4-BE49-F238E27FC236}">
                <a16:creationId xmlns:a16="http://schemas.microsoft.com/office/drawing/2014/main" id="{1AC1B859-A137-4BA5-8B4B-F39A4D4D2949}"/>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F041829C-0022-4315-9AAE-30F52D6CB39C}"/>
              </a:ext>
            </a:extLst>
          </p:cNvPr>
          <p:cNvSpPr>
            <a:spLocks noGrp="1"/>
          </p:cNvSpPr>
          <p:nvPr>
            <p:ph type="sldNum" sz="quarter" idx="12"/>
          </p:nvPr>
        </p:nvSpPr>
        <p:spPr/>
        <p:txBody>
          <a:bodyPr/>
          <a:lstStyle/>
          <a:p>
            <a:fld id="{4B921987-F72B-4EA5-80F5-92465555B529}" type="slidenum">
              <a:rPr lang="fi-FI" smtClean="0"/>
              <a:t>‹#›</a:t>
            </a:fld>
            <a:endParaRPr lang="fi-FI"/>
          </a:p>
        </p:txBody>
      </p:sp>
    </p:spTree>
    <p:extLst>
      <p:ext uri="{BB962C8B-B14F-4D97-AF65-F5344CB8AC3E}">
        <p14:creationId xmlns:p14="http://schemas.microsoft.com/office/powerpoint/2010/main" val="27378574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Mukautettu asettelu">
    <p:spTree>
      <p:nvGrpSpPr>
        <p:cNvPr id="1" name=""/>
        <p:cNvGrpSpPr/>
        <p:nvPr/>
      </p:nvGrpSpPr>
      <p:grpSpPr>
        <a:xfrm>
          <a:off x="0" y="0"/>
          <a:ext cx="0" cy="0"/>
          <a:chOff x="0" y="0"/>
          <a:chExt cx="0" cy="0"/>
        </a:xfrm>
      </p:grpSpPr>
      <p:sp>
        <p:nvSpPr>
          <p:cNvPr id="7" name="Kuvan paikkamerkki 6">
            <a:extLst>
              <a:ext uri="{FF2B5EF4-FFF2-40B4-BE49-F238E27FC236}">
                <a16:creationId xmlns:a16="http://schemas.microsoft.com/office/drawing/2014/main" id="{291DB009-F2BF-40A2-8C45-2FC061543BAF}"/>
              </a:ext>
            </a:extLst>
          </p:cNvPr>
          <p:cNvSpPr>
            <a:spLocks noGrp="1"/>
          </p:cNvSpPr>
          <p:nvPr>
            <p:ph type="pic" sz="quarter" idx="13"/>
          </p:nvPr>
        </p:nvSpPr>
        <p:spPr>
          <a:xfrm>
            <a:off x="4619625" y="188621"/>
            <a:ext cx="7572375" cy="6669379"/>
          </a:xfrm>
        </p:spPr>
        <p:txBody>
          <a:bodyPr/>
          <a:lstStyle/>
          <a:p>
            <a:r>
              <a:rPr lang="fi-FI"/>
              <a:t>Lisää kuva napsauttamalla kuvaketta</a:t>
            </a:r>
          </a:p>
        </p:txBody>
      </p:sp>
      <p:sp>
        <p:nvSpPr>
          <p:cNvPr id="2" name="Otsikko 1">
            <a:extLst>
              <a:ext uri="{FF2B5EF4-FFF2-40B4-BE49-F238E27FC236}">
                <a16:creationId xmlns:a16="http://schemas.microsoft.com/office/drawing/2014/main" id="{EA98B267-9FC2-45C6-B1B7-A87E07BDFBD2}"/>
              </a:ext>
            </a:extLst>
          </p:cNvPr>
          <p:cNvSpPr>
            <a:spLocks noGrp="1"/>
          </p:cNvSpPr>
          <p:nvPr>
            <p:ph type="title"/>
          </p:nvPr>
        </p:nvSpPr>
        <p:spPr>
          <a:xfrm>
            <a:off x="659321" y="572486"/>
            <a:ext cx="3441192" cy="1219738"/>
          </a:xfrm>
        </p:spPr>
        <p:txBody>
          <a:bodyPr>
            <a:normAutofit/>
          </a:bodyPr>
          <a:lstStyle>
            <a:lvl1pPr>
              <a:defRPr sz="3200"/>
            </a:lvl1pPr>
          </a:lstStyle>
          <a:p>
            <a:r>
              <a:rPr lang="fi-FI"/>
              <a:t>Muokkaa ots. perustyyl. napsautt.</a:t>
            </a:r>
          </a:p>
        </p:txBody>
      </p:sp>
      <p:sp>
        <p:nvSpPr>
          <p:cNvPr id="3" name="Päivämäärän paikkamerkki 2">
            <a:extLst>
              <a:ext uri="{FF2B5EF4-FFF2-40B4-BE49-F238E27FC236}">
                <a16:creationId xmlns:a16="http://schemas.microsoft.com/office/drawing/2014/main" id="{17F85703-2498-4A64-A3CD-B8A2177F4615}"/>
              </a:ext>
            </a:extLst>
          </p:cNvPr>
          <p:cNvSpPr>
            <a:spLocks noGrp="1"/>
          </p:cNvSpPr>
          <p:nvPr>
            <p:ph type="dt" sz="half" idx="10"/>
          </p:nvPr>
        </p:nvSpPr>
        <p:spPr/>
        <p:txBody>
          <a:bodyPr/>
          <a:lstStyle/>
          <a:p>
            <a:fld id="{26D00D1D-8B03-49AB-80C8-126652AF9EF4}" type="datetimeFigureOut">
              <a:rPr lang="fi-FI" smtClean="0"/>
              <a:t>31.5.2023</a:t>
            </a:fld>
            <a:endParaRPr lang="fi-FI"/>
          </a:p>
        </p:txBody>
      </p:sp>
      <p:sp>
        <p:nvSpPr>
          <p:cNvPr id="4" name="Alatunnisteen paikkamerkki 3">
            <a:extLst>
              <a:ext uri="{FF2B5EF4-FFF2-40B4-BE49-F238E27FC236}">
                <a16:creationId xmlns:a16="http://schemas.microsoft.com/office/drawing/2014/main" id="{2960EB2C-5452-44E9-AACF-D3AAA17D0E39}"/>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3209FB85-F217-498B-868B-5F0914643BF1}"/>
              </a:ext>
            </a:extLst>
          </p:cNvPr>
          <p:cNvSpPr>
            <a:spLocks noGrp="1"/>
          </p:cNvSpPr>
          <p:nvPr>
            <p:ph type="sldNum" sz="quarter" idx="12"/>
          </p:nvPr>
        </p:nvSpPr>
        <p:spPr/>
        <p:txBody>
          <a:bodyPr/>
          <a:lstStyle/>
          <a:p>
            <a:fld id="{4B921987-F72B-4EA5-80F5-92465555B529}" type="slidenum">
              <a:rPr lang="fi-FI" smtClean="0"/>
              <a:t>‹#›</a:t>
            </a:fld>
            <a:endParaRPr lang="fi-FI"/>
          </a:p>
        </p:txBody>
      </p:sp>
      <p:sp>
        <p:nvSpPr>
          <p:cNvPr id="9" name="Tekstin paikkamerkki 8">
            <a:extLst>
              <a:ext uri="{FF2B5EF4-FFF2-40B4-BE49-F238E27FC236}">
                <a16:creationId xmlns:a16="http://schemas.microsoft.com/office/drawing/2014/main" id="{0CBE4EC3-29D4-43E3-A27F-18099C1CB128}"/>
              </a:ext>
            </a:extLst>
          </p:cNvPr>
          <p:cNvSpPr>
            <a:spLocks noGrp="1"/>
          </p:cNvSpPr>
          <p:nvPr>
            <p:ph type="body" sz="quarter" idx="14"/>
          </p:nvPr>
        </p:nvSpPr>
        <p:spPr>
          <a:xfrm>
            <a:off x="658813" y="1929384"/>
            <a:ext cx="3441700" cy="4290442"/>
          </a:xfrm>
        </p:spPr>
        <p:txBody>
          <a:bodyPr/>
          <a:lstStyle>
            <a:lvl1pPr marL="0" indent="0">
              <a:buFontTx/>
              <a:buNone/>
              <a:defRPr sz="1800"/>
            </a:lvl1pPr>
          </a:lstStyle>
          <a:p>
            <a:pPr lvl="0"/>
            <a:r>
              <a:rPr lang="fi-FI"/>
              <a:t>Muokkaa tekstin perustyylejä napsauttamalla</a:t>
            </a:r>
          </a:p>
        </p:txBody>
      </p:sp>
    </p:spTree>
    <p:extLst>
      <p:ext uri="{BB962C8B-B14F-4D97-AF65-F5344CB8AC3E}">
        <p14:creationId xmlns:p14="http://schemas.microsoft.com/office/powerpoint/2010/main" val="756833812"/>
      </p:ext>
    </p:extLst>
  </p:cSld>
  <p:clrMapOvr>
    <a:masterClrMapping/>
  </p:clrMapOvr>
  <p:extLst>
    <p:ext uri="{DCECCB84-F9BA-43D5-87BE-67443E8EF086}">
      <p15:sldGuideLst xmlns:p15="http://schemas.microsoft.com/office/powerpoint/2012/main">
        <p15:guide id="5" orient="horz" pos="2160" userDrawn="1">
          <p15:clr>
            <a:srgbClr val="FBAE40"/>
          </p15:clr>
        </p15:guide>
        <p15:guide id="6" pos="291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8B02236-0433-457A-A45E-F740EED44F1C}"/>
              </a:ext>
            </a:extLst>
          </p:cNvPr>
          <p:cNvSpPr>
            <a:spLocks noGrp="1"/>
          </p:cNvSpPr>
          <p:nvPr>
            <p:ph type="title"/>
          </p:nvPr>
        </p:nvSpPr>
        <p:spPr>
          <a:xfrm>
            <a:off x="831850" y="1709738"/>
            <a:ext cx="10515600" cy="2348695"/>
          </a:xfrm>
        </p:spPr>
        <p:txBody>
          <a:bodyPr anchor="b"/>
          <a:lstStyle>
            <a:lvl1pPr>
              <a:defRPr sz="6000"/>
            </a:lvl1pPr>
          </a:lstStyle>
          <a:p>
            <a:r>
              <a:rPr lang="fi-FI"/>
              <a:t>Muokkaa ots. perustyyl. napsautt.</a:t>
            </a:r>
          </a:p>
        </p:txBody>
      </p:sp>
      <p:sp>
        <p:nvSpPr>
          <p:cNvPr id="3" name="Tekstin paikkamerkki 2">
            <a:extLst>
              <a:ext uri="{FF2B5EF4-FFF2-40B4-BE49-F238E27FC236}">
                <a16:creationId xmlns:a16="http://schemas.microsoft.com/office/drawing/2014/main" id="{9B87EB22-CFB5-49CE-9F56-9B5660FAFCF5}"/>
              </a:ext>
            </a:extLst>
          </p:cNvPr>
          <p:cNvSpPr>
            <a:spLocks noGrp="1"/>
          </p:cNvSpPr>
          <p:nvPr>
            <p:ph type="body" idx="1"/>
          </p:nvPr>
        </p:nvSpPr>
        <p:spPr>
          <a:xfrm>
            <a:off x="831850" y="4244453"/>
            <a:ext cx="10515600" cy="1480072"/>
          </a:xfrm>
        </p:spPr>
        <p:txBody>
          <a:bodyPr>
            <a:normAutofit/>
          </a:bodyPr>
          <a:lstStyle>
            <a:lvl1pPr marL="0" indent="0">
              <a:buNone/>
              <a:defRPr sz="28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6053A496-485F-4259-9ACB-0D9A5ED7CAB3}"/>
              </a:ext>
            </a:extLst>
          </p:cNvPr>
          <p:cNvSpPr>
            <a:spLocks noGrp="1"/>
          </p:cNvSpPr>
          <p:nvPr>
            <p:ph type="dt" sz="half" idx="10"/>
          </p:nvPr>
        </p:nvSpPr>
        <p:spPr/>
        <p:txBody>
          <a:bodyPr/>
          <a:lstStyle/>
          <a:p>
            <a:fld id="{26D00D1D-8B03-49AB-80C8-126652AF9EF4}" type="datetimeFigureOut">
              <a:rPr lang="fi-FI" smtClean="0"/>
              <a:t>31.5.2023</a:t>
            </a:fld>
            <a:endParaRPr lang="fi-FI"/>
          </a:p>
        </p:txBody>
      </p:sp>
      <p:sp>
        <p:nvSpPr>
          <p:cNvPr id="5" name="Alatunnisteen paikkamerkki 4">
            <a:extLst>
              <a:ext uri="{FF2B5EF4-FFF2-40B4-BE49-F238E27FC236}">
                <a16:creationId xmlns:a16="http://schemas.microsoft.com/office/drawing/2014/main" id="{C1F86D70-0FE7-4B10-B281-C6FD385FB034}"/>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4BFF85D2-F60E-4113-9EA1-8C24F35E4A8C}"/>
              </a:ext>
            </a:extLst>
          </p:cNvPr>
          <p:cNvSpPr>
            <a:spLocks noGrp="1"/>
          </p:cNvSpPr>
          <p:nvPr>
            <p:ph type="sldNum" sz="quarter" idx="12"/>
          </p:nvPr>
        </p:nvSpPr>
        <p:spPr/>
        <p:txBody>
          <a:bodyPr/>
          <a:lstStyle/>
          <a:p>
            <a:fld id="{4B921987-F72B-4EA5-80F5-92465555B529}" type="slidenum">
              <a:rPr lang="fi-FI" smtClean="0"/>
              <a:t>‹#›</a:t>
            </a:fld>
            <a:endParaRPr lang="fi-FI"/>
          </a:p>
        </p:txBody>
      </p:sp>
    </p:spTree>
    <p:extLst>
      <p:ext uri="{BB962C8B-B14F-4D97-AF65-F5344CB8AC3E}">
        <p14:creationId xmlns:p14="http://schemas.microsoft.com/office/powerpoint/2010/main" val="18922077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5729F64-A3DE-4D0C-9537-6B98239DED28}"/>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81912D1D-87C1-4A84-852D-65C6913DB5F3}"/>
              </a:ext>
            </a:extLst>
          </p:cNvPr>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EE6D342B-F277-4781-89B0-F318C1C5B3AD}"/>
              </a:ext>
            </a:extLst>
          </p:cNvPr>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D9FE3700-5D39-430B-AAE3-1B1DCC08A04D}"/>
              </a:ext>
            </a:extLst>
          </p:cNvPr>
          <p:cNvSpPr>
            <a:spLocks noGrp="1"/>
          </p:cNvSpPr>
          <p:nvPr>
            <p:ph type="dt" sz="half" idx="10"/>
          </p:nvPr>
        </p:nvSpPr>
        <p:spPr/>
        <p:txBody>
          <a:bodyPr/>
          <a:lstStyle/>
          <a:p>
            <a:fld id="{26D00D1D-8B03-49AB-80C8-126652AF9EF4}" type="datetimeFigureOut">
              <a:rPr lang="fi-FI" smtClean="0"/>
              <a:t>31.5.2023</a:t>
            </a:fld>
            <a:endParaRPr lang="fi-FI"/>
          </a:p>
        </p:txBody>
      </p:sp>
      <p:sp>
        <p:nvSpPr>
          <p:cNvPr id="6" name="Alatunnisteen paikkamerkki 5">
            <a:extLst>
              <a:ext uri="{FF2B5EF4-FFF2-40B4-BE49-F238E27FC236}">
                <a16:creationId xmlns:a16="http://schemas.microsoft.com/office/drawing/2014/main" id="{15171CC1-4946-4D78-B6E7-04262EFA5939}"/>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3AB582CB-E36A-4065-8261-64156EF13078}"/>
              </a:ext>
            </a:extLst>
          </p:cNvPr>
          <p:cNvSpPr>
            <a:spLocks noGrp="1"/>
          </p:cNvSpPr>
          <p:nvPr>
            <p:ph type="sldNum" sz="quarter" idx="12"/>
          </p:nvPr>
        </p:nvSpPr>
        <p:spPr/>
        <p:txBody>
          <a:bodyPr/>
          <a:lstStyle/>
          <a:p>
            <a:fld id="{4B921987-F72B-4EA5-80F5-92465555B529}" type="slidenum">
              <a:rPr lang="fi-FI" smtClean="0"/>
              <a:t>‹#›</a:t>
            </a:fld>
            <a:endParaRPr lang="fi-FI"/>
          </a:p>
        </p:txBody>
      </p:sp>
    </p:spTree>
    <p:extLst>
      <p:ext uri="{BB962C8B-B14F-4D97-AF65-F5344CB8AC3E}">
        <p14:creationId xmlns:p14="http://schemas.microsoft.com/office/powerpoint/2010/main" val="32275352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3.xml"/><Relationship Id="rId1"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4.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Kuva 11">
            <a:extLst>
              <a:ext uri="{FF2B5EF4-FFF2-40B4-BE49-F238E27FC236}">
                <a16:creationId xmlns:a16="http://schemas.microsoft.com/office/drawing/2014/main" id="{1B0FE8F6-99A2-3271-C1C6-F231FE9D5659}"/>
              </a:ext>
            </a:extLst>
          </p:cNvPr>
          <p:cNvPicPr>
            <a:picLocks noChangeAspect="1"/>
          </p:cNvPicPr>
          <p:nvPr/>
        </p:nvPicPr>
        <p:blipFill rotWithShape="1">
          <a:blip r:embed="rId18" cstate="email">
            <a:extLst>
              <a:ext uri="{28A0092B-C50C-407E-A947-70E740481C1C}">
                <a14:useLocalDpi xmlns:a14="http://schemas.microsoft.com/office/drawing/2010/main"/>
              </a:ext>
            </a:extLst>
          </a:blip>
          <a:srcRect/>
          <a:stretch/>
        </p:blipFill>
        <p:spPr>
          <a:xfrm>
            <a:off x="10965990" y="6301505"/>
            <a:ext cx="1049940" cy="439510"/>
          </a:xfrm>
          <a:prstGeom prst="rect">
            <a:avLst/>
          </a:prstGeom>
        </p:spPr>
      </p:pic>
      <p:sp>
        <p:nvSpPr>
          <p:cNvPr id="2" name="Otsikon paikkamerkki 1">
            <a:extLst>
              <a:ext uri="{FF2B5EF4-FFF2-40B4-BE49-F238E27FC236}">
                <a16:creationId xmlns:a16="http://schemas.microsoft.com/office/drawing/2014/main" id="{032AA998-89AB-495C-AB84-B1F99E7ECC8F}"/>
              </a:ext>
            </a:extLst>
          </p:cNvPr>
          <p:cNvSpPr>
            <a:spLocks noGrp="1"/>
          </p:cNvSpPr>
          <p:nvPr>
            <p:ph type="title"/>
          </p:nvPr>
        </p:nvSpPr>
        <p:spPr>
          <a:xfrm>
            <a:off x="838200" y="520573"/>
            <a:ext cx="10515600" cy="960755"/>
          </a:xfrm>
          <a:prstGeom prst="rect">
            <a:avLst/>
          </a:prstGeom>
        </p:spPr>
        <p:txBody>
          <a:bodyPr vert="horz" lIns="91440" tIns="45720" rIns="91440" bIns="45720" rtlCol="0" anchor="ctr">
            <a:normAutofit/>
          </a:bodyPr>
          <a:lstStyle/>
          <a:p>
            <a:r>
              <a:rPr lang="fi-FI"/>
              <a:t>Muokkaa </a:t>
            </a:r>
            <a:r>
              <a:rPr lang="fi-FI" err="1"/>
              <a:t>ots</a:t>
            </a:r>
            <a:r>
              <a:rPr lang="fi-FI"/>
              <a:t>. </a:t>
            </a:r>
            <a:r>
              <a:rPr lang="fi-FI" err="1"/>
              <a:t>perustyyl</a:t>
            </a:r>
            <a:r>
              <a:rPr lang="fi-FI"/>
              <a:t>. </a:t>
            </a:r>
            <a:r>
              <a:rPr lang="fi-FI" err="1"/>
              <a:t>napsautt</a:t>
            </a:r>
            <a:r>
              <a:rPr lang="fi-FI"/>
              <a:t>.</a:t>
            </a:r>
          </a:p>
        </p:txBody>
      </p:sp>
      <p:sp>
        <p:nvSpPr>
          <p:cNvPr id="3" name="Tekstin paikkamerkki 2">
            <a:extLst>
              <a:ext uri="{FF2B5EF4-FFF2-40B4-BE49-F238E27FC236}">
                <a16:creationId xmlns:a16="http://schemas.microsoft.com/office/drawing/2014/main" id="{D663350E-4A9A-4F0E-8710-0BE00252CB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25D847E9-83EC-4AB4-81BA-07E7CC4471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D00D1D-8B03-49AB-80C8-126652AF9EF4}" type="datetimeFigureOut">
              <a:rPr lang="fi-FI" smtClean="0"/>
              <a:t>31.5.2023</a:t>
            </a:fld>
            <a:endParaRPr lang="fi-FI"/>
          </a:p>
        </p:txBody>
      </p:sp>
      <p:sp>
        <p:nvSpPr>
          <p:cNvPr id="5" name="Alatunnisteen paikkamerkki 4">
            <a:extLst>
              <a:ext uri="{FF2B5EF4-FFF2-40B4-BE49-F238E27FC236}">
                <a16:creationId xmlns:a16="http://schemas.microsoft.com/office/drawing/2014/main" id="{EBC46A67-BDFA-4678-B3E9-4F648F28A6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Dian numeron paikkamerkki 5">
            <a:extLst>
              <a:ext uri="{FF2B5EF4-FFF2-40B4-BE49-F238E27FC236}">
                <a16:creationId xmlns:a16="http://schemas.microsoft.com/office/drawing/2014/main" id="{7050DAA2-7ED2-48D0-B7FA-EBE13190AF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921987-F72B-4EA5-80F5-92465555B529}" type="slidenum">
              <a:rPr lang="fi-FI" smtClean="0"/>
              <a:t>‹#›</a:t>
            </a:fld>
            <a:endParaRPr lang="fi-FI"/>
          </a:p>
        </p:txBody>
      </p:sp>
      <p:sp>
        <p:nvSpPr>
          <p:cNvPr id="9" name="Suorakulmio 8">
            <a:extLst>
              <a:ext uri="{FF2B5EF4-FFF2-40B4-BE49-F238E27FC236}">
                <a16:creationId xmlns:a16="http://schemas.microsoft.com/office/drawing/2014/main" id="{201D4E93-33DE-41BB-A0E6-739C8E8F4155}"/>
              </a:ext>
            </a:extLst>
          </p:cNvPr>
          <p:cNvSpPr/>
          <p:nvPr/>
        </p:nvSpPr>
        <p:spPr>
          <a:xfrm>
            <a:off x="0" y="-43549"/>
            <a:ext cx="12192000" cy="23384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Suorakulmio 10">
            <a:extLst>
              <a:ext uri="{FF2B5EF4-FFF2-40B4-BE49-F238E27FC236}">
                <a16:creationId xmlns:a16="http://schemas.microsoft.com/office/drawing/2014/main" id="{25A6C9D4-60C4-9CFD-3BE1-C2C1B141B676}"/>
              </a:ext>
            </a:extLst>
          </p:cNvPr>
          <p:cNvSpPr/>
          <p:nvPr/>
        </p:nvSpPr>
        <p:spPr>
          <a:xfrm>
            <a:off x="0" y="-43549"/>
            <a:ext cx="12192000" cy="23384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Suorakulmio 7">
            <a:extLst>
              <a:ext uri="{FF2B5EF4-FFF2-40B4-BE49-F238E27FC236}">
                <a16:creationId xmlns:a16="http://schemas.microsoft.com/office/drawing/2014/main" id="{59810B3D-23A0-C118-C05F-5BDBC6E1B256}"/>
              </a:ext>
            </a:extLst>
          </p:cNvPr>
          <p:cNvSpPr/>
          <p:nvPr userDrawn="1"/>
        </p:nvSpPr>
        <p:spPr>
          <a:xfrm>
            <a:off x="0" y="-43549"/>
            <a:ext cx="12192000" cy="23384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891283379"/>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659" r:id="rId15"/>
    <p:sldLayoutId id="2147483658" r:id="rId16"/>
  </p:sldLayoutIdLst>
  <p:txStyles>
    <p:titleStyle>
      <a:lvl1pPr algn="l" defTabSz="914400" rtl="0" eaLnBrk="1" latinLnBrk="0" hangingPunct="1">
        <a:lnSpc>
          <a:spcPct val="90000"/>
        </a:lnSpc>
        <a:spcBef>
          <a:spcPct val="0"/>
        </a:spcBef>
        <a:buNone/>
        <a:defRPr sz="4200" b="1" kern="1200">
          <a:solidFill>
            <a:schemeClr val="tx1"/>
          </a:solidFill>
          <a:latin typeface="+mj-lt"/>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pic>
        <p:nvPicPr>
          <p:cNvPr id="7" name="Kuva 6" descr="Kuva, joka sisältää kohteen clipart-kuva, pyörä, vaihde&#10;&#10;Kuvaus luotu automaattisesti">
            <a:extLst>
              <a:ext uri="{FF2B5EF4-FFF2-40B4-BE49-F238E27FC236}">
                <a16:creationId xmlns:a16="http://schemas.microsoft.com/office/drawing/2014/main" id="{9131C9D2-4623-B39B-5499-FB09EDAC969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045952" y="6387936"/>
            <a:ext cx="890015" cy="233845"/>
          </a:xfrm>
          <a:prstGeom prst="rect">
            <a:avLst/>
          </a:prstGeom>
        </p:spPr>
      </p:pic>
      <p:sp>
        <p:nvSpPr>
          <p:cNvPr id="2" name="Otsikon paikkamerkki 1">
            <a:extLst>
              <a:ext uri="{FF2B5EF4-FFF2-40B4-BE49-F238E27FC236}">
                <a16:creationId xmlns:a16="http://schemas.microsoft.com/office/drawing/2014/main" id="{032AA998-89AB-495C-AB84-B1F99E7ECC8F}"/>
              </a:ext>
            </a:extLst>
          </p:cNvPr>
          <p:cNvSpPr>
            <a:spLocks noGrp="1"/>
          </p:cNvSpPr>
          <p:nvPr>
            <p:ph type="title"/>
          </p:nvPr>
        </p:nvSpPr>
        <p:spPr>
          <a:xfrm>
            <a:off x="975359" y="2205942"/>
            <a:ext cx="10515600" cy="960755"/>
          </a:xfrm>
          <a:prstGeom prst="rect">
            <a:avLst/>
          </a:prstGeom>
        </p:spPr>
        <p:txBody>
          <a:bodyPr vert="horz" lIns="91440" tIns="45720" rIns="91440" bIns="45720" rtlCol="0" anchor="ctr">
            <a:normAutofit/>
          </a:bodyPr>
          <a:lstStyle/>
          <a:p>
            <a:r>
              <a:rPr lang="fi-FI"/>
              <a:t>Muokkaa </a:t>
            </a:r>
            <a:r>
              <a:rPr lang="fi-FI" err="1"/>
              <a:t>ots</a:t>
            </a:r>
            <a:r>
              <a:rPr lang="fi-FI"/>
              <a:t>. </a:t>
            </a:r>
            <a:r>
              <a:rPr lang="fi-FI" err="1"/>
              <a:t>perustyyl</a:t>
            </a:r>
            <a:r>
              <a:rPr lang="fi-FI"/>
              <a:t>. </a:t>
            </a:r>
            <a:r>
              <a:rPr lang="fi-FI" err="1"/>
              <a:t>napsautt</a:t>
            </a:r>
            <a:r>
              <a:rPr lang="fi-FI"/>
              <a:t>.</a:t>
            </a:r>
          </a:p>
        </p:txBody>
      </p:sp>
      <p:sp>
        <p:nvSpPr>
          <p:cNvPr id="3" name="Tekstin paikkamerkki 2">
            <a:extLst>
              <a:ext uri="{FF2B5EF4-FFF2-40B4-BE49-F238E27FC236}">
                <a16:creationId xmlns:a16="http://schemas.microsoft.com/office/drawing/2014/main" id="{D663350E-4A9A-4F0E-8710-0BE00252CBF6}"/>
              </a:ext>
            </a:extLst>
          </p:cNvPr>
          <p:cNvSpPr>
            <a:spLocks noGrp="1"/>
          </p:cNvSpPr>
          <p:nvPr>
            <p:ph type="body" idx="1"/>
          </p:nvPr>
        </p:nvSpPr>
        <p:spPr>
          <a:xfrm>
            <a:off x="975359" y="3429000"/>
            <a:ext cx="10515600" cy="1067844"/>
          </a:xfrm>
          <a:prstGeom prst="rect">
            <a:avLst/>
          </a:prstGeom>
        </p:spPr>
        <p:txBody>
          <a:bodyPr vert="horz" lIns="91440" tIns="45720" rIns="91440" bIns="45720" rtlCol="0">
            <a:normAutofit/>
          </a:body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25D847E9-83EC-4AB4-81BA-07E7CC4471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D00D1D-8B03-49AB-80C8-126652AF9EF4}" type="datetimeFigureOut">
              <a:rPr lang="fi-FI" smtClean="0"/>
              <a:t>31.5.2023</a:t>
            </a:fld>
            <a:endParaRPr lang="fi-FI"/>
          </a:p>
        </p:txBody>
      </p:sp>
      <p:sp>
        <p:nvSpPr>
          <p:cNvPr id="5" name="Alatunnisteen paikkamerkki 4">
            <a:extLst>
              <a:ext uri="{FF2B5EF4-FFF2-40B4-BE49-F238E27FC236}">
                <a16:creationId xmlns:a16="http://schemas.microsoft.com/office/drawing/2014/main" id="{EBC46A67-BDFA-4678-B3E9-4F648F28A6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Dian numeron paikkamerkki 5">
            <a:extLst>
              <a:ext uri="{FF2B5EF4-FFF2-40B4-BE49-F238E27FC236}">
                <a16:creationId xmlns:a16="http://schemas.microsoft.com/office/drawing/2014/main" id="{7050DAA2-7ED2-48D0-B7FA-EBE13190AF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921987-F72B-4EA5-80F5-92465555B529}" type="slidenum">
              <a:rPr lang="fi-FI" smtClean="0"/>
              <a:t>‹#›</a:t>
            </a:fld>
            <a:endParaRPr lang="fi-FI"/>
          </a:p>
        </p:txBody>
      </p:sp>
      <p:sp>
        <p:nvSpPr>
          <p:cNvPr id="9" name="Suorakulmio 8">
            <a:extLst>
              <a:ext uri="{FF2B5EF4-FFF2-40B4-BE49-F238E27FC236}">
                <a16:creationId xmlns:a16="http://schemas.microsoft.com/office/drawing/2014/main" id="{201D4E93-33DE-41BB-A0E6-739C8E8F4155}"/>
              </a:ext>
            </a:extLst>
          </p:cNvPr>
          <p:cNvSpPr/>
          <p:nvPr/>
        </p:nvSpPr>
        <p:spPr>
          <a:xfrm>
            <a:off x="0" y="-43549"/>
            <a:ext cx="12192000" cy="23384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Suorakulmio 9">
            <a:extLst>
              <a:ext uri="{FF2B5EF4-FFF2-40B4-BE49-F238E27FC236}">
                <a16:creationId xmlns:a16="http://schemas.microsoft.com/office/drawing/2014/main" id="{BC4426A9-31BA-24C8-BF09-46ECDB66F7D1}"/>
              </a:ext>
            </a:extLst>
          </p:cNvPr>
          <p:cNvSpPr/>
          <p:nvPr/>
        </p:nvSpPr>
        <p:spPr>
          <a:xfrm>
            <a:off x="0" y="-43549"/>
            <a:ext cx="12192000" cy="23384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2579915254"/>
      </p:ext>
    </p:extLst>
  </p:cSld>
  <p:clrMap bg1="lt1" tx1="dk1" bg2="lt2" tx2="dk2" accent1="accent1" accent2="accent2" accent3="accent3" accent4="accent4" accent5="accent5" accent6="accent6" hlink="hlink" folHlink="folHlink"/>
  <p:sldLayoutIdLst>
    <p:sldLayoutId id="2147483701" r:id="rId1"/>
  </p:sldLayoutIdLst>
  <p:txStyles>
    <p:titleStyle>
      <a:lvl1pPr algn="l" defTabSz="914400" rtl="0" eaLnBrk="1" latinLnBrk="0" hangingPunct="1">
        <a:lnSpc>
          <a:spcPct val="90000"/>
        </a:lnSpc>
        <a:spcBef>
          <a:spcPct val="0"/>
        </a:spcBef>
        <a:buNone/>
        <a:defRPr sz="4200" b="1" kern="1200">
          <a:solidFill>
            <a:schemeClr val="bg1"/>
          </a:solidFill>
          <a:latin typeface="+mj-lt"/>
          <a:ea typeface="+mj-ea"/>
          <a:cs typeface="Calibri" panose="020F0502020204030204" pitchFamily="34" charset="0"/>
        </a:defRPr>
      </a:lvl1pPr>
    </p:titleStyle>
    <p:bodyStyle>
      <a:lvl1pPr marL="0" indent="0" algn="l" defTabSz="914400" rtl="0" eaLnBrk="1" latinLnBrk="0" hangingPunct="1">
        <a:lnSpc>
          <a:spcPct val="90000"/>
        </a:lnSpc>
        <a:spcBef>
          <a:spcPts val="1000"/>
        </a:spcBef>
        <a:buFontTx/>
        <a:buNone/>
        <a:defRPr sz="3200" kern="1200">
          <a:solidFill>
            <a:schemeClr val="bg1"/>
          </a:solidFill>
          <a:latin typeface="+mn-lt"/>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
        <p:cNvGrpSpPr/>
        <p:nvPr/>
      </p:nvGrpSpPr>
      <p:grpSpPr>
        <a:xfrm>
          <a:off x="0" y="0"/>
          <a:ext cx="0" cy="0"/>
          <a:chOff x="0" y="0"/>
          <a:chExt cx="0" cy="0"/>
        </a:xfrm>
      </p:grpSpPr>
      <p:pic>
        <p:nvPicPr>
          <p:cNvPr id="7" name="Kuva 6" descr="Kuva, joka sisältää kohteen clipart-kuva, pyörä, vaihde&#10;&#10;Kuvaus luotu automaattisesti">
            <a:extLst>
              <a:ext uri="{FF2B5EF4-FFF2-40B4-BE49-F238E27FC236}">
                <a16:creationId xmlns:a16="http://schemas.microsoft.com/office/drawing/2014/main" id="{9131C9D2-4623-B39B-5499-FB09EDAC969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045952" y="6387936"/>
            <a:ext cx="890015" cy="233845"/>
          </a:xfrm>
          <a:prstGeom prst="rect">
            <a:avLst/>
          </a:prstGeom>
        </p:spPr>
      </p:pic>
      <p:sp>
        <p:nvSpPr>
          <p:cNvPr id="2" name="Otsikon paikkamerkki 1">
            <a:extLst>
              <a:ext uri="{FF2B5EF4-FFF2-40B4-BE49-F238E27FC236}">
                <a16:creationId xmlns:a16="http://schemas.microsoft.com/office/drawing/2014/main" id="{032AA998-89AB-495C-AB84-B1F99E7ECC8F}"/>
              </a:ext>
            </a:extLst>
          </p:cNvPr>
          <p:cNvSpPr>
            <a:spLocks noGrp="1"/>
          </p:cNvSpPr>
          <p:nvPr>
            <p:ph type="title"/>
          </p:nvPr>
        </p:nvSpPr>
        <p:spPr>
          <a:xfrm>
            <a:off x="975359" y="2205942"/>
            <a:ext cx="10515600" cy="960755"/>
          </a:xfrm>
          <a:prstGeom prst="rect">
            <a:avLst/>
          </a:prstGeom>
        </p:spPr>
        <p:txBody>
          <a:bodyPr vert="horz" lIns="91440" tIns="45720" rIns="91440" bIns="45720" rtlCol="0" anchor="ctr">
            <a:normAutofit/>
          </a:bodyPr>
          <a:lstStyle/>
          <a:p>
            <a:r>
              <a:rPr lang="fi-FI"/>
              <a:t>Muokkaa </a:t>
            </a:r>
            <a:r>
              <a:rPr lang="fi-FI" err="1"/>
              <a:t>ots</a:t>
            </a:r>
            <a:r>
              <a:rPr lang="fi-FI"/>
              <a:t>. </a:t>
            </a:r>
            <a:r>
              <a:rPr lang="fi-FI" err="1"/>
              <a:t>perustyyl</a:t>
            </a:r>
            <a:r>
              <a:rPr lang="fi-FI"/>
              <a:t>. </a:t>
            </a:r>
            <a:r>
              <a:rPr lang="fi-FI" err="1"/>
              <a:t>napsautt</a:t>
            </a:r>
            <a:r>
              <a:rPr lang="fi-FI"/>
              <a:t>.</a:t>
            </a:r>
          </a:p>
        </p:txBody>
      </p:sp>
      <p:sp>
        <p:nvSpPr>
          <p:cNvPr id="3" name="Tekstin paikkamerkki 2">
            <a:extLst>
              <a:ext uri="{FF2B5EF4-FFF2-40B4-BE49-F238E27FC236}">
                <a16:creationId xmlns:a16="http://schemas.microsoft.com/office/drawing/2014/main" id="{D663350E-4A9A-4F0E-8710-0BE00252CBF6}"/>
              </a:ext>
            </a:extLst>
          </p:cNvPr>
          <p:cNvSpPr>
            <a:spLocks noGrp="1"/>
          </p:cNvSpPr>
          <p:nvPr>
            <p:ph type="body" idx="1"/>
          </p:nvPr>
        </p:nvSpPr>
        <p:spPr>
          <a:xfrm>
            <a:off x="975359" y="3429000"/>
            <a:ext cx="10515600" cy="1067844"/>
          </a:xfrm>
          <a:prstGeom prst="rect">
            <a:avLst/>
          </a:prstGeom>
        </p:spPr>
        <p:txBody>
          <a:bodyPr vert="horz" lIns="91440" tIns="45720" rIns="91440" bIns="45720" rtlCol="0">
            <a:normAutofit/>
          </a:body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25D847E9-83EC-4AB4-81BA-07E7CC4471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D00D1D-8B03-49AB-80C8-126652AF9EF4}" type="datetimeFigureOut">
              <a:rPr lang="fi-FI" smtClean="0"/>
              <a:t>31.5.2023</a:t>
            </a:fld>
            <a:endParaRPr lang="fi-FI"/>
          </a:p>
        </p:txBody>
      </p:sp>
      <p:sp>
        <p:nvSpPr>
          <p:cNvPr id="5" name="Alatunnisteen paikkamerkki 4">
            <a:extLst>
              <a:ext uri="{FF2B5EF4-FFF2-40B4-BE49-F238E27FC236}">
                <a16:creationId xmlns:a16="http://schemas.microsoft.com/office/drawing/2014/main" id="{EBC46A67-BDFA-4678-B3E9-4F648F28A6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Dian numeron paikkamerkki 5">
            <a:extLst>
              <a:ext uri="{FF2B5EF4-FFF2-40B4-BE49-F238E27FC236}">
                <a16:creationId xmlns:a16="http://schemas.microsoft.com/office/drawing/2014/main" id="{7050DAA2-7ED2-48D0-B7FA-EBE13190AF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921987-F72B-4EA5-80F5-92465555B529}" type="slidenum">
              <a:rPr lang="fi-FI" smtClean="0"/>
              <a:t>‹#›</a:t>
            </a:fld>
            <a:endParaRPr lang="fi-FI"/>
          </a:p>
        </p:txBody>
      </p:sp>
      <p:sp>
        <p:nvSpPr>
          <p:cNvPr id="9" name="Suorakulmio 8">
            <a:extLst>
              <a:ext uri="{FF2B5EF4-FFF2-40B4-BE49-F238E27FC236}">
                <a16:creationId xmlns:a16="http://schemas.microsoft.com/office/drawing/2014/main" id="{201D4E93-33DE-41BB-A0E6-739C8E8F4155}"/>
              </a:ext>
            </a:extLst>
          </p:cNvPr>
          <p:cNvSpPr/>
          <p:nvPr/>
        </p:nvSpPr>
        <p:spPr>
          <a:xfrm>
            <a:off x="0" y="-43549"/>
            <a:ext cx="12192000" cy="23384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Suorakulmio 9">
            <a:extLst>
              <a:ext uri="{FF2B5EF4-FFF2-40B4-BE49-F238E27FC236}">
                <a16:creationId xmlns:a16="http://schemas.microsoft.com/office/drawing/2014/main" id="{BC4426A9-31BA-24C8-BF09-46ECDB66F7D1}"/>
              </a:ext>
            </a:extLst>
          </p:cNvPr>
          <p:cNvSpPr/>
          <p:nvPr/>
        </p:nvSpPr>
        <p:spPr>
          <a:xfrm>
            <a:off x="0" y="-43549"/>
            <a:ext cx="12192000" cy="23384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223943691"/>
      </p:ext>
    </p:extLst>
  </p:cSld>
  <p:clrMap bg1="lt1" tx1="dk1" bg2="lt2" tx2="dk2" accent1="accent1" accent2="accent2" accent3="accent3" accent4="accent4" accent5="accent5" accent6="accent6" hlink="hlink" folHlink="folHlink"/>
  <p:sldLayoutIdLst>
    <p:sldLayoutId id="2147483703" r:id="rId1"/>
  </p:sldLayoutIdLst>
  <p:txStyles>
    <p:titleStyle>
      <a:lvl1pPr algn="l" defTabSz="914400" rtl="0" eaLnBrk="1" latinLnBrk="0" hangingPunct="1">
        <a:lnSpc>
          <a:spcPct val="90000"/>
        </a:lnSpc>
        <a:spcBef>
          <a:spcPct val="0"/>
        </a:spcBef>
        <a:buNone/>
        <a:defRPr sz="4200" b="1" kern="1200">
          <a:solidFill>
            <a:schemeClr val="bg1"/>
          </a:solidFill>
          <a:latin typeface="+mj-lt"/>
          <a:ea typeface="+mj-ea"/>
          <a:cs typeface="Calibri" panose="020F0502020204030204" pitchFamily="34" charset="0"/>
        </a:defRPr>
      </a:lvl1pPr>
    </p:titleStyle>
    <p:bodyStyle>
      <a:lvl1pPr marL="0" indent="0" algn="l" defTabSz="914400" rtl="0" eaLnBrk="1" latinLnBrk="0" hangingPunct="1">
        <a:lnSpc>
          <a:spcPct val="90000"/>
        </a:lnSpc>
        <a:spcBef>
          <a:spcPts val="1000"/>
        </a:spcBef>
        <a:buFontTx/>
        <a:buNone/>
        <a:defRPr sz="3200" kern="1200">
          <a:solidFill>
            <a:schemeClr val="bg1"/>
          </a:solidFill>
          <a:latin typeface="+mn-lt"/>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pic>
        <p:nvPicPr>
          <p:cNvPr id="7" name="Kuva 6" descr="Kuva, joka sisältää kohteen clipart-kuva, pyörä, vaihde&#10;&#10;Kuvaus luotu automaattisesti">
            <a:extLst>
              <a:ext uri="{FF2B5EF4-FFF2-40B4-BE49-F238E27FC236}">
                <a16:creationId xmlns:a16="http://schemas.microsoft.com/office/drawing/2014/main" id="{9131C9D2-4623-B39B-5499-FB09EDAC969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045952" y="6387936"/>
            <a:ext cx="890015" cy="233845"/>
          </a:xfrm>
          <a:prstGeom prst="rect">
            <a:avLst/>
          </a:prstGeom>
        </p:spPr>
      </p:pic>
      <p:sp>
        <p:nvSpPr>
          <p:cNvPr id="2" name="Otsikon paikkamerkki 1">
            <a:extLst>
              <a:ext uri="{FF2B5EF4-FFF2-40B4-BE49-F238E27FC236}">
                <a16:creationId xmlns:a16="http://schemas.microsoft.com/office/drawing/2014/main" id="{032AA998-89AB-495C-AB84-B1F99E7ECC8F}"/>
              </a:ext>
            </a:extLst>
          </p:cNvPr>
          <p:cNvSpPr>
            <a:spLocks noGrp="1"/>
          </p:cNvSpPr>
          <p:nvPr>
            <p:ph type="title"/>
          </p:nvPr>
        </p:nvSpPr>
        <p:spPr>
          <a:xfrm>
            <a:off x="975359" y="2205942"/>
            <a:ext cx="10515600" cy="960755"/>
          </a:xfrm>
          <a:prstGeom prst="rect">
            <a:avLst/>
          </a:prstGeom>
        </p:spPr>
        <p:txBody>
          <a:bodyPr vert="horz" lIns="91440" tIns="45720" rIns="91440" bIns="45720" rtlCol="0" anchor="ctr">
            <a:normAutofit/>
          </a:bodyPr>
          <a:lstStyle/>
          <a:p>
            <a:r>
              <a:rPr lang="fi-FI"/>
              <a:t>Muokkaa </a:t>
            </a:r>
            <a:r>
              <a:rPr lang="fi-FI" err="1"/>
              <a:t>ots</a:t>
            </a:r>
            <a:r>
              <a:rPr lang="fi-FI"/>
              <a:t>. </a:t>
            </a:r>
            <a:r>
              <a:rPr lang="fi-FI" err="1"/>
              <a:t>perustyyl</a:t>
            </a:r>
            <a:r>
              <a:rPr lang="fi-FI"/>
              <a:t>. </a:t>
            </a:r>
            <a:r>
              <a:rPr lang="fi-FI" err="1"/>
              <a:t>napsautt</a:t>
            </a:r>
            <a:r>
              <a:rPr lang="fi-FI"/>
              <a:t>.</a:t>
            </a:r>
          </a:p>
        </p:txBody>
      </p:sp>
      <p:sp>
        <p:nvSpPr>
          <p:cNvPr id="3" name="Tekstin paikkamerkki 2">
            <a:extLst>
              <a:ext uri="{FF2B5EF4-FFF2-40B4-BE49-F238E27FC236}">
                <a16:creationId xmlns:a16="http://schemas.microsoft.com/office/drawing/2014/main" id="{D663350E-4A9A-4F0E-8710-0BE00252CBF6}"/>
              </a:ext>
            </a:extLst>
          </p:cNvPr>
          <p:cNvSpPr>
            <a:spLocks noGrp="1"/>
          </p:cNvSpPr>
          <p:nvPr>
            <p:ph type="body" idx="1"/>
          </p:nvPr>
        </p:nvSpPr>
        <p:spPr>
          <a:xfrm>
            <a:off x="975359" y="3429000"/>
            <a:ext cx="10515600" cy="1067844"/>
          </a:xfrm>
          <a:prstGeom prst="rect">
            <a:avLst/>
          </a:prstGeom>
        </p:spPr>
        <p:txBody>
          <a:bodyPr vert="horz" lIns="91440" tIns="45720" rIns="91440" bIns="45720" rtlCol="0">
            <a:normAutofit/>
          </a:body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25D847E9-83EC-4AB4-81BA-07E7CC4471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D00D1D-8B03-49AB-80C8-126652AF9EF4}" type="datetimeFigureOut">
              <a:rPr lang="fi-FI" smtClean="0"/>
              <a:t>31.5.2023</a:t>
            </a:fld>
            <a:endParaRPr lang="fi-FI"/>
          </a:p>
        </p:txBody>
      </p:sp>
      <p:sp>
        <p:nvSpPr>
          <p:cNvPr id="5" name="Alatunnisteen paikkamerkki 4">
            <a:extLst>
              <a:ext uri="{FF2B5EF4-FFF2-40B4-BE49-F238E27FC236}">
                <a16:creationId xmlns:a16="http://schemas.microsoft.com/office/drawing/2014/main" id="{EBC46A67-BDFA-4678-B3E9-4F648F28A6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Dian numeron paikkamerkki 5">
            <a:extLst>
              <a:ext uri="{FF2B5EF4-FFF2-40B4-BE49-F238E27FC236}">
                <a16:creationId xmlns:a16="http://schemas.microsoft.com/office/drawing/2014/main" id="{7050DAA2-7ED2-48D0-B7FA-EBE13190AF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921987-F72B-4EA5-80F5-92465555B529}" type="slidenum">
              <a:rPr lang="fi-FI" smtClean="0"/>
              <a:t>‹#›</a:t>
            </a:fld>
            <a:endParaRPr lang="fi-FI"/>
          </a:p>
        </p:txBody>
      </p:sp>
      <p:sp>
        <p:nvSpPr>
          <p:cNvPr id="9" name="Suorakulmio 8">
            <a:extLst>
              <a:ext uri="{FF2B5EF4-FFF2-40B4-BE49-F238E27FC236}">
                <a16:creationId xmlns:a16="http://schemas.microsoft.com/office/drawing/2014/main" id="{201D4E93-33DE-41BB-A0E6-739C8E8F4155}"/>
              </a:ext>
            </a:extLst>
          </p:cNvPr>
          <p:cNvSpPr/>
          <p:nvPr/>
        </p:nvSpPr>
        <p:spPr>
          <a:xfrm>
            <a:off x="0" y="-43549"/>
            <a:ext cx="12192000" cy="23384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Suorakulmio 9">
            <a:extLst>
              <a:ext uri="{FF2B5EF4-FFF2-40B4-BE49-F238E27FC236}">
                <a16:creationId xmlns:a16="http://schemas.microsoft.com/office/drawing/2014/main" id="{BC4426A9-31BA-24C8-BF09-46ECDB66F7D1}"/>
              </a:ext>
            </a:extLst>
          </p:cNvPr>
          <p:cNvSpPr/>
          <p:nvPr/>
        </p:nvSpPr>
        <p:spPr>
          <a:xfrm>
            <a:off x="0" y="-43549"/>
            <a:ext cx="12192000" cy="23384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3683615170"/>
      </p:ext>
    </p:extLst>
  </p:cSld>
  <p:clrMap bg1="lt1" tx1="dk1" bg2="lt2" tx2="dk2" accent1="accent1" accent2="accent2" accent3="accent3" accent4="accent4" accent5="accent5" accent6="accent6" hlink="hlink" folHlink="folHlink"/>
  <p:sldLayoutIdLst>
    <p:sldLayoutId id="2147483705" r:id="rId1"/>
  </p:sldLayoutIdLst>
  <p:txStyles>
    <p:titleStyle>
      <a:lvl1pPr algn="l" defTabSz="914400" rtl="0" eaLnBrk="1" latinLnBrk="0" hangingPunct="1">
        <a:lnSpc>
          <a:spcPct val="90000"/>
        </a:lnSpc>
        <a:spcBef>
          <a:spcPct val="0"/>
        </a:spcBef>
        <a:buNone/>
        <a:defRPr sz="4200" b="1" kern="1200">
          <a:solidFill>
            <a:schemeClr val="bg1"/>
          </a:solidFill>
          <a:latin typeface="+mj-lt"/>
          <a:ea typeface="+mj-ea"/>
          <a:cs typeface="Calibri" panose="020F0502020204030204" pitchFamily="34" charset="0"/>
        </a:defRPr>
      </a:lvl1pPr>
    </p:titleStyle>
    <p:bodyStyle>
      <a:lvl1pPr marL="0" indent="0" algn="l" defTabSz="914400" rtl="0" eaLnBrk="1" latinLnBrk="0" hangingPunct="1">
        <a:lnSpc>
          <a:spcPct val="90000"/>
        </a:lnSpc>
        <a:spcBef>
          <a:spcPts val="1000"/>
        </a:spcBef>
        <a:buFontTx/>
        <a:buNone/>
        <a:defRPr sz="3200" kern="1200">
          <a:solidFill>
            <a:schemeClr val="bg1"/>
          </a:solidFill>
          <a:latin typeface="+mn-lt"/>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s://www.soste.fi/kolme-skenaariota-sote-jarjestojen-tulevaisuuksista/" TargetMode="External"/><Relationship Id="rId5" Type="http://schemas.openxmlformats.org/officeDocument/2006/relationships/hyperlink" Target="https://www.soste.fi/ajankohtaista/sosten-julkaisut/katsaus-sosiaali-ja-terveysjarjestojen-tulevaisuuksiin/" TargetMode="Externa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hyperlink" Target="https://www.soste.fi/wp-content/uploads/2021/10/SOSTE-raportti-10-2021-Skenaariotyo-vaihtoehtoisista-tulevaisuudentiloista-2030-luvun-jarjestojen-palvelutuotannolle-Miia-Nahkuri.pdf"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descr="Kollaasikuva SOSTEn ja sote-järjestöjen toiminnasta kymmenen vuoden varrelta.">
            <a:extLst>
              <a:ext uri="{FF2B5EF4-FFF2-40B4-BE49-F238E27FC236}">
                <a16:creationId xmlns:a16="http://schemas.microsoft.com/office/drawing/2014/main" id="{E14363E7-0C04-0721-D149-9E4BD3F6AE6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181719"/>
            <a:ext cx="12186063" cy="3023004"/>
          </a:xfrm>
          <a:prstGeom prst="rect">
            <a:avLst/>
          </a:prstGeom>
        </p:spPr>
      </p:pic>
      <p:pic>
        <p:nvPicPr>
          <p:cNvPr id="7" name="Kuva 6" descr="SOSTEn logo.">
            <a:extLst>
              <a:ext uri="{FF2B5EF4-FFF2-40B4-BE49-F238E27FC236}">
                <a16:creationId xmlns:a16="http://schemas.microsoft.com/office/drawing/2014/main" id="{DD941590-A820-778E-4AFA-2DC77A5B0C5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76700" y="3385757"/>
            <a:ext cx="4038600" cy="1061113"/>
          </a:xfrm>
          <a:prstGeom prst="rect">
            <a:avLst/>
          </a:prstGeom>
        </p:spPr>
      </p:pic>
      <p:sp>
        <p:nvSpPr>
          <p:cNvPr id="6" name="Otsikko 1">
            <a:extLst>
              <a:ext uri="{FF2B5EF4-FFF2-40B4-BE49-F238E27FC236}">
                <a16:creationId xmlns:a16="http://schemas.microsoft.com/office/drawing/2014/main" id="{F9B75AC0-C34C-86A6-1F73-CDDB7FFD9450}"/>
              </a:ext>
            </a:extLst>
          </p:cNvPr>
          <p:cNvSpPr txBox="1">
            <a:spLocks noGrp="1"/>
          </p:cNvSpPr>
          <p:nvPr>
            <p:ph type="title" idx="4294967295"/>
          </p:nvPr>
        </p:nvSpPr>
        <p:spPr>
          <a:xfrm>
            <a:off x="1521029" y="4548862"/>
            <a:ext cx="9144000" cy="1242251"/>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ctr" defTabSz="914400" rtl="0" eaLnBrk="1" latinLnBrk="0" hangingPunct="1">
              <a:lnSpc>
                <a:spcPct val="90000"/>
              </a:lnSpc>
              <a:spcBef>
                <a:spcPct val="0"/>
              </a:spcBef>
              <a:buNone/>
              <a:defRPr sz="6000" b="1" kern="1200">
                <a:solidFill>
                  <a:schemeClr val="tx1"/>
                </a:solidFill>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i-FI" sz="4000" b="1" i="0" u="none" strike="noStrike" kern="1200" cap="none" spc="0" normalizeH="0" baseline="0" noProof="0" dirty="0">
                <a:ln>
                  <a:noFill/>
                </a:ln>
                <a:solidFill>
                  <a:schemeClr val="tx1"/>
                </a:solidFill>
                <a:effectLst/>
                <a:uLnTx/>
                <a:uFillTx/>
                <a:latin typeface="Calibri" panose="020F0502020204030204" pitchFamily="34" charset="0"/>
                <a:ea typeface="+mj-ea"/>
                <a:cs typeface="Calibri" panose="020F0502020204030204" pitchFamily="34" charset="0"/>
              </a:rPr>
              <a:t>Skenaarioita sote-järjestöjen vaihtoehtoisiin tulevaisuuksiin</a:t>
            </a:r>
          </a:p>
        </p:txBody>
      </p:sp>
      <p:sp>
        <p:nvSpPr>
          <p:cNvPr id="2" name="Tekstiruutu 1">
            <a:extLst>
              <a:ext uri="{FF2B5EF4-FFF2-40B4-BE49-F238E27FC236}">
                <a16:creationId xmlns:a16="http://schemas.microsoft.com/office/drawing/2014/main" id="{931892FB-C8C0-E97D-3356-C4FF0536E677}"/>
              </a:ext>
            </a:extLst>
          </p:cNvPr>
          <p:cNvSpPr txBox="1"/>
          <p:nvPr/>
        </p:nvSpPr>
        <p:spPr>
          <a:xfrm>
            <a:off x="1873748" y="5893105"/>
            <a:ext cx="8202630" cy="646331"/>
          </a:xfrm>
          <a:prstGeom prst="rect">
            <a:avLst/>
          </a:prstGeom>
          <a:noFill/>
        </p:spPr>
        <p:txBody>
          <a:bodyPr wrap="none" rtlCol="0">
            <a:spAutoFit/>
          </a:bodyPr>
          <a:lstStyle/>
          <a:p>
            <a:r>
              <a:rPr lang="fi-FI" dirty="0"/>
              <a:t>Tutustu verkkojulkaisuun: </a:t>
            </a:r>
            <a:r>
              <a:rPr lang="fi-FI" dirty="0">
                <a:hlinkClick r:id="rId5"/>
              </a:rPr>
              <a:t>Katsaus sosiaali- ja terveys­järjestöjen tulevaisuuksiin – Soste</a:t>
            </a:r>
            <a:endParaRPr lang="fi-FI" dirty="0"/>
          </a:p>
          <a:p>
            <a:r>
              <a:rPr lang="fi-FI" dirty="0"/>
              <a:t>Tiivistelmä skenaarioista: </a:t>
            </a:r>
            <a:r>
              <a:rPr lang="fi-FI" dirty="0">
                <a:hlinkClick r:id="rId6"/>
              </a:rPr>
              <a:t>Kolme skenaariota sote-järjestöjen tulevaisuuksista </a:t>
            </a:r>
            <a:endParaRPr lang="fi-FI" dirty="0"/>
          </a:p>
        </p:txBody>
      </p:sp>
    </p:spTree>
    <p:extLst>
      <p:ext uri="{BB962C8B-B14F-4D97-AF65-F5344CB8AC3E}">
        <p14:creationId xmlns:p14="http://schemas.microsoft.com/office/powerpoint/2010/main" val="9928537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8C5A97E0-8B13-5A34-EB44-77EB5E433BD3}"/>
              </a:ext>
            </a:extLst>
          </p:cNvPr>
          <p:cNvSpPr>
            <a:spLocks noGrp="1"/>
          </p:cNvSpPr>
          <p:nvPr>
            <p:ph type="title"/>
          </p:nvPr>
        </p:nvSpPr>
        <p:spPr/>
        <p:txBody>
          <a:bodyPr>
            <a:normAutofit fontScale="90000"/>
          </a:bodyPr>
          <a:lstStyle/>
          <a:p>
            <a:r>
              <a:rPr lang="fi-FI" dirty="0"/>
              <a:t>Yhteisöllisyys- ja osallisuusvalmentaja Mikko, 58 vuotta</a:t>
            </a:r>
          </a:p>
        </p:txBody>
      </p:sp>
      <p:sp>
        <p:nvSpPr>
          <p:cNvPr id="4" name="Tekstin paikkamerkki 3">
            <a:extLst>
              <a:ext uri="{FF2B5EF4-FFF2-40B4-BE49-F238E27FC236}">
                <a16:creationId xmlns:a16="http://schemas.microsoft.com/office/drawing/2014/main" id="{8196B349-4A2D-1BD7-AEEB-7C306E627109}"/>
              </a:ext>
            </a:extLst>
          </p:cNvPr>
          <p:cNvSpPr>
            <a:spLocks noGrp="1"/>
          </p:cNvSpPr>
          <p:nvPr>
            <p:ph type="body" sz="quarter" idx="14"/>
          </p:nvPr>
        </p:nvSpPr>
        <p:spPr>
          <a:xfrm>
            <a:off x="659321" y="1929384"/>
            <a:ext cx="3441192" cy="4290442"/>
          </a:xfrm>
        </p:spPr>
        <p:txBody>
          <a:bodyPr>
            <a:noAutofit/>
          </a:bodyPr>
          <a:lstStyle/>
          <a:p>
            <a:pPr>
              <a:lnSpc>
                <a:spcPct val="100000"/>
              </a:lnSpc>
              <a:spcAft>
                <a:spcPts val="1200"/>
              </a:spcAft>
            </a:pPr>
            <a:r>
              <a:rPr lang="fi-FI" sz="1500" kern="0">
                <a:solidFill>
                  <a:srgbClr val="3C434A"/>
                </a:solidFill>
                <a:effectLst/>
                <a:ea typeface="Times New Roman" panose="02020603050405020304" pitchFamily="18" charset="0"/>
                <a:cs typeface="Times New Roman" panose="02020603050405020304" pitchFamily="18" charset="0"/>
              </a:rPr>
              <a:t>Mikko siirtyi järjestöhommiin yrityssektorilta valmentajan ja konsultin töistä. "Kyllästyin sparraamaan ihmisiä ja tekemään töitä vain rahan takia. Kiire oli silloin jatkuvasti läsnä. Halusin kantaa korteni kekoon ja olla osana yhteisen hyvän rakentamista. Nyt nautin siitä, että voin auttaa nuorta pääsemään alkuun opiskelussa ja itsenäisessä elämässä tai viettää hetken eläkeläisryhmän kanssa retkellä luonnossa. Kohtaamisessa on voimaa ja voin itsekin paremmin, kun saan tehdä työtä, jolla on merkitys. Sote-järjestöt ovat mitä parhaimpia kohtaamisten areenoita. Onneksi some ja etäyhteydet eivät vieneet elävässä elämässä tapaamisen arvoa.”</a:t>
            </a:r>
            <a:endParaRPr lang="fi-FI" sz="1500" kern="100">
              <a:effectLst/>
              <a:ea typeface="Calibri" panose="020F0502020204030204" pitchFamily="34" charset="0"/>
              <a:cs typeface="Times New Roman" panose="02020603050405020304" pitchFamily="18" charset="0"/>
            </a:endParaRPr>
          </a:p>
          <a:p>
            <a:pPr>
              <a:lnSpc>
                <a:spcPct val="100000"/>
              </a:lnSpc>
              <a:spcAft>
                <a:spcPts val="1200"/>
              </a:spcAft>
            </a:pPr>
            <a:endParaRPr lang="fi-FI" sz="1500"/>
          </a:p>
        </p:txBody>
      </p:sp>
      <p:pic>
        <p:nvPicPr>
          <p:cNvPr id="6" name="Kuvan paikkamerkki 5" descr="Vanhempi mies ulkona kasvokuvassa.">
            <a:extLst>
              <a:ext uri="{FF2B5EF4-FFF2-40B4-BE49-F238E27FC236}">
                <a16:creationId xmlns:a16="http://schemas.microsoft.com/office/drawing/2014/main" id="{22EAB65D-4B6A-FEF4-E9BE-F3766C7C0ECE}"/>
              </a:ext>
            </a:extLst>
          </p:cNvPr>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1825230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619BFB5-C9E9-50C8-6F8D-32B9743A3A0B}"/>
              </a:ext>
            </a:extLst>
          </p:cNvPr>
          <p:cNvSpPr>
            <a:spLocks noGrp="1"/>
          </p:cNvSpPr>
          <p:nvPr>
            <p:ph type="ctrTitle"/>
          </p:nvPr>
        </p:nvSpPr>
        <p:spPr/>
        <p:txBody>
          <a:bodyPr/>
          <a:lstStyle/>
          <a:p>
            <a:r>
              <a:rPr lang="fi-FI"/>
              <a:t>Yhteyden voimin -skenaario</a:t>
            </a:r>
          </a:p>
        </p:txBody>
      </p:sp>
    </p:spTree>
    <p:extLst>
      <p:ext uri="{BB962C8B-B14F-4D97-AF65-F5344CB8AC3E}">
        <p14:creationId xmlns:p14="http://schemas.microsoft.com/office/powerpoint/2010/main" val="3965868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orakulmio 1">
            <a:extLst>
              <a:ext uri="{FF2B5EF4-FFF2-40B4-BE49-F238E27FC236}">
                <a16:creationId xmlns:a16="http://schemas.microsoft.com/office/drawing/2014/main" id="{2DD77225-CD39-1FBD-E5CA-4A9926C8B72B}"/>
              </a:ext>
              <a:ext uri="{C183D7F6-B498-43B3-948B-1728B52AA6E4}">
                <adec:decorative xmlns:adec="http://schemas.microsoft.com/office/drawing/2017/decorative" val="1"/>
              </a:ext>
            </a:extLst>
          </p:cNvPr>
          <p:cNvSpPr/>
          <p:nvPr/>
        </p:nvSpPr>
        <p:spPr>
          <a:xfrm>
            <a:off x="5526741" y="251206"/>
            <a:ext cx="6665258" cy="660679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Otsikko 2">
            <a:extLst>
              <a:ext uri="{FF2B5EF4-FFF2-40B4-BE49-F238E27FC236}">
                <a16:creationId xmlns:a16="http://schemas.microsoft.com/office/drawing/2014/main" id="{7279A6F7-3E6D-1EC5-70EF-D143C21C9C71}"/>
              </a:ext>
            </a:extLst>
          </p:cNvPr>
          <p:cNvSpPr txBox="1">
            <a:spLocks noGrp="1"/>
          </p:cNvSpPr>
          <p:nvPr>
            <p:ph type="title" idx="4294967295"/>
          </p:nvPr>
        </p:nvSpPr>
        <p:spPr>
          <a:xfrm>
            <a:off x="714361" y="251206"/>
            <a:ext cx="4070335" cy="65722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200" b="1" kern="1200">
                <a:solidFill>
                  <a:schemeClr val="tx1"/>
                </a:solidFill>
                <a:latin typeface="+mj-lt"/>
                <a:ea typeface="+mj-ea"/>
                <a:cs typeface="Calibri" panose="020F050202020403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i-FI" sz="3800" b="1" i="0" u="none" strike="noStrike" kern="1200" cap="none" spc="0" normalizeH="0" baseline="0" noProof="0" dirty="0">
                <a:ln>
                  <a:noFill/>
                </a:ln>
                <a:solidFill>
                  <a:srgbClr val="FFC000"/>
                </a:solidFill>
                <a:effectLst/>
                <a:uLnTx/>
                <a:uFillTx/>
                <a:latin typeface="Calibri"/>
                <a:ea typeface="+mj-ea"/>
                <a:cs typeface="Calibri" panose="020F0502020204030204" pitchFamily="34" charset="0"/>
              </a:rPr>
              <a:t>Yhteyden voimin</a:t>
            </a:r>
          </a:p>
        </p:txBody>
      </p:sp>
      <p:pic>
        <p:nvPicPr>
          <p:cNvPr id="5" name="Kuva 4" descr="Taulukko, jonka sisältö on kuvailtu viereisessä tekstissä.">
            <a:extLst>
              <a:ext uri="{FF2B5EF4-FFF2-40B4-BE49-F238E27FC236}">
                <a16:creationId xmlns:a16="http://schemas.microsoft.com/office/drawing/2014/main" id="{F09A6DDE-FB34-2D24-D8EC-D0B85CABB61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7844" y="1048871"/>
            <a:ext cx="5083368" cy="5557923"/>
          </a:xfrm>
          <a:prstGeom prst="rect">
            <a:avLst/>
          </a:prstGeom>
        </p:spPr>
      </p:pic>
      <p:sp>
        <p:nvSpPr>
          <p:cNvPr id="3" name="Tekstin paikkamerkki 3">
            <a:extLst>
              <a:ext uri="{FF2B5EF4-FFF2-40B4-BE49-F238E27FC236}">
                <a16:creationId xmlns:a16="http://schemas.microsoft.com/office/drawing/2014/main" id="{4941717F-030A-F366-56DC-1B6E5C11A67C}"/>
              </a:ext>
            </a:extLst>
          </p:cNvPr>
          <p:cNvSpPr txBox="1">
            <a:spLocks/>
          </p:cNvSpPr>
          <p:nvPr/>
        </p:nvSpPr>
        <p:spPr>
          <a:xfrm>
            <a:off x="5671885" y="372230"/>
            <a:ext cx="6186126" cy="648577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Tx/>
              <a:buNone/>
              <a:defRPr sz="1800" kern="1200">
                <a:solidFill>
                  <a:schemeClr val="tx1"/>
                </a:solidFill>
                <a:latin typeface="+mn-lt"/>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90000"/>
              </a:lnSpc>
              <a:spcBef>
                <a:spcPts val="1000"/>
              </a:spcBef>
              <a:spcAft>
                <a:spcPts val="0"/>
              </a:spcAft>
              <a:buClrTx/>
              <a:buSzTx/>
              <a:buFont typeface="+mj-lt"/>
              <a:buAutoNum type="arabicPeriod"/>
              <a:tabLst/>
              <a:defRPr/>
            </a:pPr>
            <a:r>
              <a:rPr kumimoji="0" lang="fi-FI"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Paikallisessa yhdistystoiminnassa kevyemmät rakenteet </a:t>
            </a:r>
            <a:r>
              <a:rPr kumimoji="0" lang="fi-FI" sz="2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isompien hartioiden </a:t>
            </a:r>
            <a:r>
              <a:rPr kumimoji="0" lang="fi-FI"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tukemana.</a:t>
            </a:r>
          </a:p>
          <a:p>
            <a:pPr marL="457200" marR="0" lvl="0" indent="-457200" algn="l" defTabSz="914400" rtl="0" eaLnBrk="1" fontAlgn="auto" latinLnBrk="0" hangingPunct="1">
              <a:lnSpc>
                <a:spcPct val="90000"/>
              </a:lnSpc>
              <a:spcBef>
                <a:spcPts val="1000"/>
              </a:spcBef>
              <a:spcAft>
                <a:spcPts val="0"/>
              </a:spcAft>
              <a:buClrTx/>
              <a:buSzTx/>
              <a:buFont typeface="+mj-lt"/>
              <a:buAutoNum type="arabicPeriod"/>
              <a:tabLst/>
              <a:defRPr/>
            </a:pPr>
            <a:r>
              <a:rPr kumimoji="0" lang="fi-FI" sz="2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Vahva</a:t>
            </a:r>
            <a:r>
              <a:rPr kumimoji="0" lang="fi-FI"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rooli yhteiskunnassa. Sote-järjestöillä on yhteisiä asioita ajavia äänitorvia.</a:t>
            </a:r>
          </a:p>
          <a:p>
            <a:pPr marL="457200" indent="-457200">
              <a:buFont typeface="+mj-lt"/>
              <a:buAutoNum type="arabicPeriod"/>
            </a:pPr>
            <a:r>
              <a:rPr kumimoji="0" lang="fi-FI" sz="22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Resilientisti</a:t>
            </a:r>
            <a:r>
              <a:rPr kumimoji="0" lang="fi-FI"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monipuoliset tulonlähteet.</a:t>
            </a:r>
          </a:p>
          <a:p>
            <a:pPr marL="457200" indent="-457200">
              <a:buFont typeface="+mj-lt"/>
              <a:buAutoNum type="arabicPeriod"/>
            </a:pPr>
            <a:r>
              <a:rPr kumimoji="0" lang="fi-FI"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Digitaalisuus ja kohtaaminen tasapainossa </a:t>
            </a:r>
            <a:r>
              <a:rPr kumimoji="0" lang="fi-FI" sz="2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erilaiset tarpeet</a:t>
            </a:r>
            <a:r>
              <a:rPr kumimoji="0" lang="fi-FI"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huomioiden.</a:t>
            </a:r>
          </a:p>
          <a:p>
            <a:pPr marL="457200" indent="-457200">
              <a:buFont typeface="+mj-lt"/>
              <a:buAutoNum type="arabicPeriod"/>
            </a:pPr>
            <a:r>
              <a:rPr kumimoji="0" lang="fi-FI"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Eri kulttuuritaustaiset ihmiset </a:t>
            </a:r>
            <a:r>
              <a:rPr kumimoji="0" lang="fi-FI" sz="2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elinvoimaa vahvistaen </a:t>
            </a:r>
            <a:r>
              <a:rPr kumimoji="0" lang="fi-FI"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mukana. </a:t>
            </a:r>
          </a:p>
          <a:p>
            <a:pPr marL="457200" indent="-457200">
              <a:buFont typeface="+mj-lt"/>
              <a:buAutoNum type="arabicPeriod"/>
            </a:pPr>
            <a:r>
              <a:rPr kumimoji="0" lang="fi-FI"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Tiedolla johtamisen toimintatapa omaksutaan </a:t>
            </a:r>
            <a:r>
              <a:rPr kumimoji="0" lang="fi-FI" sz="2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etujoukoissa.</a:t>
            </a:r>
          </a:p>
          <a:p>
            <a:pPr marL="457200" indent="-457200">
              <a:buFont typeface="+mj-lt"/>
              <a:buAutoNum type="arabicPeriod"/>
            </a:pPr>
            <a:r>
              <a:rPr kumimoji="0" lang="fi-FI" sz="220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Edistävä työ </a:t>
            </a:r>
            <a:r>
              <a:rPr kumimoji="0" lang="fi-FI" sz="2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vahvaa</a:t>
            </a:r>
            <a:r>
              <a:rPr kumimoji="0" lang="fi-FI" sz="220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fi-FI" sz="2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457200" indent="-457200">
              <a:buFont typeface="+mj-lt"/>
              <a:buAutoNum type="arabicPeriod"/>
            </a:pPr>
            <a:r>
              <a:rPr kumimoji="0" lang="fi-FI"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Ilmiölähtöisyys ja </a:t>
            </a:r>
            <a:r>
              <a:rPr kumimoji="0" lang="fi-FI" sz="2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yhteiset </a:t>
            </a:r>
            <a:r>
              <a:rPr kumimoji="0" lang="fi-FI"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päämäärät vallitsevana työtapana.</a:t>
            </a:r>
          </a:p>
          <a:p>
            <a:pPr marL="457200" indent="-457200">
              <a:buFont typeface="+mj-lt"/>
              <a:buAutoNum type="arabicPeriod"/>
            </a:pPr>
            <a:r>
              <a:rPr kumimoji="0" lang="fi-FI"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Monipuoliset roolit ilmastotoimijoina: </a:t>
            </a:r>
            <a:r>
              <a:rPr kumimoji="0" lang="fi-FI" sz="2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vaikuttamista, </a:t>
            </a:r>
            <a:r>
              <a:rPr kumimoji="0" lang="fi-FI" sz="220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auttamista </a:t>
            </a:r>
            <a:r>
              <a:rPr kumimoji="0" lang="fi-FI"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ja ilmastovastuullisuutta.</a:t>
            </a:r>
          </a:p>
        </p:txBody>
      </p:sp>
    </p:spTree>
    <p:extLst>
      <p:ext uri="{BB962C8B-B14F-4D97-AF65-F5344CB8AC3E}">
        <p14:creationId xmlns:p14="http://schemas.microsoft.com/office/powerpoint/2010/main" val="35380795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1">
            <a:extLst>
              <a:ext uri="{FF2B5EF4-FFF2-40B4-BE49-F238E27FC236}">
                <a16:creationId xmlns:a16="http://schemas.microsoft.com/office/drawing/2014/main" id="{DC0E737C-8EE4-E0A6-50DA-8ACF79A28EDC}"/>
              </a:ext>
            </a:extLst>
          </p:cNvPr>
          <p:cNvSpPr txBox="1">
            <a:spLocks noGrp="1"/>
          </p:cNvSpPr>
          <p:nvPr>
            <p:ph type="title" idx="4294967295"/>
          </p:nvPr>
        </p:nvSpPr>
        <p:spPr>
          <a:xfrm>
            <a:off x="1787763" y="221726"/>
            <a:ext cx="12700461" cy="96075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200" b="1" kern="1200">
                <a:solidFill>
                  <a:schemeClr val="tx1"/>
                </a:solidFill>
                <a:latin typeface="+mj-lt"/>
                <a:ea typeface="+mj-ea"/>
                <a:cs typeface="Calibri" panose="020F050202020403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dirty="0" err="1">
                <a:ln>
                  <a:noFill/>
                </a:ln>
                <a:solidFill>
                  <a:schemeClr val="tx1"/>
                </a:solidFill>
                <a:effectLst/>
                <a:uLnTx/>
                <a:uFillTx/>
                <a:latin typeface="+mj-lt"/>
                <a:ea typeface="+mj-ea"/>
                <a:cs typeface="Calibri" panose="020F0502020204030204" pitchFamily="34" charset="0"/>
              </a:rPr>
              <a:t>Esimerkkejä</a:t>
            </a:r>
            <a:r>
              <a:rPr kumimoji="0" lang="en-US" sz="3000" b="1" i="0" u="none" strike="noStrike" kern="1200" cap="none" spc="0" normalizeH="0" baseline="0" noProof="0" dirty="0">
                <a:ln>
                  <a:noFill/>
                </a:ln>
                <a:solidFill>
                  <a:schemeClr val="tx1"/>
                </a:solidFill>
                <a:effectLst/>
                <a:uLnTx/>
                <a:uFillTx/>
                <a:latin typeface="+mj-lt"/>
                <a:ea typeface="+mj-ea"/>
                <a:cs typeface="Calibri" panose="020F0502020204030204" pitchFamily="34" charset="0"/>
              </a:rPr>
              <a:t> </a:t>
            </a:r>
            <a:r>
              <a:rPr kumimoji="0" lang="en-US" sz="3000" b="1" i="0" u="none" strike="noStrike" kern="1200" cap="none" spc="0" normalizeH="0" baseline="0" noProof="0" dirty="0" err="1">
                <a:ln>
                  <a:noFill/>
                </a:ln>
                <a:solidFill>
                  <a:schemeClr val="tx1"/>
                </a:solidFill>
                <a:effectLst/>
                <a:uLnTx/>
                <a:uFillTx/>
                <a:latin typeface="+mj-lt"/>
                <a:ea typeface="+mj-ea"/>
                <a:cs typeface="Calibri" panose="020F0502020204030204" pitchFamily="34" charset="0"/>
              </a:rPr>
              <a:t>skenaarioon</a:t>
            </a:r>
            <a:r>
              <a:rPr kumimoji="0" lang="en-US" sz="3000" b="1" i="0" u="none" strike="noStrike" kern="1200" cap="none" spc="0" normalizeH="0" baseline="0" noProof="0" dirty="0">
                <a:ln>
                  <a:noFill/>
                </a:ln>
                <a:solidFill>
                  <a:schemeClr val="tx1"/>
                </a:solidFill>
                <a:effectLst/>
                <a:uLnTx/>
                <a:uFillTx/>
                <a:latin typeface="+mj-lt"/>
                <a:ea typeface="+mj-ea"/>
                <a:cs typeface="Calibri" panose="020F0502020204030204" pitchFamily="34" charset="0"/>
              </a:rPr>
              <a:t> </a:t>
            </a:r>
            <a:r>
              <a:rPr kumimoji="0" lang="en-US" sz="3000" b="1" i="0" u="none" strike="noStrike" kern="1200" cap="none" spc="0" normalizeH="0" baseline="0" noProof="0" dirty="0" err="1">
                <a:ln>
                  <a:noFill/>
                </a:ln>
                <a:solidFill>
                  <a:schemeClr val="tx1"/>
                </a:solidFill>
                <a:effectLst/>
                <a:uLnTx/>
                <a:uFillTx/>
                <a:latin typeface="+mj-lt"/>
                <a:ea typeface="+mj-ea"/>
                <a:cs typeface="Calibri" panose="020F0502020204030204" pitchFamily="34" charset="0"/>
              </a:rPr>
              <a:t>johtavista</a:t>
            </a:r>
            <a:r>
              <a:rPr kumimoji="0" lang="en-US" sz="3000" b="1" i="0" u="none" strike="noStrike" kern="1200" cap="none" spc="0" normalizeH="0" baseline="0" noProof="0" dirty="0">
                <a:ln>
                  <a:noFill/>
                </a:ln>
                <a:solidFill>
                  <a:schemeClr val="tx1"/>
                </a:solidFill>
                <a:effectLst/>
                <a:uLnTx/>
                <a:uFillTx/>
                <a:latin typeface="+mj-lt"/>
                <a:ea typeface="+mj-ea"/>
                <a:cs typeface="Calibri" panose="020F0502020204030204" pitchFamily="34" charset="0"/>
              </a:rPr>
              <a:t> </a:t>
            </a:r>
            <a:r>
              <a:rPr kumimoji="0" lang="en-US" sz="3000" b="1" i="0" u="none" strike="noStrike" kern="1200" cap="none" spc="0" normalizeH="0" baseline="0" noProof="0" dirty="0" err="1">
                <a:ln>
                  <a:noFill/>
                </a:ln>
                <a:solidFill>
                  <a:schemeClr val="tx1"/>
                </a:solidFill>
                <a:effectLst/>
                <a:uLnTx/>
                <a:uFillTx/>
                <a:latin typeface="+mj-lt"/>
                <a:ea typeface="+mj-ea"/>
                <a:cs typeface="Calibri" panose="020F0502020204030204" pitchFamily="34" charset="0"/>
              </a:rPr>
              <a:t>tapahtumista</a:t>
            </a:r>
            <a:endParaRPr kumimoji="0" lang="en-US" sz="3000" b="1" i="0" u="none" strike="noStrike" kern="1200" cap="none" spc="0" normalizeH="0" baseline="0" noProof="0" dirty="0">
              <a:ln>
                <a:noFill/>
              </a:ln>
              <a:solidFill>
                <a:schemeClr val="tx1"/>
              </a:solidFill>
              <a:effectLst/>
              <a:uLnTx/>
              <a:uFillTx/>
              <a:latin typeface="+mj-lt"/>
              <a:ea typeface="+mj-ea"/>
              <a:cs typeface="Calibri" panose="020F0502020204030204" pitchFamily="34" charset="0"/>
            </a:endParaRPr>
          </a:p>
        </p:txBody>
      </p:sp>
      <p:sp>
        <p:nvSpPr>
          <p:cNvPr id="4" name="Ellipsi 3">
            <a:extLst>
              <a:ext uri="{FF2B5EF4-FFF2-40B4-BE49-F238E27FC236}">
                <a16:creationId xmlns:a16="http://schemas.microsoft.com/office/drawing/2014/main" id="{EF329468-FB59-CEBD-F5E8-77072CDC4F17}"/>
              </a:ext>
              <a:ext uri="{C183D7F6-B498-43B3-948B-1728B52AA6E4}">
                <adec:decorative xmlns:adec="http://schemas.microsoft.com/office/drawing/2017/decorative" val="1"/>
              </a:ext>
            </a:extLst>
          </p:cNvPr>
          <p:cNvSpPr/>
          <p:nvPr/>
        </p:nvSpPr>
        <p:spPr>
          <a:xfrm>
            <a:off x="519545" y="3460170"/>
            <a:ext cx="145473" cy="137160"/>
          </a:xfrm>
          <a:prstGeom prst="ellipse">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 name="Ellipsi 4">
            <a:extLst>
              <a:ext uri="{FF2B5EF4-FFF2-40B4-BE49-F238E27FC236}">
                <a16:creationId xmlns:a16="http://schemas.microsoft.com/office/drawing/2014/main" id="{ABF13C68-29D3-DFD6-C354-202909F79753}"/>
              </a:ext>
              <a:ext uri="{C183D7F6-B498-43B3-948B-1728B52AA6E4}">
                <adec:decorative xmlns:adec="http://schemas.microsoft.com/office/drawing/2017/decorative" val="1"/>
              </a:ext>
            </a:extLst>
          </p:cNvPr>
          <p:cNvSpPr/>
          <p:nvPr/>
        </p:nvSpPr>
        <p:spPr>
          <a:xfrm>
            <a:off x="11303923" y="3505890"/>
            <a:ext cx="145473" cy="137160"/>
          </a:xfrm>
          <a:prstGeom prst="ellipse">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Ellipsi 5">
            <a:extLst>
              <a:ext uri="{FF2B5EF4-FFF2-40B4-BE49-F238E27FC236}">
                <a16:creationId xmlns:a16="http://schemas.microsoft.com/office/drawing/2014/main" id="{8D21AB43-7CBA-EBAB-F17C-20847D401D59}"/>
              </a:ext>
              <a:ext uri="{C183D7F6-B498-43B3-948B-1728B52AA6E4}">
                <adec:decorative xmlns:adec="http://schemas.microsoft.com/office/drawing/2017/decorative" val="1"/>
              </a:ext>
            </a:extLst>
          </p:cNvPr>
          <p:cNvSpPr/>
          <p:nvPr/>
        </p:nvSpPr>
        <p:spPr>
          <a:xfrm>
            <a:off x="4342013" y="3478873"/>
            <a:ext cx="145473" cy="137160"/>
          </a:xfrm>
          <a:prstGeom prst="ellipse">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Ellipsi 6">
            <a:extLst>
              <a:ext uri="{FF2B5EF4-FFF2-40B4-BE49-F238E27FC236}">
                <a16:creationId xmlns:a16="http://schemas.microsoft.com/office/drawing/2014/main" id="{78B59EF8-7D7F-0205-1330-F73A1A3C8D4D}"/>
              </a:ext>
              <a:ext uri="{C183D7F6-B498-43B3-948B-1728B52AA6E4}">
                <adec:decorative xmlns:adec="http://schemas.microsoft.com/office/drawing/2017/decorative" val="1"/>
              </a:ext>
            </a:extLst>
          </p:cNvPr>
          <p:cNvSpPr/>
          <p:nvPr/>
        </p:nvSpPr>
        <p:spPr>
          <a:xfrm>
            <a:off x="7822968" y="3483030"/>
            <a:ext cx="145473" cy="137160"/>
          </a:xfrm>
          <a:prstGeom prst="ellipse">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cxnSp>
        <p:nvCxnSpPr>
          <p:cNvPr id="3" name="Suora nuoliyhdysviiva 2" descr="Aikajana, vuodesta 2023 vuoteen 2040 ja eteenpäin.">
            <a:extLst>
              <a:ext uri="{FF2B5EF4-FFF2-40B4-BE49-F238E27FC236}">
                <a16:creationId xmlns:a16="http://schemas.microsoft.com/office/drawing/2014/main" id="{09FFA802-79EF-F8CD-367A-E2DEB34CDBB5}"/>
              </a:ext>
            </a:extLst>
          </p:cNvPr>
          <p:cNvCxnSpPr/>
          <p:nvPr/>
        </p:nvCxnSpPr>
        <p:spPr>
          <a:xfrm>
            <a:off x="328353" y="3528750"/>
            <a:ext cx="11496502" cy="45720"/>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sp>
        <p:nvSpPr>
          <p:cNvPr id="2" name="Tekstiruutu 1">
            <a:extLst>
              <a:ext uri="{FF2B5EF4-FFF2-40B4-BE49-F238E27FC236}">
                <a16:creationId xmlns:a16="http://schemas.microsoft.com/office/drawing/2014/main" id="{3BEC1D96-0854-856D-50AA-AF54CFA39C49}"/>
              </a:ext>
            </a:extLst>
          </p:cNvPr>
          <p:cNvSpPr txBox="1"/>
          <p:nvPr/>
        </p:nvSpPr>
        <p:spPr>
          <a:xfrm>
            <a:off x="291557" y="3539140"/>
            <a:ext cx="601447" cy="338554"/>
          </a:xfrm>
          <a:prstGeom prst="rect">
            <a:avLst/>
          </a:prstGeom>
          <a:noFill/>
        </p:spPr>
        <p:txBody>
          <a:bodyPr wrap="none" rtlCol="0">
            <a:spAutoFit/>
          </a:bodyPr>
          <a:lstStyle/>
          <a:p>
            <a:r>
              <a:rPr lang="fi-FI" sz="1600" b="1"/>
              <a:t>2023</a:t>
            </a:r>
          </a:p>
        </p:txBody>
      </p:sp>
      <p:sp>
        <p:nvSpPr>
          <p:cNvPr id="18" name="Ellipsi 17">
            <a:extLst>
              <a:ext uri="{FF2B5EF4-FFF2-40B4-BE49-F238E27FC236}">
                <a16:creationId xmlns:a16="http://schemas.microsoft.com/office/drawing/2014/main" id="{5FD9E200-A134-7BCF-D86E-EF7387E17713}"/>
              </a:ext>
            </a:extLst>
          </p:cNvPr>
          <p:cNvSpPr/>
          <p:nvPr/>
        </p:nvSpPr>
        <p:spPr>
          <a:xfrm>
            <a:off x="328353" y="3616033"/>
            <a:ext cx="3323609" cy="311354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Osaamisen tukea </a:t>
            </a:r>
          </a:p>
          <a:p>
            <a:pPr algn="ctr"/>
            <a:r>
              <a:rPr lang="fi-FI" sz="1600" b="1" dirty="0">
                <a:solidFill>
                  <a:schemeClr val="tx1"/>
                </a:solidFill>
                <a:latin typeface="Calibri" panose="020F0502020204030204" pitchFamily="34" charset="0"/>
                <a:ea typeface="Calibri" panose="020F0502020204030204" pitchFamily="34" charset="0"/>
                <a:cs typeface="Times New Roman" panose="02020603050405020304" pitchFamily="18" charset="0"/>
              </a:rPr>
              <a:t>r</a:t>
            </a:r>
            <a:r>
              <a:rPr lang="fi-FI"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yhdytään sote-järjestöille suuntaamaan ilmiölähtöisen työskentelytavan ja yhteiskehittämisen oppimiseen, yksittäisen lineaarisen vaikutusketjun osaamisen edistämisen sijaan.</a:t>
            </a:r>
          </a:p>
        </p:txBody>
      </p:sp>
      <p:sp>
        <p:nvSpPr>
          <p:cNvPr id="20" name="Ellipsi 19">
            <a:extLst>
              <a:ext uri="{FF2B5EF4-FFF2-40B4-BE49-F238E27FC236}">
                <a16:creationId xmlns:a16="http://schemas.microsoft.com/office/drawing/2014/main" id="{A914B35E-20D2-8EE4-EC93-C6DD70CC65A3}"/>
              </a:ext>
            </a:extLst>
          </p:cNvPr>
          <p:cNvSpPr/>
          <p:nvPr/>
        </p:nvSpPr>
        <p:spPr>
          <a:xfrm>
            <a:off x="1974782" y="886604"/>
            <a:ext cx="2586253" cy="2196646"/>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fi-FI"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Terveyttä ja hyvinvointia edistävä versio 2.0 ”Pohjois-Karjala-projektista” saa tuulta purjeisiin.</a:t>
            </a:r>
          </a:p>
        </p:txBody>
      </p:sp>
      <p:sp>
        <p:nvSpPr>
          <p:cNvPr id="8" name="Tekstiruutu 7">
            <a:extLst>
              <a:ext uri="{FF2B5EF4-FFF2-40B4-BE49-F238E27FC236}">
                <a16:creationId xmlns:a16="http://schemas.microsoft.com/office/drawing/2014/main" id="{1154F6C1-3C41-32AE-5E19-FE884FFB8EA8}"/>
              </a:ext>
            </a:extLst>
          </p:cNvPr>
          <p:cNvSpPr txBox="1"/>
          <p:nvPr/>
        </p:nvSpPr>
        <p:spPr>
          <a:xfrm>
            <a:off x="4129695" y="3574470"/>
            <a:ext cx="601447" cy="338554"/>
          </a:xfrm>
          <a:prstGeom prst="rect">
            <a:avLst/>
          </a:prstGeom>
          <a:noFill/>
        </p:spPr>
        <p:txBody>
          <a:bodyPr wrap="none" rtlCol="0">
            <a:spAutoFit/>
          </a:bodyPr>
          <a:lstStyle/>
          <a:p>
            <a:r>
              <a:rPr lang="fi-FI" sz="1600" b="1"/>
              <a:t>2030</a:t>
            </a:r>
          </a:p>
        </p:txBody>
      </p:sp>
      <p:sp>
        <p:nvSpPr>
          <p:cNvPr id="15" name="Ellipsi 14">
            <a:extLst>
              <a:ext uri="{FF2B5EF4-FFF2-40B4-BE49-F238E27FC236}">
                <a16:creationId xmlns:a16="http://schemas.microsoft.com/office/drawing/2014/main" id="{34E2E965-DF4D-CD3A-92C3-BE6B989E29C3}"/>
              </a:ext>
            </a:extLst>
          </p:cNvPr>
          <p:cNvSpPr/>
          <p:nvPr/>
        </p:nvSpPr>
        <p:spPr>
          <a:xfrm>
            <a:off x="4835857" y="3624347"/>
            <a:ext cx="2470185" cy="2435195"/>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fi-FI"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Tekoälypohjaiset alustat ohjaavat ihmisiä digitaalisesti mukaan sote-järjestöjen toimintaan.</a:t>
            </a:r>
          </a:p>
        </p:txBody>
      </p:sp>
      <p:sp>
        <p:nvSpPr>
          <p:cNvPr id="21" name="Ellipsi 20">
            <a:extLst>
              <a:ext uri="{FF2B5EF4-FFF2-40B4-BE49-F238E27FC236}">
                <a16:creationId xmlns:a16="http://schemas.microsoft.com/office/drawing/2014/main" id="{9A10D0DC-A619-3B84-A384-42DD2C71CB1E}"/>
              </a:ext>
            </a:extLst>
          </p:cNvPr>
          <p:cNvSpPr/>
          <p:nvPr/>
        </p:nvSpPr>
        <p:spPr>
          <a:xfrm>
            <a:off x="5226756" y="1334921"/>
            <a:ext cx="2447765" cy="209407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fi-FI"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Sote-järjestöille suunnataan kotoutumista tukevaa valtionavustusta entistä laajemmin.</a:t>
            </a:r>
          </a:p>
        </p:txBody>
      </p:sp>
      <p:sp>
        <p:nvSpPr>
          <p:cNvPr id="9" name="Tekstiruutu 8">
            <a:extLst>
              <a:ext uri="{FF2B5EF4-FFF2-40B4-BE49-F238E27FC236}">
                <a16:creationId xmlns:a16="http://schemas.microsoft.com/office/drawing/2014/main" id="{F0E9E26D-0738-A11B-7FDA-DA078F6178AC}"/>
              </a:ext>
            </a:extLst>
          </p:cNvPr>
          <p:cNvSpPr txBox="1"/>
          <p:nvPr/>
        </p:nvSpPr>
        <p:spPr>
          <a:xfrm>
            <a:off x="7594980" y="3574470"/>
            <a:ext cx="601447" cy="338554"/>
          </a:xfrm>
          <a:prstGeom prst="rect">
            <a:avLst/>
          </a:prstGeom>
          <a:noFill/>
        </p:spPr>
        <p:txBody>
          <a:bodyPr wrap="none" rtlCol="0">
            <a:spAutoFit/>
          </a:bodyPr>
          <a:lstStyle/>
          <a:p>
            <a:r>
              <a:rPr lang="fi-FI" sz="1600" b="1"/>
              <a:t>2035</a:t>
            </a:r>
          </a:p>
        </p:txBody>
      </p:sp>
      <p:sp>
        <p:nvSpPr>
          <p:cNvPr id="19" name="Ellipsi 18">
            <a:extLst>
              <a:ext uri="{FF2B5EF4-FFF2-40B4-BE49-F238E27FC236}">
                <a16:creationId xmlns:a16="http://schemas.microsoft.com/office/drawing/2014/main" id="{CC2CF77D-D73E-4EAB-951D-766114F1CDF3}"/>
              </a:ext>
            </a:extLst>
          </p:cNvPr>
          <p:cNvSpPr/>
          <p:nvPr/>
        </p:nvSpPr>
        <p:spPr>
          <a:xfrm>
            <a:off x="7941093" y="4299335"/>
            <a:ext cx="2217717" cy="213267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fi-FI"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Planetaarisen terveyden asiantuntijat ovat tärkeä ammattiryhmä sote-järjestöissä.</a:t>
            </a:r>
          </a:p>
        </p:txBody>
      </p:sp>
      <p:sp>
        <p:nvSpPr>
          <p:cNvPr id="22" name="Ellipsi 21">
            <a:extLst>
              <a:ext uri="{FF2B5EF4-FFF2-40B4-BE49-F238E27FC236}">
                <a16:creationId xmlns:a16="http://schemas.microsoft.com/office/drawing/2014/main" id="{486884D8-2987-A058-3465-3F979D424383}"/>
              </a:ext>
            </a:extLst>
          </p:cNvPr>
          <p:cNvSpPr/>
          <p:nvPr/>
        </p:nvSpPr>
        <p:spPr>
          <a:xfrm>
            <a:off x="8684911" y="853333"/>
            <a:ext cx="2959097" cy="2515215"/>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fi-FI" sz="16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Sote-järjestöihin luotetaan keskeisenä yhteiskunnan toimijana. Ne tuovat esiin ratkaisuja yhteisiin ongelmiin ja tekevät työtä yhteisen hyvän eteen. </a:t>
            </a:r>
            <a:r>
              <a:rPr lang="fi-FI" sz="1600" b="1"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10" name="Tekstiruutu 9">
            <a:extLst>
              <a:ext uri="{FF2B5EF4-FFF2-40B4-BE49-F238E27FC236}">
                <a16:creationId xmlns:a16="http://schemas.microsoft.com/office/drawing/2014/main" id="{DABE12E1-DE44-0A05-1BFA-5BE4C470901A}"/>
              </a:ext>
            </a:extLst>
          </p:cNvPr>
          <p:cNvSpPr txBox="1"/>
          <p:nvPr/>
        </p:nvSpPr>
        <p:spPr>
          <a:xfrm>
            <a:off x="11075935" y="3574470"/>
            <a:ext cx="601447" cy="338554"/>
          </a:xfrm>
          <a:prstGeom prst="rect">
            <a:avLst/>
          </a:prstGeom>
          <a:noFill/>
        </p:spPr>
        <p:txBody>
          <a:bodyPr wrap="none" rtlCol="0">
            <a:spAutoFit/>
          </a:bodyPr>
          <a:lstStyle/>
          <a:p>
            <a:r>
              <a:rPr lang="fi-FI" sz="1600" b="1"/>
              <a:t>2040</a:t>
            </a:r>
          </a:p>
        </p:txBody>
      </p:sp>
      <p:sp>
        <p:nvSpPr>
          <p:cNvPr id="11" name="Ellipsi 10">
            <a:extLst>
              <a:ext uri="{FF2B5EF4-FFF2-40B4-BE49-F238E27FC236}">
                <a16:creationId xmlns:a16="http://schemas.microsoft.com/office/drawing/2014/main" id="{71838779-F401-02E4-C386-CB469A443094}"/>
              </a:ext>
              <a:ext uri="{C183D7F6-B498-43B3-948B-1728B52AA6E4}">
                <adec:decorative xmlns:adec="http://schemas.microsoft.com/office/drawing/2017/decorative" val="1"/>
              </a:ext>
            </a:extLst>
          </p:cNvPr>
          <p:cNvSpPr/>
          <p:nvPr/>
        </p:nvSpPr>
        <p:spPr>
          <a:xfrm>
            <a:off x="893004" y="1801505"/>
            <a:ext cx="594602" cy="650316"/>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Ellipsi 11">
            <a:extLst>
              <a:ext uri="{FF2B5EF4-FFF2-40B4-BE49-F238E27FC236}">
                <a16:creationId xmlns:a16="http://schemas.microsoft.com/office/drawing/2014/main" id="{35F67AB5-F6ED-4790-6273-45C303E5662F}"/>
              </a:ext>
              <a:ext uri="{C183D7F6-B498-43B3-948B-1728B52AA6E4}">
                <adec:decorative xmlns:adec="http://schemas.microsoft.com/office/drawing/2017/decorative" val="1"/>
              </a:ext>
            </a:extLst>
          </p:cNvPr>
          <p:cNvSpPr/>
          <p:nvPr/>
        </p:nvSpPr>
        <p:spPr>
          <a:xfrm>
            <a:off x="3756677" y="4126134"/>
            <a:ext cx="974465" cy="960754"/>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4" name="Ellipsi 13">
            <a:extLst>
              <a:ext uri="{FF2B5EF4-FFF2-40B4-BE49-F238E27FC236}">
                <a16:creationId xmlns:a16="http://schemas.microsoft.com/office/drawing/2014/main" id="{3FA345F5-86FD-9643-152D-36F392CD1991}"/>
              </a:ext>
              <a:ext uri="{C183D7F6-B498-43B3-948B-1728B52AA6E4}">
                <adec:decorative xmlns:adec="http://schemas.microsoft.com/office/drawing/2017/decorative" val="1"/>
              </a:ext>
            </a:extLst>
          </p:cNvPr>
          <p:cNvSpPr/>
          <p:nvPr/>
        </p:nvSpPr>
        <p:spPr>
          <a:xfrm>
            <a:off x="7630966" y="1066584"/>
            <a:ext cx="690322" cy="623096"/>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6" name="Ellipsi 15">
            <a:extLst>
              <a:ext uri="{FF2B5EF4-FFF2-40B4-BE49-F238E27FC236}">
                <a16:creationId xmlns:a16="http://schemas.microsoft.com/office/drawing/2014/main" id="{14803576-7632-BEE6-2C04-628F76F9DDA8}"/>
              </a:ext>
              <a:ext uri="{C183D7F6-B498-43B3-948B-1728B52AA6E4}">
                <adec:decorative xmlns:adec="http://schemas.microsoft.com/office/drawing/2017/decorative" val="1"/>
              </a:ext>
            </a:extLst>
          </p:cNvPr>
          <p:cNvSpPr/>
          <p:nvPr/>
        </p:nvSpPr>
        <p:spPr>
          <a:xfrm>
            <a:off x="10955801" y="4019970"/>
            <a:ext cx="696244" cy="70000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7" name="Ellipsi 16">
            <a:extLst>
              <a:ext uri="{FF2B5EF4-FFF2-40B4-BE49-F238E27FC236}">
                <a16:creationId xmlns:a16="http://schemas.microsoft.com/office/drawing/2014/main" id="{9F2F7A4C-5A32-A3B9-1D57-0BF616ACA27E}"/>
              </a:ext>
              <a:ext uri="{C183D7F6-B498-43B3-948B-1728B52AA6E4}">
                <adec:decorative xmlns:adec="http://schemas.microsoft.com/office/drawing/2017/decorative" val="1"/>
              </a:ext>
            </a:extLst>
          </p:cNvPr>
          <p:cNvSpPr/>
          <p:nvPr/>
        </p:nvSpPr>
        <p:spPr>
          <a:xfrm>
            <a:off x="10306900" y="5593927"/>
            <a:ext cx="611040" cy="612056"/>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380393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E4957BBD-0548-3EF0-66C8-FE8C7DCF20D9}"/>
              </a:ext>
            </a:extLst>
          </p:cNvPr>
          <p:cNvSpPr>
            <a:spLocks noGrp="1"/>
          </p:cNvSpPr>
          <p:nvPr>
            <p:ph type="title"/>
          </p:nvPr>
        </p:nvSpPr>
        <p:spPr/>
        <p:txBody>
          <a:bodyPr>
            <a:normAutofit/>
          </a:bodyPr>
          <a:lstStyle/>
          <a:p>
            <a:r>
              <a:rPr lang="fi-FI" dirty="0"/>
              <a:t>Verkostojohtaja Stina, 45 vuotta</a:t>
            </a:r>
          </a:p>
        </p:txBody>
      </p:sp>
      <p:sp>
        <p:nvSpPr>
          <p:cNvPr id="4" name="Tekstin paikkamerkki 3">
            <a:extLst>
              <a:ext uri="{FF2B5EF4-FFF2-40B4-BE49-F238E27FC236}">
                <a16:creationId xmlns:a16="http://schemas.microsoft.com/office/drawing/2014/main" id="{2E15C84E-D55E-3E6A-BF9F-7517FB8DB8FF}"/>
              </a:ext>
            </a:extLst>
          </p:cNvPr>
          <p:cNvSpPr>
            <a:spLocks noGrp="1"/>
          </p:cNvSpPr>
          <p:nvPr>
            <p:ph type="body" sz="quarter" idx="14"/>
          </p:nvPr>
        </p:nvSpPr>
        <p:spPr/>
        <p:txBody>
          <a:bodyPr>
            <a:noAutofit/>
          </a:bodyPr>
          <a:lstStyle/>
          <a:p>
            <a:pPr>
              <a:lnSpc>
                <a:spcPct val="110000"/>
              </a:lnSpc>
              <a:spcAft>
                <a:spcPts val="1200"/>
              </a:spcAft>
            </a:pPr>
            <a:r>
              <a:rPr lang="fi-FI" sz="1600" kern="0">
                <a:solidFill>
                  <a:srgbClr val="3C434A"/>
                </a:solidFill>
                <a:effectLst/>
                <a:ea typeface="Times New Roman" panose="02020603050405020304" pitchFamily="18" charset="0"/>
                <a:cs typeface="Times New Roman" panose="02020603050405020304" pitchFamily="18" charset="0"/>
              </a:rPr>
              <a:t>Stina on kotoisin Pohjois-Afrikasta ja muuttanut Keski-Euroopan kautta miehensä kanssa Suomeen. Hän käyttää englantia sujuvasti työssään ja pitää yhteyttä myös muiden maiden asiantuntijoihin. ”Sain </a:t>
            </a:r>
            <a:r>
              <a:rPr lang="fi-FI" sz="1600" kern="0" err="1">
                <a:solidFill>
                  <a:srgbClr val="3C434A"/>
                </a:solidFill>
                <a:effectLst/>
                <a:ea typeface="Times New Roman" panose="02020603050405020304" pitchFamily="18" charset="0"/>
                <a:cs typeface="Times New Roman" panose="02020603050405020304" pitchFamily="18" charset="0"/>
              </a:rPr>
              <a:t>orkestoijan</a:t>
            </a:r>
            <a:r>
              <a:rPr lang="fi-FI" sz="1600" kern="0">
                <a:solidFill>
                  <a:srgbClr val="3C434A"/>
                </a:solidFill>
                <a:effectLst/>
                <a:ea typeface="Times New Roman" panose="02020603050405020304" pitchFamily="18" charset="0"/>
                <a:cs typeface="Times New Roman" panose="02020603050405020304" pitchFamily="18" charset="0"/>
              </a:rPr>
              <a:t> paikan useamman organisaation yhteisestä toimintakokonaisuudesta, jossa pyritään edistävällä otteella lisäämään muista maista tulleiden kotoutumista ja hyvinvointia. Yhteiskehittämisessä luottamuksen rakentaminen ja toimivan dialogin rakentaminen eri osapuolta välille on onnistumisen edellytys, joten imen innolla kaiken aiheeseen liittyvän tiedon ja kokeilen erilaisia työtapoja.”</a:t>
            </a:r>
            <a:endParaRPr lang="fi-FI" sz="1600" kern="100">
              <a:effectLst/>
              <a:ea typeface="Calibri" panose="020F0502020204030204" pitchFamily="34" charset="0"/>
              <a:cs typeface="Times New Roman" panose="02020603050405020304" pitchFamily="18" charset="0"/>
            </a:endParaRPr>
          </a:p>
          <a:p>
            <a:pPr>
              <a:lnSpc>
                <a:spcPct val="110000"/>
              </a:lnSpc>
              <a:spcAft>
                <a:spcPts val="1200"/>
              </a:spcAft>
            </a:pPr>
            <a:endParaRPr lang="fi-FI" sz="1600"/>
          </a:p>
        </p:txBody>
      </p:sp>
      <p:pic>
        <p:nvPicPr>
          <p:cNvPr id="6" name="Kuvan paikkamerkki 5" descr="Keski-ikäinen nainen katsoo leveästi hymyillen kameraan.">
            <a:extLst>
              <a:ext uri="{FF2B5EF4-FFF2-40B4-BE49-F238E27FC236}">
                <a16:creationId xmlns:a16="http://schemas.microsoft.com/office/drawing/2014/main" id="{5AC80999-B298-F3BA-7D36-873B8F2BA1CB}"/>
              </a:ext>
            </a:extLst>
          </p:cNvPr>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3156545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B7EB"/>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54B13DD-2235-1E2E-514A-1CFE54E8B098}"/>
              </a:ext>
            </a:extLst>
          </p:cNvPr>
          <p:cNvSpPr>
            <a:spLocks noGrp="1"/>
          </p:cNvSpPr>
          <p:nvPr>
            <p:ph type="ctrTitle"/>
          </p:nvPr>
        </p:nvSpPr>
        <p:spPr/>
        <p:txBody>
          <a:bodyPr/>
          <a:lstStyle/>
          <a:p>
            <a:r>
              <a:rPr lang="fi-FI"/>
              <a:t>Voipuneena sinnitellen -skenaario</a:t>
            </a:r>
          </a:p>
        </p:txBody>
      </p:sp>
    </p:spTree>
    <p:extLst>
      <p:ext uri="{BB962C8B-B14F-4D97-AF65-F5344CB8AC3E}">
        <p14:creationId xmlns:p14="http://schemas.microsoft.com/office/powerpoint/2010/main" val="26752878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orakulmio 1">
            <a:extLst>
              <a:ext uri="{FF2B5EF4-FFF2-40B4-BE49-F238E27FC236}">
                <a16:creationId xmlns:a16="http://schemas.microsoft.com/office/drawing/2014/main" id="{AF1F4426-A804-D1C9-4898-B9EAA36D17A4}"/>
              </a:ext>
              <a:ext uri="{C183D7F6-B498-43B3-948B-1728B52AA6E4}">
                <adec:decorative xmlns:adec="http://schemas.microsoft.com/office/drawing/2017/decorative" val="1"/>
              </a:ext>
            </a:extLst>
          </p:cNvPr>
          <p:cNvSpPr/>
          <p:nvPr/>
        </p:nvSpPr>
        <p:spPr>
          <a:xfrm>
            <a:off x="5474176" y="231151"/>
            <a:ext cx="6734067" cy="6607774"/>
          </a:xfrm>
          <a:prstGeom prst="rect">
            <a:avLst/>
          </a:prstGeom>
          <a:solidFill>
            <a:srgbClr val="00B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Otsikko 2">
            <a:extLst>
              <a:ext uri="{FF2B5EF4-FFF2-40B4-BE49-F238E27FC236}">
                <a16:creationId xmlns:a16="http://schemas.microsoft.com/office/drawing/2014/main" id="{C940388D-EA5E-4F13-9D22-B6C65AF2AC7E}"/>
              </a:ext>
            </a:extLst>
          </p:cNvPr>
          <p:cNvSpPr txBox="1">
            <a:spLocks noGrp="1"/>
          </p:cNvSpPr>
          <p:nvPr>
            <p:ph type="title" idx="4294967295"/>
          </p:nvPr>
        </p:nvSpPr>
        <p:spPr>
          <a:xfrm>
            <a:off x="368018" y="231151"/>
            <a:ext cx="4815461" cy="69579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7500"/>
          </a:bodyPr>
          <a:lstStyle>
            <a:lvl1pPr algn="l" defTabSz="914400" rtl="0" eaLnBrk="1" latinLnBrk="0" hangingPunct="1">
              <a:lnSpc>
                <a:spcPct val="90000"/>
              </a:lnSpc>
              <a:spcBef>
                <a:spcPct val="0"/>
              </a:spcBef>
              <a:buNone/>
              <a:defRPr sz="4200" b="1" kern="1200">
                <a:solidFill>
                  <a:schemeClr val="tx1"/>
                </a:solidFill>
                <a:latin typeface="+mj-lt"/>
                <a:ea typeface="+mj-ea"/>
                <a:cs typeface="Calibri" panose="020F050202020403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i-FI" sz="3800" b="1" i="0" u="none" strike="noStrike" kern="1200" cap="none" spc="0" normalizeH="0" baseline="0" noProof="0" dirty="0">
                <a:ln>
                  <a:noFill/>
                </a:ln>
                <a:solidFill>
                  <a:schemeClr val="accent4"/>
                </a:solidFill>
                <a:effectLst/>
                <a:uLnTx/>
                <a:uFillTx/>
                <a:latin typeface="Calibri"/>
                <a:ea typeface="+mj-ea"/>
                <a:cs typeface="Calibri" panose="020F0502020204030204" pitchFamily="34" charset="0"/>
              </a:rPr>
              <a:t>Voipuneena sinnitellen</a:t>
            </a:r>
          </a:p>
        </p:txBody>
      </p:sp>
      <p:pic>
        <p:nvPicPr>
          <p:cNvPr id="4" name="Kuva 3" descr="Taulukko, jonka sisältö on kuvailtu viereisessä tekstissä.">
            <a:extLst>
              <a:ext uri="{FF2B5EF4-FFF2-40B4-BE49-F238E27FC236}">
                <a16:creationId xmlns:a16="http://schemas.microsoft.com/office/drawing/2014/main" id="{861F7F7E-098F-7648-8B2A-9DB91BFEFB4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8557" y="1074074"/>
            <a:ext cx="4974385" cy="5446636"/>
          </a:xfrm>
          <a:prstGeom prst="rect">
            <a:avLst/>
          </a:prstGeom>
        </p:spPr>
      </p:pic>
      <p:sp>
        <p:nvSpPr>
          <p:cNvPr id="5" name="Tekstiruutu 4">
            <a:extLst>
              <a:ext uri="{FF2B5EF4-FFF2-40B4-BE49-F238E27FC236}">
                <a16:creationId xmlns:a16="http://schemas.microsoft.com/office/drawing/2014/main" id="{D55FB204-C77E-92D8-8D52-B0C40F6F166B}"/>
              </a:ext>
            </a:extLst>
          </p:cNvPr>
          <p:cNvSpPr txBox="1"/>
          <p:nvPr/>
        </p:nvSpPr>
        <p:spPr>
          <a:xfrm>
            <a:off x="5738792" y="579048"/>
            <a:ext cx="6085190" cy="5632311"/>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i-FI" sz="24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Yhdistyskenttä monin paikoin </a:t>
            </a:r>
            <a:r>
              <a:rPr kumimoji="0" lang="fi-FI" sz="24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kuihtuu.</a:t>
            </a:r>
          </a:p>
          <a:p>
            <a:pPr marL="457200" indent="-457200">
              <a:buFont typeface="+mj-lt"/>
              <a:buAutoNum type="arabicPeriod"/>
              <a:defRPr/>
            </a:pPr>
            <a:r>
              <a:rPr kumimoji="0" lang="fi-FI" sz="2400" b="0" i="0" u="none" strike="noStrike" kern="1200" cap="none" spc="0" normalizeH="0" baseline="0" noProof="0">
                <a:ln>
                  <a:noFill/>
                </a:ln>
                <a:solidFill>
                  <a:prstClr val="black"/>
                </a:solidFill>
                <a:effectLst/>
                <a:uLnTx/>
                <a:uFillTx/>
                <a:latin typeface="Calibri"/>
                <a:ea typeface="+mn-ea"/>
                <a:cs typeface="+mn-cs"/>
              </a:rPr>
              <a:t>Yhteiskunnallinen rooli </a:t>
            </a:r>
            <a:r>
              <a:rPr kumimoji="0" lang="fi-FI" sz="2400" b="1" i="0" u="none" strike="noStrike" kern="1200" cap="none" spc="0" normalizeH="0" baseline="0" noProof="0">
                <a:ln>
                  <a:noFill/>
                </a:ln>
                <a:solidFill>
                  <a:prstClr val="black"/>
                </a:solidFill>
                <a:effectLst/>
                <a:uLnTx/>
                <a:uFillTx/>
                <a:latin typeface="Calibri"/>
                <a:ea typeface="+mn-ea"/>
                <a:cs typeface="+mn-cs"/>
              </a:rPr>
              <a:t>hauras.</a:t>
            </a:r>
            <a:r>
              <a:rPr kumimoji="0" lang="fi-FI" sz="2400" b="0" i="0" u="none" strike="noStrike" kern="1200" cap="none" spc="0" normalizeH="0" baseline="0" noProof="0">
                <a:ln>
                  <a:noFill/>
                </a:ln>
                <a:solidFill>
                  <a:prstClr val="black"/>
                </a:solidFill>
                <a:effectLst/>
                <a:uLnTx/>
                <a:uFillTx/>
                <a:latin typeface="Calibri"/>
                <a:ea typeface="+mn-ea"/>
                <a:cs typeface="+mn-cs"/>
              </a:rPr>
              <a:t> </a:t>
            </a:r>
          </a:p>
          <a:p>
            <a:pPr marL="457200" indent="-457200">
              <a:buFont typeface="+mj-lt"/>
              <a:buAutoNum type="arabicPeriod"/>
              <a:defRPr/>
            </a:pPr>
            <a:r>
              <a:rPr kumimoji="0" lang="fi-FI" sz="2400" b="0" i="0" u="none" strike="noStrike" kern="1200" cap="none" spc="0" normalizeH="0" baseline="0" noProof="0">
                <a:ln>
                  <a:noFill/>
                </a:ln>
                <a:solidFill>
                  <a:prstClr val="black"/>
                </a:solidFill>
                <a:effectLst/>
                <a:uLnTx/>
                <a:uFillTx/>
                <a:latin typeface="Calibri"/>
                <a:ea typeface="+mn-ea"/>
                <a:cs typeface="+mn-cs"/>
              </a:rPr>
              <a:t>Riippuvuus avustuksista. Toimintaa </a:t>
            </a:r>
            <a:r>
              <a:rPr kumimoji="0" lang="fi-FI" sz="2400" b="1" i="0" u="none" strike="noStrike" kern="1200" cap="none" spc="0" normalizeH="0" baseline="0" noProof="0">
                <a:ln>
                  <a:noFill/>
                </a:ln>
                <a:solidFill>
                  <a:prstClr val="black"/>
                </a:solidFill>
                <a:effectLst/>
                <a:uLnTx/>
                <a:uFillTx/>
                <a:latin typeface="Calibri"/>
                <a:ea typeface="+mn-ea"/>
                <a:cs typeface="+mn-cs"/>
              </a:rPr>
              <a:t>sopeutetaan.</a:t>
            </a:r>
          </a:p>
          <a:p>
            <a:pPr marL="457200" indent="-457200">
              <a:buFont typeface="+mj-lt"/>
              <a:buAutoNum type="arabicPeriod"/>
              <a:defRPr/>
            </a:pPr>
            <a:r>
              <a:rPr lang="fi-FI" sz="2400">
                <a:solidFill>
                  <a:prstClr val="black"/>
                </a:solidFill>
                <a:latin typeface="Calibri"/>
              </a:rPr>
              <a:t>Toiminta </a:t>
            </a:r>
            <a:r>
              <a:rPr lang="fi-FI" sz="2400" b="1" err="1">
                <a:solidFill>
                  <a:prstClr val="black"/>
                </a:solidFill>
                <a:latin typeface="Calibri"/>
              </a:rPr>
              <a:t>digipainoitteista</a:t>
            </a:r>
            <a:r>
              <a:rPr lang="fi-FI" sz="2400">
                <a:solidFill>
                  <a:prstClr val="black"/>
                </a:solidFill>
                <a:latin typeface="Calibri"/>
              </a:rPr>
              <a:t>.</a:t>
            </a:r>
            <a:endParaRPr kumimoji="0" lang="fi-FI" sz="2400" b="0" i="0" u="none" strike="noStrike" kern="1200" cap="none" spc="0" normalizeH="0" baseline="0" noProof="0">
              <a:ln>
                <a:noFill/>
              </a:ln>
              <a:solidFill>
                <a:prstClr val="black"/>
              </a:solidFill>
              <a:effectLst/>
              <a:uLnTx/>
              <a:uFillTx/>
              <a:latin typeface="Calibri"/>
              <a:ea typeface="+mn-ea"/>
              <a:cs typeface="+mn-cs"/>
            </a:endParaRPr>
          </a:p>
          <a:p>
            <a:pPr marL="457200" indent="-457200">
              <a:buFont typeface="+mj-lt"/>
              <a:buAutoNum type="arabicPeriod"/>
              <a:defRPr/>
            </a:pPr>
            <a:r>
              <a:rPr kumimoji="0" lang="fi-FI" sz="2400" b="0" i="0" u="none" strike="noStrike" kern="1200" cap="none" spc="0" normalizeH="0" baseline="0" noProof="0">
                <a:ln>
                  <a:noFill/>
                </a:ln>
                <a:solidFill>
                  <a:prstClr val="black"/>
                </a:solidFill>
                <a:effectLst/>
                <a:uLnTx/>
                <a:uFillTx/>
                <a:latin typeface="Calibri"/>
                <a:ea typeface="+mn-ea"/>
                <a:cs typeface="+mn-cs"/>
              </a:rPr>
              <a:t>Eri kulttuuritaustaiset ihmiset </a:t>
            </a:r>
            <a:r>
              <a:rPr kumimoji="0" lang="fi-FI" sz="2400" b="1" i="0" u="none" strike="noStrike" kern="1200" cap="none" spc="0" normalizeH="0" baseline="0" noProof="0">
                <a:ln>
                  <a:noFill/>
                </a:ln>
                <a:solidFill>
                  <a:prstClr val="black"/>
                </a:solidFill>
                <a:effectLst/>
                <a:uLnTx/>
                <a:uFillTx/>
                <a:latin typeface="Calibri"/>
                <a:ea typeface="+mn-ea"/>
                <a:cs typeface="+mn-cs"/>
              </a:rPr>
              <a:t>suuntaavat muualle</a:t>
            </a:r>
            <a:r>
              <a:rPr kumimoji="0" lang="fi-FI" sz="2400" b="0" i="0" u="none" strike="noStrike" kern="1200" cap="none" spc="0" normalizeH="0" baseline="0" noProof="0">
                <a:ln>
                  <a:noFill/>
                </a:ln>
                <a:solidFill>
                  <a:prstClr val="black"/>
                </a:solidFill>
                <a:effectLst/>
                <a:uLnTx/>
                <a:uFillTx/>
                <a:latin typeface="Calibri"/>
                <a:ea typeface="+mn-ea"/>
                <a:cs typeface="+mn-cs"/>
              </a:rPr>
              <a:t> kuin järjestöihin.</a:t>
            </a:r>
          </a:p>
          <a:p>
            <a:pPr marL="457200" indent="-457200">
              <a:buFont typeface="+mj-lt"/>
              <a:buAutoNum type="arabicPeriod"/>
              <a:defRPr/>
            </a:pPr>
            <a:r>
              <a:rPr lang="fi-FI"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Tiedolla johtaminen </a:t>
            </a:r>
            <a:r>
              <a:rPr lang="fi-FI" sz="24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omaksutaan pienimuotoisesti.</a:t>
            </a:r>
          </a:p>
          <a:p>
            <a:pPr marL="457200" indent="-457200">
              <a:buFont typeface="+mj-lt"/>
              <a:buAutoNum type="arabicPeriod"/>
              <a:defRPr/>
            </a:pPr>
            <a:r>
              <a:rPr lang="fi-FI"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Edistävä ote ei saa jalansijaa ja yhteiskunnassa on </a:t>
            </a:r>
            <a:r>
              <a:rPr lang="fi-FI" sz="24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hätätila. </a:t>
            </a:r>
          </a:p>
          <a:p>
            <a:pPr marL="457200" indent="-457200">
              <a:buFont typeface="+mj-lt"/>
              <a:buAutoNum type="arabicPeriod"/>
              <a:defRPr/>
            </a:pPr>
            <a:r>
              <a:rPr lang="fi-FI" sz="2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Toimitaan </a:t>
            </a:r>
            <a:r>
              <a:rPr lang="fi-FI" sz="24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erillään </a:t>
            </a:r>
            <a:r>
              <a:rPr lang="fi-FI" sz="2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ilman yhteisiä päämääriä.</a:t>
            </a:r>
            <a:endParaRPr lang="fi-FI" sz="2400">
              <a:latin typeface="Calibri" panose="020F0502020204030204" pitchFamily="34" charset="0"/>
              <a:ea typeface="Times New Roman" panose="02020603050405020304" pitchFamily="18" charset="0"/>
              <a:cs typeface="Calibri" panose="020F0502020204030204" pitchFamily="34" charset="0"/>
            </a:endParaRPr>
          </a:p>
          <a:p>
            <a:pPr marL="457200" indent="-457200">
              <a:buFont typeface="+mj-lt"/>
              <a:buAutoNum type="arabicPeriod"/>
              <a:defRPr/>
            </a:pPr>
            <a:r>
              <a:rPr kumimoji="0" lang="fi-FI" sz="24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Sote-järjestöt </a:t>
            </a:r>
            <a:r>
              <a:rPr kumimoji="0" lang="fi-FI" sz="24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huomioivat toiminnassaan  </a:t>
            </a:r>
            <a:r>
              <a:rPr kumimoji="0" lang="fi-FI" sz="24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ilmastoasiat siinä määrin kuin vaaditaan.</a:t>
            </a:r>
            <a:endParaRPr kumimoji="0" lang="fi-FI" sz="2400" b="0" i="0" u="none" strike="noStrike" kern="1200" cap="none" spc="0" normalizeH="0" baseline="0" noProof="0">
              <a:ln>
                <a:noFill/>
              </a:ln>
              <a:solidFill>
                <a:srgbClr val="E5007D"/>
              </a:solidFill>
              <a:effectLst/>
              <a:uLnTx/>
              <a:uFillTx/>
              <a:latin typeface="Calibri"/>
              <a:ea typeface="+mn-ea"/>
              <a:cs typeface="+mn-cs"/>
            </a:endParaRPr>
          </a:p>
        </p:txBody>
      </p:sp>
    </p:spTree>
    <p:extLst>
      <p:ext uri="{BB962C8B-B14F-4D97-AF65-F5344CB8AC3E}">
        <p14:creationId xmlns:p14="http://schemas.microsoft.com/office/powerpoint/2010/main" val="36105211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le 1">
            <a:extLst>
              <a:ext uri="{FF2B5EF4-FFF2-40B4-BE49-F238E27FC236}">
                <a16:creationId xmlns:a16="http://schemas.microsoft.com/office/drawing/2014/main" id="{BF30A799-BE3E-5B44-C9C9-28BAB4794853}"/>
              </a:ext>
            </a:extLst>
          </p:cNvPr>
          <p:cNvSpPr txBox="1">
            <a:spLocks noGrp="1"/>
          </p:cNvSpPr>
          <p:nvPr>
            <p:ph type="title" idx="4294967295"/>
          </p:nvPr>
        </p:nvSpPr>
        <p:spPr>
          <a:xfrm>
            <a:off x="1890633" y="148796"/>
            <a:ext cx="12700461" cy="96075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200" b="1" kern="1200">
                <a:solidFill>
                  <a:schemeClr val="tx1"/>
                </a:solidFill>
                <a:latin typeface="+mj-lt"/>
                <a:ea typeface="+mj-ea"/>
                <a:cs typeface="Calibri" panose="020F050202020403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dirty="0" err="1">
                <a:ln>
                  <a:noFill/>
                </a:ln>
                <a:solidFill>
                  <a:schemeClr val="tx1"/>
                </a:solidFill>
                <a:effectLst/>
                <a:uLnTx/>
                <a:uFillTx/>
                <a:latin typeface="+mj-lt"/>
                <a:ea typeface="+mj-ea"/>
                <a:cs typeface="Calibri" panose="020F0502020204030204" pitchFamily="34" charset="0"/>
              </a:rPr>
              <a:t>Esimerkkejä</a:t>
            </a:r>
            <a:r>
              <a:rPr kumimoji="0" lang="en-US" sz="3000" b="1" i="0" u="none" strike="noStrike" kern="1200" cap="none" spc="0" normalizeH="0" baseline="0" noProof="0" dirty="0">
                <a:ln>
                  <a:noFill/>
                </a:ln>
                <a:solidFill>
                  <a:schemeClr val="tx1"/>
                </a:solidFill>
                <a:effectLst/>
                <a:uLnTx/>
                <a:uFillTx/>
                <a:latin typeface="+mj-lt"/>
                <a:ea typeface="+mj-ea"/>
                <a:cs typeface="Calibri" panose="020F0502020204030204" pitchFamily="34" charset="0"/>
              </a:rPr>
              <a:t> </a:t>
            </a:r>
            <a:r>
              <a:rPr kumimoji="0" lang="en-US" sz="3000" b="1" i="0" u="none" strike="noStrike" kern="1200" cap="none" spc="0" normalizeH="0" baseline="0" noProof="0" dirty="0" err="1">
                <a:ln>
                  <a:noFill/>
                </a:ln>
                <a:solidFill>
                  <a:schemeClr val="tx1"/>
                </a:solidFill>
                <a:effectLst/>
                <a:uLnTx/>
                <a:uFillTx/>
                <a:latin typeface="+mj-lt"/>
                <a:ea typeface="+mj-ea"/>
                <a:cs typeface="Calibri" panose="020F0502020204030204" pitchFamily="34" charset="0"/>
              </a:rPr>
              <a:t>skenaarioon</a:t>
            </a:r>
            <a:r>
              <a:rPr kumimoji="0" lang="en-US" sz="3000" b="1" i="0" u="none" strike="noStrike" kern="1200" cap="none" spc="0" normalizeH="0" baseline="0" noProof="0" dirty="0">
                <a:ln>
                  <a:noFill/>
                </a:ln>
                <a:solidFill>
                  <a:schemeClr val="tx1"/>
                </a:solidFill>
                <a:effectLst/>
                <a:uLnTx/>
                <a:uFillTx/>
                <a:latin typeface="+mj-lt"/>
                <a:ea typeface="+mj-ea"/>
                <a:cs typeface="Calibri" panose="020F0502020204030204" pitchFamily="34" charset="0"/>
              </a:rPr>
              <a:t> </a:t>
            </a:r>
            <a:r>
              <a:rPr kumimoji="0" lang="en-US" sz="3000" b="1" i="0" u="none" strike="noStrike" kern="1200" cap="none" spc="0" normalizeH="0" baseline="0" noProof="0" dirty="0" err="1">
                <a:ln>
                  <a:noFill/>
                </a:ln>
                <a:solidFill>
                  <a:schemeClr val="tx1"/>
                </a:solidFill>
                <a:effectLst/>
                <a:uLnTx/>
                <a:uFillTx/>
                <a:latin typeface="+mj-lt"/>
                <a:ea typeface="+mj-ea"/>
                <a:cs typeface="Calibri" panose="020F0502020204030204" pitchFamily="34" charset="0"/>
              </a:rPr>
              <a:t>johtavista</a:t>
            </a:r>
            <a:r>
              <a:rPr kumimoji="0" lang="en-US" sz="3000" b="1" i="0" u="none" strike="noStrike" kern="1200" cap="none" spc="0" normalizeH="0" baseline="0" noProof="0" dirty="0">
                <a:ln>
                  <a:noFill/>
                </a:ln>
                <a:solidFill>
                  <a:schemeClr val="tx1"/>
                </a:solidFill>
                <a:effectLst/>
                <a:uLnTx/>
                <a:uFillTx/>
                <a:latin typeface="+mj-lt"/>
                <a:ea typeface="+mj-ea"/>
                <a:cs typeface="Calibri" panose="020F0502020204030204" pitchFamily="34" charset="0"/>
              </a:rPr>
              <a:t> </a:t>
            </a:r>
            <a:r>
              <a:rPr kumimoji="0" lang="en-US" sz="3000" b="1" i="0" u="none" strike="noStrike" kern="1200" cap="none" spc="0" normalizeH="0" baseline="0" noProof="0" dirty="0" err="1">
                <a:ln>
                  <a:noFill/>
                </a:ln>
                <a:solidFill>
                  <a:schemeClr val="tx1"/>
                </a:solidFill>
                <a:effectLst/>
                <a:uLnTx/>
                <a:uFillTx/>
                <a:latin typeface="+mj-lt"/>
                <a:ea typeface="+mj-ea"/>
                <a:cs typeface="Calibri" panose="020F0502020204030204" pitchFamily="34" charset="0"/>
              </a:rPr>
              <a:t>tapahtumista</a:t>
            </a:r>
            <a:endParaRPr kumimoji="0" lang="en-US" sz="3000" b="1" i="0" u="none" strike="noStrike" kern="1200" cap="none" spc="0" normalizeH="0" baseline="0" noProof="0" dirty="0">
              <a:ln>
                <a:noFill/>
              </a:ln>
              <a:solidFill>
                <a:schemeClr val="tx1"/>
              </a:solidFill>
              <a:effectLst/>
              <a:uLnTx/>
              <a:uFillTx/>
              <a:latin typeface="+mj-lt"/>
              <a:ea typeface="+mj-ea"/>
              <a:cs typeface="Calibri" panose="020F0502020204030204" pitchFamily="34" charset="0"/>
            </a:endParaRPr>
          </a:p>
        </p:txBody>
      </p:sp>
      <p:cxnSp>
        <p:nvCxnSpPr>
          <p:cNvPr id="3" name="Suora nuoliyhdysviiva 2" descr="Aikajana, vuodesta 2023 vuoteen 2040 ja eteenpäin.">
            <a:extLst>
              <a:ext uri="{FF2B5EF4-FFF2-40B4-BE49-F238E27FC236}">
                <a16:creationId xmlns:a16="http://schemas.microsoft.com/office/drawing/2014/main" id="{09FFA802-79EF-F8CD-367A-E2DEB34CDBB5}"/>
              </a:ext>
            </a:extLst>
          </p:cNvPr>
          <p:cNvCxnSpPr/>
          <p:nvPr/>
        </p:nvCxnSpPr>
        <p:spPr>
          <a:xfrm>
            <a:off x="328353" y="3753195"/>
            <a:ext cx="11496502" cy="45720"/>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sp>
        <p:nvSpPr>
          <p:cNvPr id="4" name="Ellipsi 3">
            <a:extLst>
              <a:ext uri="{FF2B5EF4-FFF2-40B4-BE49-F238E27FC236}">
                <a16:creationId xmlns:a16="http://schemas.microsoft.com/office/drawing/2014/main" id="{EF329468-FB59-CEBD-F5E8-77072CDC4F17}"/>
              </a:ext>
              <a:ext uri="{C183D7F6-B498-43B3-948B-1728B52AA6E4}">
                <adec:decorative xmlns:adec="http://schemas.microsoft.com/office/drawing/2017/decorative" val="1"/>
              </a:ext>
            </a:extLst>
          </p:cNvPr>
          <p:cNvSpPr/>
          <p:nvPr/>
        </p:nvSpPr>
        <p:spPr>
          <a:xfrm>
            <a:off x="519545" y="3684615"/>
            <a:ext cx="145473" cy="137160"/>
          </a:xfrm>
          <a:prstGeom prst="ellipse">
            <a:avLst/>
          </a:prstGeom>
          <a:solidFill>
            <a:srgbClr val="00B7E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 name="Ellipsi 4">
            <a:extLst>
              <a:ext uri="{FF2B5EF4-FFF2-40B4-BE49-F238E27FC236}">
                <a16:creationId xmlns:a16="http://schemas.microsoft.com/office/drawing/2014/main" id="{ABF13C68-29D3-DFD6-C354-202909F79753}"/>
              </a:ext>
              <a:ext uri="{C183D7F6-B498-43B3-948B-1728B52AA6E4}">
                <adec:decorative xmlns:adec="http://schemas.microsoft.com/office/drawing/2017/decorative" val="1"/>
              </a:ext>
            </a:extLst>
          </p:cNvPr>
          <p:cNvSpPr/>
          <p:nvPr/>
        </p:nvSpPr>
        <p:spPr>
          <a:xfrm>
            <a:off x="11303923" y="3730335"/>
            <a:ext cx="145473" cy="137160"/>
          </a:xfrm>
          <a:prstGeom prst="ellipse">
            <a:avLst/>
          </a:prstGeom>
          <a:solidFill>
            <a:srgbClr val="00B7E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Ellipsi 5">
            <a:extLst>
              <a:ext uri="{FF2B5EF4-FFF2-40B4-BE49-F238E27FC236}">
                <a16:creationId xmlns:a16="http://schemas.microsoft.com/office/drawing/2014/main" id="{8D21AB43-7CBA-EBAB-F17C-20847D401D59}"/>
              </a:ext>
              <a:ext uri="{C183D7F6-B498-43B3-948B-1728B52AA6E4}">
                <adec:decorative xmlns:adec="http://schemas.microsoft.com/office/drawing/2017/decorative" val="1"/>
              </a:ext>
            </a:extLst>
          </p:cNvPr>
          <p:cNvSpPr/>
          <p:nvPr/>
        </p:nvSpPr>
        <p:spPr>
          <a:xfrm>
            <a:off x="4342013" y="3697084"/>
            <a:ext cx="145473" cy="137160"/>
          </a:xfrm>
          <a:prstGeom prst="ellipse">
            <a:avLst/>
          </a:prstGeom>
          <a:solidFill>
            <a:srgbClr val="00B7E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Ellipsi 6">
            <a:extLst>
              <a:ext uri="{FF2B5EF4-FFF2-40B4-BE49-F238E27FC236}">
                <a16:creationId xmlns:a16="http://schemas.microsoft.com/office/drawing/2014/main" id="{78B59EF8-7D7F-0205-1330-F73A1A3C8D4D}"/>
              </a:ext>
              <a:ext uri="{C183D7F6-B498-43B3-948B-1728B52AA6E4}">
                <adec:decorative xmlns:adec="http://schemas.microsoft.com/office/drawing/2017/decorative" val="1"/>
              </a:ext>
            </a:extLst>
          </p:cNvPr>
          <p:cNvSpPr/>
          <p:nvPr/>
        </p:nvSpPr>
        <p:spPr>
          <a:xfrm>
            <a:off x="7822968" y="3707475"/>
            <a:ext cx="145473" cy="137160"/>
          </a:xfrm>
          <a:prstGeom prst="ellipse">
            <a:avLst/>
          </a:prstGeom>
          <a:solidFill>
            <a:srgbClr val="00B7E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ekstiruutu 1">
            <a:extLst>
              <a:ext uri="{FF2B5EF4-FFF2-40B4-BE49-F238E27FC236}">
                <a16:creationId xmlns:a16="http://schemas.microsoft.com/office/drawing/2014/main" id="{41C9FA23-8069-F822-6EC3-27B84F8EF802}"/>
              </a:ext>
            </a:extLst>
          </p:cNvPr>
          <p:cNvSpPr txBox="1"/>
          <p:nvPr/>
        </p:nvSpPr>
        <p:spPr>
          <a:xfrm>
            <a:off x="291557" y="3763585"/>
            <a:ext cx="601447" cy="338554"/>
          </a:xfrm>
          <a:prstGeom prst="rect">
            <a:avLst/>
          </a:prstGeom>
          <a:noFill/>
        </p:spPr>
        <p:txBody>
          <a:bodyPr wrap="none" rtlCol="0">
            <a:spAutoFit/>
          </a:bodyPr>
          <a:lstStyle/>
          <a:p>
            <a:r>
              <a:rPr lang="fi-FI" sz="1600" b="1"/>
              <a:t>2023</a:t>
            </a:r>
          </a:p>
        </p:txBody>
      </p:sp>
      <p:sp>
        <p:nvSpPr>
          <p:cNvPr id="47" name="Ellipsi 46">
            <a:extLst>
              <a:ext uri="{FF2B5EF4-FFF2-40B4-BE49-F238E27FC236}">
                <a16:creationId xmlns:a16="http://schemas.microsoft.com/office/drawing/2014/main" id="{4A2682A8-F815-C1A8-4AB6-40811464F5AC}"/>
              </a:ext>
            </a:extLst>
          </p:cNvPr>
          <p:cNvSpPr/>
          <p:nvPr/>
        </p:nvSpPr>
        <p:spPr>
          <a:xfrm>
            <a:off x="282930" y="876206"/>
            <a:ext cx="2962187" cy="2752877"/>
          </a:xfrm>
          <a:prstGeom prst="ellipse">
            <a:avLst/>
          </a:prstGeom>
          <a:solidFill>
            <a:srgbClr val="00B7EB"/>
          </a:solidFill>
          <a:ln>
            <a:solidFill>
              <a:srgbClr val="00B7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fi-FI"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Kansalaisyhteiskunta-kysymykset, kuten järjestöjen toiminnan tukeminen ja arvostus, jäävät yhteiskunnallisissa asioissa muiden yhteiskunnallisten asioiden jalkoihin. </a:t>
            </a:r>
          </a:p>
        </p:txBody>
      </p:sp>
      <p:sp>
        <p:nvSpPr>
          <p:cNvPr id="49" name="Ellipsi 48">
            <a:extLst>
              <a:ext uri="{FF2B5EF4-FFF2-40B4-BE49-F238E27FC236}">
                <a16:creationId xmlns:a16="http://schemas.microsoft.com/office/drawing/2014/main" id="{6793BBFD-A701-EADF-D01D-8CAC720EA823}"/>
              </a:ext>
            </a:extLst>
          </p:cNvPr>
          <p:cNvSpPr/>
          <p:nvPr/>
        </p:nvSpPr>
        <p:spPr>
          <a:xfrm>
            <a:off x="929801" y="4003521"/>
            <a:ext cx="3801341" cy="2685013"/>
          </a:xfrm>
          <a:prstGeom prst="ellipse">
            <a:avLst/>
          </a:prstGeom>
          <a:solidFill>
            <a:srgbClr val="00B7EB"/>
          </a:solidFill>
          <a:ln>
            <a:solidFill>
              <a:srgbClr val="00B7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fi-FI"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Neljäs sektori pulpahtaa entistä houkuttelevampana esiin. Myös sosiaalisen median mahdollistama verkostoituminen ryöpsähtää täyteen vauhtiinsa, aktivismi nousee valtavirtaan ja virtuaalitodellisuus houkuttelee. </a:t>
            </a:r>
          </a:p>
        </p:txBody>
      </p:sp>
      <p:sp>
        <p:nvSpPr>
          <p:cNvPr id="8" name="Tekstiruutu 7">
            <a:extLst>
              <a:ext uri="{FF2B5EF4-FFF2-40B4-BE49-F238E27FC236}">
                <a16:creationId xmlns:a16="http://schemas.microsoft.com/office/drawing/2014/main" id="{BCD78731-4FB4-B089-5306-9F44F05C802E}"/>
              </a:ext>
            </a:extLst>
          </p:cNvPr>
          <p:cNvSpPr txBox="1"/>
          <p:nvPr/>
        </p:nvSpPr>
        <p:spPr>
          <a:xfrm>
            <a:off x="4129695" y="3798915"/>
            <a:ext cx="601447" cy="338554"/>
          </a:xfrm>
          <a:prstGeom prst="rect">
            <a:avLst/>
          </a:prstGeom>
          <a:noFill/>
        </p:spPr>
        <p:txBody>
          <a:bodyPr wrap="none" rtlCol="0">
            <a:spAutoFit/>
          </a:bodyPr>
          <a:lstStyle/>
          <a:p>
            <a:r>
              <a:rPr lang="fi-FI" sz="1600" b="1"/>
              <a:t>2030</a:t>
            </a:r>
          </a:p>
        </p:txBody>
      </p:sp>
      <p:sp>
        <p:nvSpPr>
          <p:cNvPr id="50" name="Ellipsi 49">
            <a:extLst>
              <a:ext uri="{FF2B5EF4-FFF2-40B4-BE49-F238E27FC236}">
                <a16:creationId xmlns:a16="http://schemas.microsoft.com/office/drawing/2014/main" id="{CF50E8B1-5E81-72D8-D45C-8550A4572F4A}"/>
              </a:ext>
            </a:extLst>
          </p:cNvPr>
          <p:cNvSpPr/>
          <p:nvPr/>
        </p:nvSpPr>
        <p:spPr>
          <a:xfrm>
            <a:off x="3444566" y="731020"/>
            <a:ext cx="2850883" cy="2373785"/>
          </a:xfrm>
          <a:prstGeom prst="ellipse">
            <a:avLst/>
          </a:prstGeom>
          <a:solidFill>
            <a:srgbClr val="00B7EB"/>
          </a:solidFill>
          <a:ln>
            <a:solidFill>
              <a:srgbClr val="00B7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fi-FI"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Luottamus-tutkimuksissa luottamus järjestöihin laskee merkittävästi luottamuksen laskiessa muutoinkin yhteiskunnassa.</a:t>
            </a:r>
          </a:p>
        </p:txBody>
      </p:sp>
      <p:sp>
        <p:nvSpPr>
          <p:cNvPr id="9" name="Tekstiruutu 8">
            <a:extLst>
              <a:ext uri="{FF2B5EF4-FFF2-40B4-BE49-F238E27FC236}">
                <a16:creationId xmlns:a16="http://schemas.microsoft.com/office/drawing/2014/main" id="{524C5E61-2032-9C48-2437-CDE04594A486}"/>
              </a:ext>
            </a:extLst>
          </p:cNvPr>
          <p:cNvSpPr txBox="1"/>
          <p:nvPr/>
        </p:nvSpPr>
        <p:spPr>
          <a:xfrm>
            <a:off x="7594980" y="3798915"/>
            <a:ext cx="601447" cy="338554"/>
          </a:xfrm>
          <a:prstGeom prst="rect">
            <a:avLst/>
          </a:prstGeom>
          <a:noFill/>
        </p:spPr>
        <p:txBody>
          <a:bodyPr wrap="none" rtlCol="0">
            <a:spAutoFit/>
          </a:bodyPr>
          <a:lstStyle/>
          <a:p>
            <a:r>
              <a:rPr lang="fi-FI" sz="1600" b="1"/>
              <a:t>2035</a:t>
            </a:r>
          </a:p>
        </p:txBody>
      </p:sp>
      <p:sp>
        <p:nvSpPr>
          <p:cNvPr id="41" name="Ellipsi 40">
            <a:extLst>
              <a:ext uri="{FF2B5EF4-FFF2-40B4-BE49-F238E27FC236}">
                <a16:creationId xmlns:a16="http://schemas.microsoft.com/office/drawing/2014/main" id="{2030A4BF-A780-BE6C-2A8D-C129052AC97C}"/>
              </a:ext>
            </a:extLst>
          </p:cNvPr>
          <p:cNvSpPr/>
          <p:nvPr/>
        </p:nvSpPr>
        <p:spPr>
          <a:xfrm>
            <a:off x="7288589" y="4183189"/>
            <a:ext cx="2453722" cy="2213650"/>
          </a:xfrm>
          <a:prstGeom prst="ellipse">
            <a:avLst/>
          </a:prstGeom>
          <a:solidFill>
            <a:srgbClr val="00B7EB"/>
          </a:solidFill>
          <a:ln>
            <a:solidFill>
              <a:srgbClr val="00B7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fi-FI"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Terveydenhuollon romahtaminen: kriisiauttajien ammattiryhmä vahvistuu sote-järjestöissä. </a:t>
            </a:r>
          </a:p>
        </p:txBody>
      </p:sp>
      <p:sp>
        <p:nvSpPr>
          <p:cNvPr id="48" name="Ellipsi 47">
            <a:extLst>
              <a:ext uri="{FF2B5EF4-FFF2-40B4-BE49-F238E27FC236}">
                <a16:creationId xmlns:a16="http://schemas.microsoft.com/office/drawing/2014/main" id="{269BA33F-8663-8119-6C4C-96690E16CA9C}"/>
              </a:ext>
            </a:extLst>
          </p:cNvPr>
          <p:cNvSpPr/>
          <p:nvPr/>
        </p:nvSpPr>
        <p:spPr>
          <a:xfrm>
            <a:off x="9405247" y="1207109"/>
            <a:ext cx="2503823" cy="2277501"/>
          </a:xfrm>
          <a:prstGeom prst="ellipse">
            <a:avLst/>
          </a:prstGeom>
          <a:solidFill>
            <a:srgbClr val="00B7EB"/>
          </a:solidFill>
          <a:ln>
            <a:solidFill>
              <a:srgbClr val="00B7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i-FI"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Julkaistaan sosiaali- ja terveysjärjestöjen historiikki, jossa muistellaan sote-järjestöjen kultaisia vuosi-kymmeniä. </a:t>
            </a:r>
          </a:p>
        </p:txBody>
      </p:sp>
      <p:sp>
        <p:nvSpPr>
          <p:cNvPr id="10" name="Tekstiruutu 9">
            <a:extLst>
              <a:ext uri="{FF2B5EF4-FFF2-40B4-BE49-F238E27FC236}">
                <a16:creationId xmlns:a16="http://schemas.microsoft.com/office/drawing/2014/main" id="{8687B031-8A43-DDFF-A265-909766F3CE27}"/>
              </a:ext>
            </a:extLst>
          </p:cNvPr>
          <p:cNvSpPr txBox="1"/>
          <p:nvPr/>
        </p:nvSpPr>
        <p:spPr>
          <a:xfrm>
            <a:off x="11075935" y="3798915"/>
            <a:ext cx="601447" cy="338554"/>
          </a:xfrm>
          <a:prstGeom prst="rect">
            <a:avLst/>
          </a:prstGeom>
          <a:noFill/>
        </p:spPr>
        <p:txBody>
          <a:bodyPr wrap="none" rtlCol="0">
            <a:spAutoFit/>
          </a:bodyPr>
          <a:lstStyle/>
          <a:p>
            <a:r>
              <a:rPr lang="fi-FI" sz="1600" b="1"/>
              <a:t>2040</a:t>
            </a:r>
          </a:p>
        </p:txBody>
      </p:sp>
      <p:sp>
        <p:nvSpPr>
          <p:cNvPr id="37" name="Ellipsi 36">
            <a:extLst>
              <a:ext uri="{FF2B5EF4-FFF2-40B4-BE49-F238E27FC236}">
                <a16:creationId xmlns:a16="http://schemas.microsoft.com/office/drawing/2014/main" id="{B40F47F5-EDA6-3CBC-7695-6C7B44DC9A28}"/>
              </a:ext>
              <a:ext uri="{C183D7F6-B498-43B3-948B-1728B52AA6E4}">
                <adec:decorative xmlns:adec="http://schemas.microsoft.com/office/drawing/2017/decorative" val="1"/>
              </a:ext>
            </a:extLst>
          </p:cNvPr>
          <p:cNvSpPr/>
          <p:nvPr/>
        </p:nvSpPr>
        <p:spPr>
          <a:xfrm>
            <a:off x="5768622" y="5447805"/>
            <a:ext cx="877945" cy="816954"/>
          </a:xfrm>
          <a:prstGeom prst="ellipse">
            <a:avLst/>
          </a:prstGeom>
          <a:solidFill>
            <a:srgbClr val="00B7EB"/>
          </a:solidFill>
          <a:ln>
            <a:solidFill>
              <a:srgbClr val="00B7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8" name="Ellipsi 37">
            <a:extLst>
              <a:ext uri="{FF2B5EF4-FFF2-40B4-BE49-F238E27FC236}">
                <a16:creationId xmlns:a16="http://schemas.microsoft.com/office/drawing/2014/main" id="{A3BEBF5A-2C80-F9CF-48F0-E376ED0C1BB4}"/>
              </a:ext>
              <a:ext uri="{C183D7F6-B498-43B3-948B-1728B52AA6E4}">
                <adec:decorative xmlns:adec="http://schemas.microsoft.com/office/drawing/2017/decorative" val="1"/>
              </a:ext>
            </a:extLst>
          </p:cNvPr>
          <p:cNvSpPr/>
          <p:nvPr/>
        </p:nvSpPr>
        <p:spPr>
          <a:xfrm>
            <a:off x="4903413" y="3985792"/>
            <a:ext cx="1207416" cy="1224610"/>
          </a:xfrm>
          <a:prstGeom prst="ellipse">
            <a:avLst/>
          </a:prstGeom>
          <a:solidFill>
            <a:srgbClr val="00B7EB"/>
          </a:solidFill>
          <a:ln>
            <a:solidFill>
              <a:srgbClr val="00B7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0" name="Ellipsi 39">
            <a:extLst>
              <a:ext uri="{FF2B5EF4-FFF2-40B4-BE49-F238E27FC236}">
                <a16:creationId xmlns:a16="http://schemas.microsoft.com/office/drawing/2014/main" id="{2854CF46-05C2-CD3A-E5DB-084BF58A47DD}"/>
              </a:ext>
              <a:ext uri="{C183D7F6-B498-43B3-948B-1728B52AA6E4}">
                <adec:decorative xmlns:adec="http://schemas.microsoft.com/office/drawing/2017/decorative" val="1"/>
              </a:ext>
            </a:extLst>
          </p:cNvPr>
          <p:cNvSpPr/>
          <p:nvPr/>
        </p:nvSpPr>
        <p:spPr>
          <a:xfrm>
            <a:off x="7550542" y="2252645"/>
            <a:ext cx="690322" cy="623096"/>
          </a:xfrm>
          <a:prstGeom prst="ellipse">
            <a:avLst/>
          </a:prstGeom>
          <a:solidFill>
            <a:srgbClr val="00B7EB"/>
          </a:solidFill>
          <a:ln>
            <a:solidFill>
              <a:srgbClr val="00B7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5" name="Ellipsi 44">
            <a:extLst>
              <a:ext uri="{FF2B5EF4-FFF2-40B4-BE49-F238E27FC236}">
                <a16:creationId xmlns:a16="http://schemas.microsoft.com/office/drawing/2014/main" id="{41989302-77D0-10FD-10DB-6C833208B7D2}"/>
              </a:ext>
              <a:ext uri="{C183D7F6-B498-43B3-948B-1728B52AA6E4}">
                <adec:decorative xmlns:adec="http://schemas.microsoft.com/office/drawing/2017/decorative" val="1"/>
              </a:ext>
            </a:extLst>
          </p:cNvPr>
          <p:cNvSpPr/>
          <p:nvPr/>
        </p:nvSpPr>
        <p:spPr>
          <a:xfrm>
            <a:off x="10472094" y="4367660"/>
            <a:ext cx="696244" cy="700009"/>
          </a:xfrm>
          <a:prstGeom prst="ellipse">
            <a:avLst/>
          </a:prstGeom>
          <a:solidFill>
            <a:srgbClr val="00B7EB"/>
          </a:solidFill>
          <a:ln>
            <a:solidFill>
              <a:srgbClr val="00B7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6" name="Ellipsi 45">
            <a:extLst>
              <a:ext uri="{FF2B5EF4-FFF2-40B4-BE49-F238E27FC236}">
                <a16:creationId xmlns:a16="http://schemas.microsoft.com/office/drawing/2014/main" id="{9B36578D-CB8C-619D-70C0-7C57E45A2BEB}"/>
              </a:ext>
              <a:ext uri="{C183D7F6-B498-43B3-948B-1728B52AA6E4}">
                <adec:decorative xmlns:adec="http://schemas.microsoft.com/office/drawing/2017/decorative" val="1"/>
              </a:ext>
            </a:extLst>
          </p:cNvPr>
          <p:cNvSpPr/>
          <p:nvPr/>
        </p:nvSpPr>
        <p:spPr>
          <a:xfrm>
            <a:off x="8106116" y="1178131"/>
            <a:ext cx="871717" cy="670039"/>
          </a:xfrm>
          <a:prstGeom prst="ellipse">
            <a:avLst/>
          </a:prstGeom>
          <a:solidFill>
            <a:srgbClr val="00B7EB"/>
          </a:solidFill>
          <a:ln>
            <a:solidFill>
              <a:srgbClr val="00B7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2" name="Ellipsi 51">
            <a:extLst>
              <a:ext uri="{FF2B5EF4-FFF2-40B4-BE49-F238E27FC236}">
                <a16:creationId xmlns:a16="http://schemas.microsoft.com/office/drawing/2014/main" id="{874B2674-6AC2-A9E8-6067-C0418AE0133E}"/>
              </a:ext>
              <a:ext uri="{C183D7F6-B498-43B3-948B-1728B52AA6E4}">
                <adec:decorative xmlns:adec="http://schemas.microsoft.com/office/drawing/2017/decorative" val="1"/>
              </a:ext>
            </a:extLst>
          </p:cNvPr>
          <p:cNvSpPr/>
          <p:nvPr/>
        </p:nvSpPr>
        <p:spPr>
          <a:xfrm>
            <a:off x="10145140" y="5979335"/>
            <a:ext cx="188362" cy="195876"/>
          </a:xfrm>
          <a:prstGeom prst="ellipse">
            <a:avLst/>
          </a:prstGeom>
          <a:solidFill>
            <a:srgbClr val="00B7EB"/>
          </a:solidFill>
          <a:ln>
            <a:solidFill>
              <a:srgbClr val="00B7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18115404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2">
            <a:extLst>
              <a:ext uri="{FF2B5EF4-FFF2-40B4-BE49-F238E27FC236}">
                <a16:creationId xmlns:a16="http://schemas.microsoft.com/office/drawing/2014/main" id="{BE8E6B10-8538-2EFC-8F6F-E15902B6D021}"/>
              </a:ext>
            </a:extLst>
          </p:cNvPr>
          <p:cNvSpPr>
            <a:spLocks noGrp="1"/>
          </p:cNvSpPr>
          <p:nvPr>
            <p:ph type="title"/>
          </p:nvPr>
        </p:nvSpPr>
        <p:spPr>
          <a:xfrm>
            <a:off x="659321" y="572486"/>
            <a:ext cx="3441192" cy="1219738"/>
          </a:xfrm>
        </p:spPr>
        <p:txBody>
          <a:bodyPr/>
          <a:lstStyle/>
          <a:p>
            <a:r>
              <a:rPr lang="en-US" dirty="0" err="1"/>
              <a:t>Pääsihteeri</a:t>
            </a:r>
            <a:r>
              <a:rPr lang="en-US" dirty="0"/>
              <a:t> Eero, 55 </a:t>
            </a:r>
            <a:r>
              <a:rPr lang="en-US" dirty="0" err="1"/>
              <a:t>vuotta</a:t>
            </a:r>
            <a:endParaRPr lang="en-US" dirty="0"/>
          </a:p>
        </p:txBody>
      </p:sp>
      <p:sp>
        <p:nvSpPr>
          <p:cNvPr id="13" name="Text Placeholder 3">
            <a:extLst>
              <a:ext uri="{FF2B5EF4-FFF2-40B4-BE49-F238E27FC236}">
                <a16:creationId xmlns:a16="http://schemas.microsoft.com/office/drawing/2014/main" id="{D6A44569-BA18-0105-7047-AD6A7E3130CB}"/>
              </a:ext>
            </a:extLst>
          </p:cNvPr>
          <p:cNvSpPr>
            <a:spLocks noGrp="1"/>
          </p:cNvSpPr>
          <p:nvPr>
            <p:ph type="body" sz="quarter" idx="14"/>
          </p:nvPr>
        </p:nvSpPr>
        <p:spPr>
          <a:xfrm>
            <a:off x="659321" y="1659219"/>
            <a:ext cx="3522490" cy="4596107"/>
          </a:xfrm>
        </p:spPr>
        <p:txBody>
          <a:bodyPr>
            <a:noAutofit/>
          </a:bodyPr>
          <a:lstStyle/>
          <a:p>
            <a:pPr>
              <a:lnSpc>
                <a:spcPct val="100000"/>
              </a:lnSpc>
              <a:spcAft>
                <a:spcPts val="1200"/>
              </a:spcAft>
            </a:pPr>
            <a:r>
              <a:rPr lang="fi-FI" sz="1500" kern="0">
                <a:solidFill>
                  <a:srgbClr val="3C434A"/>
                </a:solidFill>
                <a:effectLst/>
                <a:ea typeface="Times New Roman" panose="02020603050405020304" pitchFamily="18" charset="0"/>
                <a:cs typeface="Times New Roman" panose="02020603050405020304" pitchFamily="18" charset="0"/>
              </a:rPr>
              <a:t>Vanhan ja arvokkaan liikkeen pääsihteeri Eero tuntee voimattomuutta. Eero on toiminut yhteiskunnallisissa tehtävissä eri sektoreilla koko työuransa ja tuntee vaikuttamisen kanavat kuin omat taskunsa. ”Sote-järjestöt ovat tällä hetkellä tosi ahtaalla. On keskityttävä perustehtäväämme ja autettava ihmisiä olemassa olevilla resursseilla parhaan kyvyn mukaan. Energiaa kuluu väärän informaation taltuttamiseen – lokaa heitetään ilmaan. Toisaalta siltä on vain suljettava korvansa. Mainekohuja varten olemme juuri vahvistaneet kriisiviestinnän osaamista palkkaamalla siihen asiantuntijan. Jotta saa äänensä kuuluviin, pitää huutaa kovemmin kuin muut. Kyllähän tässä pitäisi oikeasti ryhtyä laajasti pohtimaan, mitä tilanteen parantamiseksi voisi tehdä, kun ongelmat kuitenkin tiedetään.”</a:t>
            </a:r>
            <a:endParaRPr lang="fi-FI" sz="1500" kern="100">
              <a:effectLst/>
              <a:ea typeface="Calibri" panose="020F0502020204030204" pitchFamily="34" charset="0"/>
              <a:cs typeface="Times New Roman" panose="02020603050405020304" pitchFamily="18" charset="0"/>
            </a:endParaRPr>
          </a:p>
          <a:p>
            <a:pPr>
              <a:lnSpc>
                <a:spcPct val="100000"/>
              </a:lnSpc>
              <a:spcAft>
                <a:spcPts val="1200"/>
              </a:spcAft>
            </a:pPr>
            <a:endParaRPr lang="en-US" sz="1500"/>
          </a:p>
        </p:txBody>
      </p:sp>
      <p:pic>
        <p:nvPicPr>
          <p:cNvPr id="6" name="Kuvan paikkamerkki 5" descr="Keski-ikäinen mies katsoo kameraan hymyillen.">
            <a:extLst>
              <a:ext uri="{FF2B5EF4-FFF2-40B4-BE49-F238E27FC236}">
                <a16:creationId xmlns:a16="http://schemas.microsoft.com/office/drawing/2014/main" id="{BBBFAF21-11C5-102D-A86D-6A436EACEF7B}"/>
              </a:ext>
            </a:extLst>
          </p:cNvPr>
          <p:cNvPicPr>
            <a:picLocks noGrp="1" noChangeAspect="1"/>
          </p:cNvPicPr>
          <p:nvPr>
            <p:ph type="pic" sz="quarter" idx="13"/>
          </p:nvPr>
        </p:nvPicPr>
        <p:blipFill rotWithShape="1">
          <a:blip r:embed="rId3" cstate="email">
            <a:extLst>
              <a:ext uri="{28A0092B-C50C-407E-A947-70E740481C1C}">
                <a14:useLocalDpi xmlns:a14="http://schemas.microsoft.com/office/drawing/2010/main"/>
              </a:ext>
            </a:extLst>
          </a:blip>
          <a:srcRect/>
          <a:stretch/>
        </p:blipFill>
        <p:spPr>
          <a:xfrm>
            <a:off x="4619625" y="188621"/>
            <a:ext cx="7572375" cy="6669379"/>
          </a:xfrm>
          <a:noFill/>
        </p:spPr>
      </p:pic>
    </p:spTree>
    <p:extLst>
      <p:ext uri="{BB962C8B-B14F-4D97-AF65-F5344CB8AC3E}">
        <p14:creationId xmlns:p14="http://schemas.microsoft.com/office/powerpoint/2010/main" val="34232187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F687150-30A6-1DA0-A17D-67E6B36C1CD2}"/>
              </a:ext>
            </a:extLst>
          </p:cNvPr>
          <p:cNvSpPr>
            <a:spLocks noGrp="1"/>
          </p:cNvSpPr>
          <p:nvPr>
            <p:ph type="ctrTitle"/>
          </p:nvPr>
        </p:nvSpPr>
        <p:spPr/>
        <p:txBody>
          <a:bodyPr/>
          <a:lstStyle/>
          <a:p>
            <a:r>
              <a:rPr lang="fi-FI" dirty="0"/>
              <a:t>Yhteenveto ja pohdittavaksi </a:t>
            </a:r>
          </a:p>
        </p:txBody>
      </p:sp>
    </p:spTree>
    <p:extLst>
      <p:ext uri="{BB962C8B-B14F-4D97-AF65-F5344CB8AC3E}">
        <p14:creationId xmlns:p14="http://schemas.microsoft.com/office/powerpoint/2010/main" val="19284721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n paikkamerkki 5" descr="Lapsi katsoo kaukoputkella eteenpäin lentäjänhattu päässään.">
            <a:extLst>
              <a:ext uri="{FF2B5EF4-FFF2-40B4-BE49-F238E27FC236}">
                <a16:creationId xmlns:a16="http://schemas.microsoft.com/office/drawing/2014/main" id="{3B4C906F-B19A-3E88-E714-69378D85DDAB}"/>
              </a:ext>
              <a:ext uri="{C183D7F6-B498-43B3-948B-1728B52AA6E4}">
                <adec:decorative xmlns:adec="http://schemas.microsoft.com/office/drawing/2017/decorative" val="0"/>
              </a:ext>
            </a:extLst>
          </p:cNvPr>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a:stretch>
            <a:fillRect/>
          </a:stretch>
        </p:blipFill>
        <p:spPr/>
      </p:pic>
      <p:sp>
        <p:nvSpPr>
          <p:cNvPr id="3" name="Otsikko 2">
            <a:extLst>
              <a:ext uri="{FF2B5EF4-FFF2-40B4-BE49-F238E27FC236}">
                <a16:creationId xmlns:a16="http://schemas.microsoft.com/office/drawing/2014/main" id="{A1610F44-3C4D-3CDE-9A2A-EF7932C69264}"/>
              </a:ext>
            </a:extLst>
          </p:cNvPr>
          <p:cNvSpPr>
            <a:spLocks noGrp="1"/>
          </p:cNvSpPr>
          <p:nvPr>
            <p:ph type="title"/>
          </p:nvPr>
        </p:nvSpPr>
        <p:spPr>
          <a:xfrm>
            <a:off x="443260" y="357261"/>
            <a:ext cx="3441192" cy="1219738"/>
          </a:xfrm>
        </p:spPr>
        <p:txBody>
          <a:bodyPr/>
          <a:lstStyle/>
          <a:p>
            <a:r>
              <a:rPr lang="fi-FI" dirty="0"/>
              <a:t>Skenaariot</a:t>
            </a:r>
          </a:p>
        </p:txBody>
      </p:sp>
      <p:sp>
        <p:nvSpPr>
          <p:cNvPr id="4" name="Tekstin paikkamerkki 3">
            <a:extLst>
              <a:ext uri="{FF2B5EF4-FFF2-40B4-BE49-F238E27FC236}">
                <a16:creationId xmlns:a16="http://schemas.microsoft.com/office/drawing/2014/main" id="{3347A78D-C263-F99A-F71B-777C7AFBE9A3}"/>
              </a:ext>
            </a:extLst>
          </p:cNvPr>
          <p:cNvSpPr>
            <a:spLocks noGrp="1"/>
          </p:cNvSpPr>
          <p:nvPr>
            <p:ph type="body" sz="quarter" idx="14"/>
          </p:nvPr>
        </p:nvSpPr>
        <p:spPr>
          <a:xfrm>
            <a:off x="375385" y="1378089"/>
            <a:ext cx="3725636" cy="4290442"/>
          </a:xfrm>
        </p:spPr>
        <p:txBody>
          <a:bodyPr>
            <a:noAutofit/>
          </a:bodyPr>
          <a:lstStyle/>
          <a:p>
            <a:r>
              <a:rPr lang="fi-FI" sz="2200"/>
              <a:t> </a:t>
            </a:r>
          </a:p>
          <a:p>
            <a:pPr marL="285750" indent="-285750">
              <a:buFont typeface="Arial" panose="020B0604020202020204" pitchFamily="34" charset="0"/>
              <a:buChar char="•"/>
            </a:pPr>
            <a:r>
              <a:rPr lang="fi-FI" sz="2200"/>
              <a:t>eivät ole ennustuksia! </a:t>
            </a:r>
          </a:p>
          <a:p>
            <a:pPr marL="285750" indent="-285750">
              <a:buFont typeface="Arial" panose="020B0604020202020204" pitchFamily="34" charset="0"/>
              <a:buChar char="•"/>
            </a:pPr>
            <a:r>
              <a:rPr lang="fi-FI" sz="2200"/>
              <a:t>pohjautuvat taustaoletuksiltaan nykyhetkessä saatavilla olevaan ja aineistosta kumpuavaan tietoon ja ymmärrykseen.</a:t>
            </a:r>
          </a:p>
          <a:p>
            <a:pPr marL="285750" indent="-285750">
              <a:buFont typeface="Arial" panose="020B0604020202020204" pitchFamily="34" charset="0"/>
              <a:buChar char="•"/>
            </a:pPr>
            <a:r>
              <a:rPr lang="fi-FI" sz="2200"/>
              <a:t>auttavat hahmottamaan mahdollisia tapahtumia, visioimaan oman järjestön tulevaisuutta sekä tekemään merkityksellisiä päätöksiä nykyhetkessä ja vaikuttamaan asioihin.</a:t>
            </a:r>
          </a:p>
        </p:txBody>
      </p:sp>
      <p:sp>
        <p:nvSpPr>
          <p:cNvPr id="2" name="Tekstiruutu 1">
            <a:extLst>
              <a:ext uri="{FF2B5EF4-FFF2-40B4-BE49-F238E27FC236}">
                <a16:creationId xmlns:a16="http://schemas.microsoft.com/office/drawing/2014/main" id="{C0E5E3C8-603C-6684-04A2-336242907AA1}"/>
              </a:ext>
            </a:extLst>
          </p:cNvPr>
          <p:cNvSpPr txBox="1"/>
          <p:nvPr/>
        </p:nvSpPr>
        <p:spPr>
          <a:xfrm>
            <a:off x="5536953" y="1905802"/>
            <a:ext cx="5880136" cy="369332"/>
          </a:xfrm>
          <a:prstGeom prst="rect">
            <a:avLst/>
          </a:prstGeom>
          <a:noFill/>
        </p:spPr>
        <p:txBody>
          <a:bodyPr wrap="none" rtlCol="0">
            <a:spAutoFit/>
          </a:bodyPr>
          <a:lstStyle/>
          <a:p>
            <a:pPr algn="ctr"/>
            <a:r>
              <a:rPr lang="fi-FI" b="1" dirty="0">
                <a:solidFill>
                  <a:schemeClr val="bg1"/>
                </a:solidFill>
                <a:latin typeface="Eras Medium ITC" panose="020B0602030504020804" pitchFamily="34" charset="0"/>
              </a:rPr>
              <a:t>Poimi matkalta omalle järjestöllesi hyödylliset havainnot.</a:t>
            </a:r>
          </a:p>
        </p:txBody>
      </p:sp>
      <p:sp>
        <p:nvSpPr>
          <p:cNvPr id="5" name="Tekstiruutu 4">
            <a:extLst>
              <a:ext uri="{FF2B5EF4-FFF2-40B4-BE49-F238E27FC236}">
                <a16:creationId xmlns:a16="http://schemas.microsoft.com/office/drawing/2014/main" id="{CC8E1F66-219D-1EFF-4E70-024314E2F3CB}"/>
              </a:ext>
            </a:extLst>
          </p:cNvPr>
          <p:cNvSpPr txBox="1"/>
          <p:nvPr/>
        </p:nvSpPr>
        <p:spPr>
          <a:xfrm>
            <a:off x="8477021" y="5528588"/>
            <a:ext cx="3397460" cy="1015663"/>
          </a:xfrm>
          <a:prstGeom prst="rect">
            <a:avLst/>
          </a:prstGeom>
          <a:noFill/>
        </p:spPr>
        <p:txBody>
          <a:bodyPr wrap="square" rtlCol="0">
            <a:spAutoFit/>
          </a:bodyPr>
          <a:lstStyle/>
          <a:p>
            <a:r>
              <a:rPr lang="fi-FI" sz="1500" dirty="0"/>
              <a:t>Muistatko vielä tämän? </a:t>
            </a:r>
            <a:r>
              <a:rPr lang="fi-FI" sz="1500" dirty="0">
                <a:solidFill>
                  <a:srgbClr val="0563C1"/>
                </a:solidFill>
                <a:hlinkClick r:id="rId4">
                  <a:extLst>
                    <a:ext uri="{A12FA001-AC4F-418D-AE19-62706E023703}">
                      <ahyp:hlinkClr xmlns:ahyp="http://schemas.microsoft.com/office/drawing/2018/hyperlinkcolor" val="tx"/>
                    </a:ext>
                  </a:extLst>
                </a:hlinkClick>
              </a:rPr>
              <a:t>Skenaariotyö vaihtoehtoisista </a:t>
            </a:r>
          </a:p>
          <a:p>
            <a:r>
              <a:rPr lang="fi-FI" sz="1500" dirty="0">
                <a:solidFill>
                  <a:srgbClr val="0563C1"/>
                </a:solidFill>
                <a:hlinkClick r:id="rId4">
                  <a:extLst>
                    <a:ext uri="{A12FA001-AC4F-418D-AE19-62706E023703}">
                      <ahyp:hlinkClr xmlns:ahyp="http://schemas.microsoft.com/office/drawing/2018/hyperlinkcolor" val="tx"/>
                    </a:ext>
                  </a:extLst>
                </a:hlinkClick>
              </a:rPr>
              <a:t>tulevaisuudentiloista 2030-luvun </a:t>
            </a:r>
          </a:p>
          <a:p>
            <a:r>
              <a:rPr lang="fi-FI" sz="1500" dirty="0">
                <a:solidFill>
                  <a:srgbClr val="0563C1"/>
                </a:solidFill>
                <a:hlinkClick r:id="rId4">
                  <a:extLst>
                    <a:ext uri="{A12FA001-AC4F-418D-AE19-62706E023703}">
                      <ahyp:hlinkClr xmlns:ahyp="http://schemas.microsoft.com/office/drawing/2018/hyperlinkcolor" val="tx"/>
                    </a:ext>
                  </a:extLst>
                </a:hlinkClick>
              </a:rPr>
              <a:t>järjestöjen palvelutuotannolle</a:t>
            </a:r>
            <a:endParaRPr lang="fi-FI" sz="1500" dirty="0"/>
          </a:p>
        </p:txBody>
      </p:sp>
    </p:spTree>
    <p:extLst>
      <p:ext uri="{BB962C8B-B14F-4D97-AF65-F5344CB8AC3E}">
        <p14:creationId xmlns:p14="http://schemas.microsoft.com/office/powerpoint/2010/main" val="41109270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A8506B5-FA67-22C5-5DCD-36605F5E37E7}"/>
              </a:ext>
            </a:extLst>
          </p:cNvPr>
          <p:cNvSpPr>
            <a:spLocks noGrp="1"/>
          </p:cNvSpPr>
          <p:nvPr>
            <p:ph type="title"/>
          </p:nvPr>
        </p:nvSpPr>
        <p:spPr>
          <a:xfrm>
            <a:off x="838200" y="-960755"/>
            <a:ext cx="10515600" cy="960755"/>
          </a:xfrm>
        </p:spPr>
        <p:txBody>
          <a:bodyPr vert="horz" lIns="91440" tIns="45720" rIns="91440" bIns="45720" rtlCol="0" anchor="b">
            <a:normAutofit/>
          </a:bodyPr>
          <a:lstStyle/>
          <a:p>
            <a:r>
              <a:rPr lang="fi-FI" dirty="0"/>
              <a:t>Yhteenvetokuva skenaarioista</a:t>
            </a:r>
          </a:p>
        </p:txBody>
      </p:sp>
      <p:pic>
        <p:nvPicPr>
          <p:cNvPr id="4" name="Kuva 3" descr="Kuvassa kolmio, jonka kärjissä lukee ylhäällä Yhteyden voimin, vasemmalla Totuttuun turvautuen ja oikealla Voipuneena sinnitellen.">
            <a:extLst>
              <a:ext uri="{FF2B5EF4-FFF2-40B4-BE49-F238E27FC236}">
                <a16:creationId xmlns:a16="http://schemas.microsoft.com/office/drawing/2014/main" id="{2D015768-DFB6-E019-977E-D2BB796EA60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75241" y="888243"/>
            <a:ext cx="9041517" cy="4731727"/>
          </a:xfrm>
          <a:prstGeom prst="rect">
            <a:avLst/>
          </a:prstGeom>
        </p:spPr>
      </p:pic>
      <p:sp>
        <p:nvSpPr>
          <p:cNvPr id="9" name="Tekstiruutu 8">
            <a:extLst>
              <a:ext uri="{FF2B5EF4-FFF2-40B4-BE49-F238E27FC236}">
                <a16:creationId xmlns:a16="http://schemas.microsoft.com/office/drawing/2014/main" id="{CD06FCA9-3DE9-E9EB-070E-58A81050A33A}"/>
              </a:ext>
            </a:extLst>
          </p:cNvPr>
          <p:cNvSpPr txBox="1"/>
          <p:nvPr/>
        </p:nvSpPr>
        <p:spPr>
          <a:xfrm>
            <a:off x="3598938" y="536017"/>
            <a:ext cx="5165320" cy="923330"/>
          </a:xfrm>
          <a:prstGeom prst="rect">
            <a:avLst/>
          </a:prstGeom>
          <a:noFill/>
        </p:spPr>
        <p:txBody>
          <a:bodyPr wrap="square">
            <a:spAutoFit/>
          </a:bodyPr>
          <a:lstStyle/>
          <a:p>
            <a:pPr algn="ctr" rtl="0" fontAlgn="base"/>
            <a:r>
              <a:rPr lang="fi-FI" b="0" i="0" u="none" strike="noStrike">
                <a:solidFill>
                  <a:srgbClr val="000000"/>
                </a:solidFill>
                <a:effectLst/>
              </a:rPr>
              <a:t>Yhteisen hyvän tavoittelu on vaatinut ajattelutapojen muuttamista.</a:t>
            </a:r>
            <a:r>
              <a:rPr lang="en-US" b="0" i="0">
                <a:solidFill>
                  <a:srgbClr val="000000"/>
                </a:solidFill>
                <a:effectLst/>
              </a:rPr>
              <a:t>​</a:t>
            </a:r>
          </a:p>
          <a:p>
            <a:pPr algn="ctr" rtl="0" fontAlgn="base"/>
            <a:r>
              <a:rPr lang="fi-FI" b="1" i="1" u="none" strike="noStrike">
                <a:solidFill>
                  <a:srgbClr val="000000"/>
                </a:solidFill>
                <a:effectLst/>
              </a:rPr>
              <a:t>Olemmeko enemmän yhdessä toimien?</a:t>
            </a:r>
            <a:endParaRPr lang="en-US" b="0" i="0">
              <a:solidFill>
                <a:srgbClr val="000000"/>
              </a:solidFill>
              <a:effectLst/>
            </a:endParaRPr>
          </a:p>
        </p:txBody>
      </p:sp>
      <p:sp>
        <p:nvSpPr>
          <p:cNvPr id="5" name="Tekstiruutu 4">
            <a:extLst>
              <a:ext uri="{FF2B5EF4-FFF2-40B4-BE49-F238E27FC236}">
                <a16:creationId xmlns:a16="http://schemas.microsoft.com/office/drawing/2014/main" id="{79385DA7-C6A7-577B-03D1-CA7124535F50}"/>
              </a:ext>
            </a:extLst>
          </p:cNvPr>
          <p:cNvSpPr txBox="1"/>
          <p:nvPr/>
        </p:nvSpPr>
        <p:spPr>
          <a:xfrm>
            <a:off x="864778" y="4892539"/>
            <a:ext cx="3753727" cy="1446550"/>
          </a:xfrm>
          <a:prstGeom prst="rect">
            <a:avLst/>
          </a:prstGeom>
          <a:noFill/>
        </p:spPr>
        <p:txBody>
          <a:bodyPr wrap="square" rtlCol="0">
            <a:spAutoFit/>
          </a:bodyPr>
          <a:lstStyle/>
          <a:p>
            <a:pPr algn="r" rtl="0" fontAlgn="base"/>
            <a:r>
              <a:rPr lang="fi-FI" b="0" i="0" u="none" strike="noStrike" dirty="0">
                <a:solidFill>
                  <a:srgbClr val="000000"/>
                </a:solidFill>
                <a:effectLst/>
              </a:rPr>
              <a:t>Muuttumattomuus on luonut turvaa. Toisaalta laajempaa kehitystä ei tapahtunut ja pudotuspeliä on käyty. </a:t>
            </a:r>
          </a:p>
          <a:p>
            <a:pPr algn="r" rtl="0" fontAlgn="base"/>
            <a:r>
              <a:rPr lang="fi-FI" b="1" i="1" u="none" strike="noStrike" dirty="0">
                <a:solidFill>
                  <a:srgbClr val="000000"/>
                </a:solidFill>
                <a:effectLst/>
              </a:rPr>
              <a:t>Onko tyyntä ennen myrskyä?</a:t>
            </a:r>
            <a:endParaRPr lang="en-US" b="0" i="0" dirty="0">
              <a:solidFill>
                <a:srgbClr val="000000"/>
              </a:solidFill>
              <a:effectLst/>
            </a:endParaRPr>
          </a:p>
          <a:p>
            <a:pPr algn="r"/>
            <a:endParaRPr lang="fi-FI" sz="1600" dirty="0"/>
          </a:p>
        </p:txBody>
      </p:sp>
      <p:sp>
        <p:nvSpPr>
          <p:cNvPr id="7" name="Tekstiruutu 6">
            <a:extLst>
              <a:ext uri="{FF2B5EF4-FFF2-40B4-BE49-F238E27FC236}">
                <a16:creationId xmlns:a16="http://schemas.microsoft.com/office/drawing/2014/main" id="{082C963C-90B3-295A-A097-0EE75839DB37}"/>
              </a:ext>
            </a:extLst>
          </p:cNvPr>
          <p:cNvSpPr txBox="1"/>
          <p:nvPr/>
        </p:nvSpPr>
        <p:spPr>
          <a:xfrm>
            <a:off x="7573496" y="4892539"/>
            <a:ext cx="4317421" cy="1200329"/>
          </a:xfrm>
          <a:prstGeom prst="rect">
            <a:avLst/>
          </a:prstGeom>
          <a:noFill/>
        </p:spPr>
        <p:txBody>
          <a:bodyPr wrap="square">
            <a:spAutoFit/>
          </a:bodyPr>
          <a:lstStyle/>
          <a:p>
            <a:pPr algn="l" rtl="0" fontAlgn="base"/>
            <a:r>
              <a:rPr lang="fi-FI" b="0" i="0" u="none" strike="noStrike">
                <a:solidFill>
                  <a:srgbClr val="000000"/>
                </a:solidFill>
                <a:effectLst/>
                <a:latin typeface="Calibri" panose="020F0502020204030204" pitchFamily="34" charset="0"/>
              </a:rPr>
              <a:t>Energiaa mennyt selviytymiseen, ei voimavaroja kehittää uutta. </a:t>
            </a:r>
          </a:p>
          <a:p>
            <a:pPr algn="l" rtl="0" fontAlgn="base"/>
            <a:r>
              <a:rPr lang="fi-FI" b="1" i="1">
                <a:solidFill>
                  <a:srgbClr val="000000"/>
                </a:solidFill>
                <a:effectLst/>
                <a:latin typeface="Calibri" panose="020F0502020204030204" pitchFamily="34" charset="0"/>
              </a:rPr>
              <a:t>Löytyykö tilanteen hahmottamisen kautta ratkaisuja ja yhteistä tahtotilaa?</a:t>
            </a:r>
            <a:endParaRPr lang="en-US" b="1" i="1">
              <a:solidFill>
                <a:srgbClr val="000000"/>
              </a:solidFill>
              <a:effectLst/>
              <a:latin typeface="Segoe UI" panose="020B0502040204020203" pitchFamily="34" charset="0"/>
            </a:endParaRPr>
          </a:p>
        </p:txBody>
      </p:sp>
    </p:spTree>
    <p:extLst>
      <p:ext uri="{BB962C8B-B14F-4D97-AF65-F5344CB8AC3E}">
        <p14:creationId xmlns:p14="http://schemas.microsoft.com/office/powerpoint/2010/main" val="11655322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1">
            <a:extLst>
              <a:ext uri="{FF2B5EF4-FFF2-40B4-BE49-F238E27FC236}">
                <a16:creationId xmlns:a16="http://schemas.microsoft.com/office/drawing/2014/main" id="{A5CF6452-404D-1248-BF76-801C17BFFDE3}"/>
              </a:ext>
              <a:ext uri="{C183D7F6-B498-43B3-948B-1728B52AA6E4}">
                <adec:decorative xmlns:adec="http://schemas.microsoft.com/office/drawing/2017/decorative" val="0"/>
              </a:ext>
            </a:extLst>
          </p:cNvPr>
          <p:cNvSpPr txBox="1">
            <a:spLocks noGrp="1"/>
          </p:cNvSpPr>
          <p:nvPr>
            <p:ph type="title" idx="4294967295"/>
          </p:nvPr>
        </p:nvSpPr>
        <p:spPr>
          <a:xfrm>
            <a:off x="790577" y="511572"/>
            <a:ext cx="10515600" cy="96075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200" b="1" kern="1200">
                <a:solidFill>
                  <a:schemeClr val="tx1"/>
                </a:solidFill>
                <a:latin typeface="+mj-lt"/>
                <a:ea typeface="+mj-ea"/>
                <a:cs typeface="Calibri" panose="020F050202020403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i-FI" sz="3200" b="1" i="0" u="none" strike="noStrike" kern="1200" cap="none" spc="0" normalizeH="0" baseline="0" noProof="0" dirty="0">
                <a:ln>
                  <a:noFill/>
                </a:ln>
                <a:solidFill>
                  <a:schemeClr val="tx1"/>
                </a:solidFill>
                <a:effectLst/>
                <a:uLnTx/>
                <a:uFillTx/>
                <a:latin typeface="+mj-lt"/>
                <a:ea typeface="+mj-ea"/>
                <a:cs typeface="Calibri" panose="020F0502020204030204" pitchFamily="34" charset="0"/>
              </a:rPr>
              <a:t>Pohdittavaksi seuraavia ajattelutapoja ja osaamisalueita tulevaisuuden sote-järjestötoiminnan kehittämiseksi</a:t>
            </a:r>
          </a:p>
        </p:txBody>
      </p:sp>
      <p:sp>
        <p:nvSpPr>
          <p:cNvPr id="3" name="Sisällön paikkamerkki 2">
            <a:extLst>
              <a:ext uri="{FF2B5EF4-FFF2-40B4-BE49-F238E27FC236}">
                <a16:creationId xmlns:a16="http://schemas.microsoft.com/office/drawing/2014/main" id="{4D1FCE75-E97F-7950-2625-E85C02CD7E3D}"/>
              </a:ext>
            </a:extLst>
          </p:cNvPr>
          <p:cNvSpPr>
            <a:spLocks noGrp="1"/>
          </p:cNvSpPr>
          <p:nvPr>
            <p:ph idx="1"/>
          </p:nvPr>
        </p:nvSpPr>
        <p:spPr>
          <a:xfrm>
            <a:off x="790576" y="1481328"/>
            <a:ext cx="10563223" cy="5193792"/>
          </a:xfrm>
          <a:custGeom>
            <a:avLst/>
            <a:gdLst>
              <a:gd name="connsiteX0" fmla="*/ 0 w 10563223"/>
              <a:gd name="connsiteY0" fmla="*/ 0 h 5193792"/>
              <a:gd name="connsiteX1" fmla="*/ 586846 w 10563223"/>
              <a:gd name="connsiteY1" fmla="*/ 0 h 5193792"/>
              <a:gd name="connsiteX2" fmla="*/ 1384956 w 10563223"/>
              <a:gd name="connsiteY2" fmla="*/ 0 h 5193792"/>
              <a:gd name="connsiteX3" fmla="*/ 1971802 w 10563223"/>
              <a:gd name="connsiteY3" fmla="*/ 0 h 5193792"/>
              <a:gd name="connsiteX4" fmla="*/ 2241751 w 10563223"/>
              <a:gd name="connsiteY4" fmla="*/ 0 h 5193792"/>
              <a:gd name="connsiteX5" fmla="*/ 2511700 w 10563223"/>
              <a:gd name="connsiteY5" fmla="*/ 0 h 5193792"/>
              <a:gd name="connsiteX6" fmla="*/ 3204178 w 10563223"/>
              <a:gd name="connsiteY6" fmla="*/ 0 h 5193792"/>
              <a:gd name="connsiteX7" fmla="*/ 4002288 w 10563223"/>
              <a:gd name="connsiteY7" fmla="*/ 0 h 5193792"/>
              <a:gd name="connsiteX8" fmla="*/ 4589134 w 10563223"/>
              <a:gd name="connsiteY8" fmla="*/ 0 h 5193792"/>
              <a:gd name="connsiteX9" fmla="*/ 5070347 w 10563223"/>
              <a:gd name="connsiteY9" fmla="*/ 0 h 5193792"/>
              <a:gd name="connsiteX10" fmla="*/ 5551561 w 10563223"/>
              <a:gd name="connsiteY10" fmla="*/ 0 h 5193792"/>
              <a:gd name="connsiteX11" fmla="*/ 5821510 w 10563223"/>
              <a:gd name="connsiteY11" fmla="*/ 0 h 5193792"/>
              <a:gd name="connsiteX12" fmla="*/ 6408355 w 10563223"/>
              <a:gd name="connsiteY12" fmla="*/ 0 h 5193792"/>
              <a:gd name="connsiteX13" fmla="*/ 6783937 w 10563223"/>
              <a:gd name="connsiteY13" fmla="*/ 0 h 5193792"/>
              <a:gd name="connsiteX14" fmla="*/ 7476415 w 10563223"/>
              <a:gd name="connsiteY14" fmla="*/ 0 h 5193792"/>
              <a:gd name="connsiteX15" fmla="*/ 8168892 w 10563223"/>
              <a:gd name="connsiteY15" fmla="*/ 0 h 5193792"/>
              <a:gd name="connsiteX16" fmla="*/ 8755738 w 10563223"/>
              <a:gd name="connsiteY16" fmla="*/ 0 h 5193792"/>
              <a:gd name="connsiteX17" fmla="*/ 9025687 w 10563223"/>
              <a:gd name="connsiteY17" fmla="*/ 0 h 5193792"/>
              <a:gd name="connsiteX18" fmla="*/ 9506901 w 10563223"/>
              <a:gd name="connsiteY18" fmla="*/ 0 h 5193792"/>
              <a:gd name="connsiteX19" fmla="*/ 10563223 w 10563223"/>
              <a:gd name="connsiteY19" fmla="*/ 0 h 5193792"/>
              <a:gd name="connsiteX20" fmla="*/ 10563223 w 10563223"/>
              <a:gd name="connsiteY20" fmla="*/ 473212 h 5193792"/>
              <a:gd name="connsiteX21" fmla="*/ 10563223 w 10563223"/>
              <a:gd name="connsiteY21" fmla="*/ 894486 h 5193792"/>
              <a:gd name="connsiteX22" fmla="*/ 10563223 w 10563223"/>
              <a:gd name="connsiteY22" fmla="*/ 1367699 h 5193792"/>
              <a:gd name="connsiteX23" fmla="*/ 10563223 w 10563223"/>
              <a:gd name="connsiteY23" fmla="*/ 1892849 h 5193792"/>
              <a:gd name="connsiteX24" fmla="*/ 10563223 w 10563223"/>
              <a:gd name="connsiteY24" fmla="*/ 2521875 h 5193792"/>
              <a:gd name="connsiteX25" fmla="*/ 10563223 w 10563223"/>
              <a:gd name="connsiteY25" fmla="*/ 3047025 h 5193792"/>
              <a:gd name="connsiteX26" fmla="*/ 10563223 w 10563223"/>
              <a:gd name="connsiteY26" fmla="*/ 3624113 h 5193792"/>
              <a:gd name="connsiteX27" fmla="*/ 10563223 w 10563223"/>
              <a:gd name="connsiteY27" fmla="*/ 4253139 h 5193792"/>
              <a:gd name="connsiteX28" fmla="*/ 10563223 w 10563223"/>
              <a:gd name="connsiteY28" fmla="*/ 4674413 h 5193792"/>
              <a:gd name="connsiteX29" fmla="*/ 10563223 w 10563223"/>
              <a:gd name="connsiteY29" fmla="*/ 5193792 h 5193792"/>
              <a:gd name="connsiteX30" fmla="*/ 10293274 w 10563223"/>
              <a:gd name="connsiteY30" fmla="*/ 5193792 h 5193792"/>
              <a:gd name="connsiteX31" fmla="*/ 9495164 w 10563223"/>
              <a:gd name="connsiteY31" fmla="*/ 5193792 h 5193792"/>
              <a:gd name="connsiteX32" fmla="*/ 8908318 w 10563223"/>
              <a:gd name="connsiteY32" fmla="*/ 5193792 h 5193792"/>
              <a:gd name="connsiteX33" fmla="*/ 8321472 w 10563223"/>
              <a:gd name="connsiteY33" fmla="*/ 5193792 h 5193792"/>
              <a:gd name="connsiteX34" fmla="*/ 7840259 w 10563223"/>
              <a:gd name="connsiteY34" fmla="*/ 5193792 h 5193792"/>
              <a:gd name="connsiteX35" fmla="*/ 7570310 w 10563223"/>
              <a:gd name="connsiteY35" fmla="*/ 5193792 h 5193792"/>
              <a:gd name="connsiteX36" fmla="*/ 6877832 w 10563223"/>
              <a:gd name="connsiteY36" fmla="*/ 5193792 h 5193792"/>
              <a:gd name="connsiteX37" fmla="*/ 6396618 w 10563223"/>
              <a:gd name="connsiteY37" fmla="*/ 5193792 h 5193792"/>
              <a:gd name="connsiteX38" fmla="*/ 6021037 w 10563223"/>
              <a:gd name="connsiteY38" fmla="*/ 5193792 h 5193792"/>
              <a:gd name="connsiteX39" fmla="*/ 5645456 w 10563223"/>
              <a:gd name="connsiteY39" fmla="*/ 5193792 h 5193792"/>
              <a:gd name="connsiteX40" fmla="*/ 4847346 w 10563223"/>
              <a:gd name="connsiteY40" fmla="*/ 5193792 h 5193792"/>
              <a:gd name="connsiteX41" fmla="*/ 4260500 w 10563223"/>
              <a:gd name="connsiteY41" fmla="*/ 5193792 h 5193792"/>
              <a:gd name="connsiteX42" fmla="*/ 3990551 w 10563223"/>
              <a:gd name="connsiteY42" fmla="*/ 5193792 h 5193792"/>
              <a:gd name="connsiteX43" fmla="*/ 3509337 w 10563223"/>
              <a:gd name="connsiteY43" fmla="*/ 5193792 h 5193792"/>
              <a:gd name="connsiteX44" fmla="*/ 2711227 w 10563223"/>
              <a:gd name="connsiteY44" fmla="*/ 5193792 h 5193792"/>
              <a:gd name="connsiteX45" fmla="*/ 2335646 w 10563223"/>
              <a:gd name="connsiteY45" fmla="*/ 5193792 h 5193792"/>
              <a:gd name="connsiteX46" fmla="*/ 1748800 w 10563223"/>
              <a:gd name="connsiteY46" fmla="*/ 5193792 h 5193792"/>
              <a:gd name="connsiteX47" fmla="*/ 1267587 w 10563223"/>
              <a:gd name="connsiteY47" fmla="*/ 5193792 h 5193792"/>
              <a:gd name="connsiteX48" fmla="*/ 575109 w 10563223"/>
              <a:gd name="connsiteY48" fmla="*/ 5193792 h 5193792"/>
              <a:gd name="connsiteX49" fmla="*/ 0 w 10563223"/>
              <a:gd name="connsiteY49" fmla="*/ 5193792 h 5193792"/>
              <a:gd name="connsiteX50" fmla="*/ 0 w 10563223"/>
              <a:gd name="connsiteY50" fmla="*/ 4564766 h 5193792"/>
              <a:gd name="connsiteX51" fmla="*/ 0 w 10563223"/>
              <a:gd name="connsiteY51" fmla="*/ 3883802 h 5193792"/>
              <a:gd name="connsiteX52" fmla="*/ 0 w 10563223"/>
              <a:gd name="connsiteY52" fmla="*/ 3358652 h 5193792"/>
              <a:gd name="connsiteX53" fmla="*/ 0 w 10563223"/>
              <a:gd name="connsiteY53" fmla="*/ 2937378 h 5193792"/>
              <a:gd name="connsiteX54" fmla="*/ 0 w 10563223"/>
              <a:gd name="connsiteY54" fmla="*/ 2412228 h 5193792"/>
              <a:gd name="connsiteX55" fmla="*/ 0 w 10563223"/>
              <a:gd name="connsiteY55" fmla="*/ 1783202 h 5193792"/>
              <a:gd name="connsiteX56" fmla="*/ 0 w 10563223"/>
              <a:gd name="connsiteY56" fmla="*/ 1361928 h 5193792"/>
              <a:gd name="connsiteX57" fmla="*/ 0 w 10563223"/>
              <a:gd name="connsiteY57" fmla="*/ 940653 h 5193792"/>
              <a:gd name="connsiteX58" fmla="*/ 0 w 10563223"/>
              <a:gd name="connsiteY58" fmla="*/ 0 h 5193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0563223" h="5193792" fill="none" extrusionOk="0">
                <a:moveTo>
                  <a:pt x="0" y="0"/>
                </a:moveTo>
                <a:cubicBezTo>
                  <a:pt x="253826" y="-62304"/>
                  <a:pt x="421080" y="8040"/>
                  <a:pt x="586846" y="0"/>
                </a:cubicBezTo>
                <a:cubicBezTo>
                  <a:pt x="752612" y="-8040"/>
                  <a:pt x="1039727" y="27238"/>
                  <a:pt x="1384956" y="0"/>
                </a:cubicBezTo>
                <a:cubicBezTo>
                  <a:pt x="1730185" y="-27238"/>
                  <a:pt x="1796754" y="51550"/>
                  <a:pt x="1971802" y="0"/>
                </a:cubicBezTo>
                <a:cubicBezTo>
                  <a:pt x="2146850" y="-51550"/>
                  <a:pt x="2150730" y="10180"/>
                  <a:pt x="2241751" y="0"/>
                </a:cubicBezTo>
                <a:cubicBezTo>
                  <a:pt x="2332772" y="-10180"/>
                  <a:pt x="2426903" y="32105"/>
                  <a:pt x="2511700" y="0"/>
                </a:cubicBezTo>
                <a:cubicBezTo>
                  <a:pt x="2596497" y="-32105"/>
                  <a:pt x="2982360" y="68084"/>
                  <a:pt x="3204178" y="0"/>
                </a:cubicBezTo>
                <a:cubicBezTo>
                  <a:pt x="3425996" y="-68084"/>
                  <a:pt x="3758800" y="53274"/>
                  <a:pt x="4002288" y="0"/>
                </a:cubicBezTo>
                <a:cubicBezTo>
                  <a:pt x="4245776" y="-53274"/>
                  <a:pt x="4448845" y="28993"/>
                  <a:pt x="4589134" y="0"/>
                </a:cubicBezTo>
                <a:cubicBezTo>
                  <a:pt x="4729423" y="-28993"/>
                  <a:pt x="4919708" y="20785"/>
                  <a:pt x="5070347" y="0"/>
                </a:cubicBezTo>
                <a:cubicBezTo>
                  <a:pt x="5220986" y="-20785"/>
                  <a:pt x="5320898" y="45845"/>
                  <a:pt x="5551561" y="0"/>
                </a:cubicBezTo>
                <a:cubicBezTo>
                  <a:pt x="5782224" y="-45845"/>
                  <a:pt x="5716229" y="16752"/>
                  <a:pt x="5821510" y="0"/>
                </a:cubicBezTo>
                <a:cubicBezTo>
                  <a:pt x="5926791" y="-16752"/>
                  <a:pt x="6277180" y="67343"/>
                  <a:pt x="6408355" y="0"/>
                </a:cubicBezTo>
                <a:cubicBezTo>
                  <a:pt x="6539531" y="-67343"/>
                  <a:pt x="6707443" y="1948"/>
                  <a:pt x="6783937" y="0"/>
                </a:cubicBezTo>
                <a:cubicBezTo>
                  <a:pt x="6860431" y="-1948"/>
                  <a:pt x="7255126" y="49580"/>
                  <a:pt x="7476415" y="0"/>
                </a:cubicBezTo>
                <a:cubicBezTo>
                  <a:pt x="7697704" y="-49580"/>
                  <a:pt x="7826915" y="50783"/>
                  <a:pt x="8168892" y="0"/>
                </a:cubicBezTo>
                <a:cubicBezTo>
                  <a:pt x="8510869" y="-50783"/>
                  <a:pt x="8512554" y="44215"/>
                  <a:pt x="8755738" y="0"/>
                </a:cubicBezTo>
                <a:cubicBezTo>
                  <a:pt x="8998922" y="-44215"/>
                  <a:pt x="8895673" y="2884"/>
                  <a:pt x="9025687" y="0"/>
                </a:cubicBezTo>
                <a:cubicBezTo>
                  <a:pt x="9155701" y="-2884"/>
                  <a:pt x="9357903" y="38335"/>
                  <a:pt x="9506901" y="0"/>
                </a:cubicBezTo>
                <a:cubicBezTo>
                  <a:pt x="9655899" y="-38335"/>
                  <a:pt x="10332516" y="81888"/>
                  <a:pt x="10563223" y="0"/>
                </a:cubicBezTo>
                <a:cubicBezTo>
                  <a:pt x="10598343" y="150614"/>
                  <a:pt x="10544777" y="371279"/>
                  <a:pt x="10563223" y="473212"/>
                </a:cubicBezTo>
                <a:cubicBezTo>
                  <a:pt x="10581669" y="575145"/>
                  <a:pt x="10559267" y="728916"/>
                  <a:pt x="10563223" y="894486"/>
                </a:cubicBezTo>
                <a:cubicBezTo>
                  <a:pt x="10567179" y="1060056"/>
                  <a:pt x="10522598" y="1233741"/>
                  <a:pt x="10563223" y="1367699"/>
                </a:cubicBezTo>
                <a:cubicBezTo>
                  <a:pt x="10603848" y="1501657"/>
                  <a:pt x="10508375" y="1652219"/>
                  <a:pt x="10563223" y="1892849"/>
                </a:cubicBezTo>
                <a:cubicBezTo>
                  <a:pt x="10618071" y="2133479"/>
                  <a:pt x="10516819" y="2315190"/>
                  <a:pt x="10563223" y="2521875"/>
                </a:cubicBezTo>
                <a:cubicBezTo>
                  <a:pt x="10609627" y="2728560"/>
                  <a:pt x="10558567" y="2831242"/>
                  <a:pt x="10563223" y="3047025"/>
                </a:cubicBezTo>
                <a:cubicBezTo>
                  <a:pt x="10567879" y="3262808"/>
                  <a:pt x="10502363" y="3437136"/>
                  <a:pt x="10563223" y="3624113"/>
                </a:cubicBezTo>
                <a:cubicBezTo>
                  <a:pt x="10624083" y="3811090"/>
                  <a:pt x="10547511" y="3969673"/>
                  <a:pt x="10563223" y="4253139"/>
                </a:cubicBezTo>
                <a:cubicBezTo>
                  <a:pt x="10578935" y="4536605"/>
                  <a:pt x="10521327" y="4531505"/>
                  <a:pt x="10563223" y="4674413"/>
                </a:cubicBezTo>
                <a:cubicBezTo>
                  <a:pt x="10605119" y="4817321"/>
                  <a:pt x="10539966" y="4962559"/>
                  <a:pt x="10563223" y="5193792"/>
                </a:cubicBezTo>
                <a:cubicBezTo>
                  <a:pt x="10432344" y="5203968"/>
                  <a:pt x="10425649" y="5178044"/>
                  <a:pt x="10293274" y="5193792"/>
                </a:cubicBezTo>
                <a:cubicBezTo>
                  <a:pt x="10160899" y="5209540"/>
                  <a:pt x="9686891" y="5136534"/>
                  <a:pt x="9495164" y="5193792"/>
                </a:cubicBezTo>
                <a:cubicBezTo>
                  <a:pt x="9303437" y="5251050"/>
                  <a:pt x="9038222" y="5140993"/>
                  <a:pt x="8908318" y="5193792"/>
                </a:cubicBezTo>
                <a:cubicBezTo>
                  <a:pt x="8778414" y="5246591"/>
                  <a:pt x="8459200" y="5160606"/>
                  <a:pt x="8321472" y="5193792"/>
                </a:cubicBezTo>
                <a:cubicBezTo>
                  <a:pt x="8183744" y="5226978"/>
                  <a:pt x="8064180" y="5150786"/>
                  <a:pt x="7840259" y="5193792"/>
                </a:cubicBezTo>
                <a:cubicBezTo>
                  <a:pt x="7616338" y="5236798"/>
                  <a:pt x="7636348" y="5167384"/>
                  <a:pt x="7570310" y="5193792"/>
                </a:cubicBezTo>
                <a:cubicBezTo>
                  <a:pt x="7504272" y="5220200"/>
                  <a:pt x="7079802" y="5182363"/>
                  <a:pt x="6877832" y="5193792"/>
                </a:cubicBezTo>
                <a:cubicBezTo>
                  <a:pt x="6675862" y="5205221"/>
                  <a:pt x="6586514" y="5193481"/>
                  <a:pt x="6396618" y="5193792"/>
                </a:cubicBezTo>
                <a:cubicBezTo>
                  <a:pt x="6206722" y="5194103"/>
                  <a:pt x="6107856" y="5176329"/>
                  <a:pt x="6021037" y="5193792"/>
                </a:cubicBezTo>
                <a:cubicBezTo>
                  <a:pt x="5934218" y="5211255"/>
                  <a:pt x="5793531" y="5157681"/>
                  <a:pt x="5645456" y="5193792"/>
                </a:cubicBezTo>
                <a:cubicBezTo>
                  <a:pt x="5497381" y="5229903"/>
                  <a:pt x="5224375" y="5159301"/>
                  <a:pt x="4847346" y="5193792"/>
                </a:cubicBezTo>
                <a:cubicBezTo>
                  <a:pt x="4470317" y="5228283"/>
                  <a:pt x="4440700" y="5173836"/>
                  <a:pt x="4260500" y="5193792"/>
                </a:cubicBezTo>
                <a:cubicBezTo>
                  <a:pt x="4080300" y="5213748"/>
                  <a:pt x="4084285" y="5182503"/>
                  <a:pt x="3990551" y="5193792"/>
                </a:cubicBezTo>
                <a:cubicBezTo>
                  <a:pt x="3896817" y="5205081"/>
                  <a:pt x="3678669" y="5143144"/>
                  <a:pt x="3509337" y="5193792"/>
                </a:cubicBezTo>
                <a:cubicBezTo>
                  <a:pt x="3340005" y="5244440"/>
                  <a:pt x="2901068" y="5142578"/>
                  <a:pt x="2711227" y="5193792"/>
                </a:cubicBezTo>
                <a:cubicBezTo>
                  <a:pt x="2521386" y="5245006"/>
                  <a:pt x="2483504" y="5170270"/>
                  <a:pt x="2335646" y="5193792"/>
                </a:cubicBezTo>
                <a:cubicBezTo>
                  <a:pt x="2187788" y="5217314"/>
                  <a:pt x="1880871" y="5192287"/>
                  <a:pt x="1748800" y="5193792"/>
                </a:cubicBezTo>
                <a:cubicBezTo>
                  <a:pt x="1616729" y="5195297"/>
                  <a:pt x="1504437" y="5165927"/>
                  <a:pt x="1267587" y="5193792"/>
                </a:cubicBezTo>
                <a:cubicBezTo>
                  <a:pt x="1030737" y="5221657"/>
                  <a:pt x="853011" y="5189088"/>
                  <a:pt x="575109" y="5193792"/>
                </a:cubicBezTo>
                <a:cubicBezTo>
                  <a:pt x="297207" y="5198496"/>
                  <a:pt x="126613" y="5143645"/>
                  <a:pt x="0" y="5193792"/>
                </a:cubicBezTo>
                <a:cubicBezTo>
                  <a:pt x="-42296" y="5004335"/>
                  <a:pt x="34156" y="4779151"/>
                  <a:pt x="0" y="4564766"/>
                </a:cubicBezTo>
                <a:cubicBezTo>
                  <a:pt x="-34156" y="4350381"/>
                  <a:pt x="79376" y="4028551"/>
                  <a:pt x="0" y="3883802"/>
                </a:cubicBezTo>
                <a:cubicBezTo>
                  <a:pt x="-79376" y="3739053"/>
                  <a:pt x="14206" y="3580955"/>
                  <a:pt x="0" y="3358652"/>
                </a:cubicBezTo>
                <a:cubicBezTo>
                  <a:pt x="-14206" y="3136349"/>
                  <a:pt x="2895" y="3043306"/>
                  <a:pt x="0" y="2937378"/>
                </a:cubicBezTo>
                <a:cubicBezTo>
                  <a:pt x="-2895" y="2831450"/>
                  <a:pt x="61387" y="2543584"/>
                  <a:pt x="0" y="2412228"/>
                </a:cubicBezTo>
                <a:cubicBezTo>
                  <a:pt x="-61387" y="2280872"/>
                  <a:pt x="9745" y="2024922"/>
                  <a:pt x="0" y="1783202"/>
                </a:cubicBezTo>
                <a:cubicBezTo>
                  <a:pt x="-9745" y="1541482"/>
                  <a:pt x="17289" y="1494038"/>
                  <a:pt x="0" y="1361928"/>
                </a:cubicBezTo>
                <a:cubicBezTo>
                  <a:pt x="-17289" y="1229818"/>
                  <a:pt x="31135" y="1039454"/>
                  <a:pt x="0" y="940653"/>
                </a:cubicBezTo>
                <a:cubicBezTo>
                  <a:pt x="-31135" y="841852"/>
                  <a:pt x="61993" y="221751"/>
                  <a:pt x="0" y="0"/>
                </a:cubicBezTo>
                <a:close/>
              </a:path>
              <a:path w="10563223" h="5193792" stroke="0" extrusionOk="0">
                <a:moveTo>
                  <a:pt x="0" y="0"/>
                </a:moveTo>
                <a:cubicBezTo>
                  <a:pt x="272910" y="-94533"/>
                  <a:pt x="529274" y="74052"/>
                  <a:pt x="798110" y="0"/>
                </a:cubicBezTo>
                <a:cubicBezTo>
                  <a:pt x="1066946" y="-74052"/>
                  <a:pt x="1159989" y="19119"/>
                  <a:pt x="1384956" y="0"/>
                </a:cubicBezTo>
                <a:cubicBezTo>
                  <a:pt x="1609923" y="-19119"/>
                  <a:pt x="1630620" y="50503"/>
                  <a:pt x="1866169" y="0"/>
                </a:cubicBezTo>
                <a:cubicBezTo>
                  <a:pt x="2101718" y="-50503"/>
                  <a:pt x="2332591" y="71575"/>
                  <a:pt x="2664280" y="0"/>
                </a:cubicBezTo>
                <a:cubicBezTo>
                  <a:pt x="2995969" y="-71575"/>
                  <a:pt x="2922492" y="19347"/>
                  <a:pt x="3145493" y="0"/>
                </a:cubicBezTo>
                <a:cubicBezTo>
                  <a:pt x="3368494" y="-19347"/>
                  <a:pt x="3570526" y="68060"/>
                  <a:pt x="3943603" y="0"/>
                </a:cubicBezTo>
                <a:cubicBezTo>
                  <a:pt x="4316680" y="-68060"/>
                  <a:pt x="4467922" y="52499"/>
                  <a:pt x="4636081" y="0"/>
                </a:cubicBezTo>
                <a:cubicBezTo>
                  <a:pt x="4804240" y="-52499"/>
                  <a:pt x="5069404" y="41557"/>
                  <a:pt x="5328559" y="0"/>
                </a:cubicBezTo>
                <a:cubicBezTo>
                  <a:pt x="5587714" y="-41557"/>
                  <a:pt x="5611882" y="9745"/>
                  <a:pt x="5704140" y="0"/>
                </a:cubicBezTo>
                <a:cubicBezTo>
                  <a:pt x="5796398" y="-9745"/>
                  <a:pt x="6195503" y="10861"/>
                  <a:pt x="6502251" y="0"/>
                </a:cubicBezTo>
                <a:cubicBezTo>
                  <a:pt x="6808999" y="-10861"/>
                  <a:pt x="7066193" y="50640"/>
                  <a:pt x="7300361" y="0"/>
                </a:cubicBezTo>
                <a:cubicBezTo>
                  <a:pt x="7534529" y="-50640"/>
                  <a:pt x="7565460" y="32134"/>
                  <a:pt x="7781574" y="0"/>
                </a:cubicBezTo>
                <a:cubicBezTo>
                  <a:pt x="7997688" y="-32134"/>
                  <a:pt x="8150512" y="50057"/>
                  <a:pt x="8262788" y="0"/>
                </a:cubicBezTo>
                <a:cubicBezTo>
                  <a:pt x="8375064" y="-50057"/>
                  <a:pt x="8816182" y="78410"/>
                  <a:pt x="8955266" y="0"/>
                </a:cubicBezTo>
                <a:cubicBezTo>
                  <a:pt x="9094350" y="-78410"/>
                  <a:pt x="9318408" y="18825"/>
                  <a:pt x="9436479" y="0"/>
                </a:cubicBezTo>
                <a:cubicBezTo>
                  <a:pt x="9554550" y="-18825"/>
                  <a:pt x="9624255" y="15683"/>
                  <a:pt x="9706428" y="0"/>
                </a:cubicBezTo>
                <a:cubicBezTo>
                  <a:pt x="9788601" y="-15683"/>
                  <a:pt x="10226674" y="79391"/>
                  <a:pt x="10563223" y="0"/>
                </a:cubicBezTo>
                <a:cubicBezTo>
                  <a:pt x="10613982" y="131948"/>
                  <a:pt x="10541571" y="288788"/>
                  <a:pt x="10563223" y="525150"/>
                </a:cubicBezTo>
                <a:cubicBezTo>
                  <a:pt x="10584875" y="761512"/>
                  <a:pt x="10513428" y="878816"/>
                  <a:pt x="10563223" y="998362"/>
                </a:cubicBezTo>
                <a:cubicBezTo>
                  <a:pt x="10613018" y="1117908"/>
                  <a:pt x="10493470" y="1367082"/>
                  <a:pt x="10563223" y="1627388"/>
                </a:cubicBezTo>
                <a:cubicBezTo>
                  <a:pt x="10632976" y="1887694"/>
                  <a:pt x="10518349" y="2067502"/>
                  <a:pt x="10563223" y="2308352"/>
                </a:cubicBezTo>
                <a:cubicBezTo>
                  <a:pt x="10608097" y="2549202"/>
                  <a:pt x="10528136" y="2526117"/>
                  <a:pt x="10563223" y="2729626"/>
                </a:cubicBezTo>
                <a:cubicBezTo>
                  <a:pt x="10598310" y="2933135"/>
                  <a:pt x="10507594" y="3099115"/>
                  <a:pt x="10563223" y="3410590"/>
                </a:cubicBezTo>
                <a:cubicBezTo>
                  <a:pt x="10618852" y="3722065"/>
                  <a:pt x="10533492" y="3796708"/>
                  <a:pt x="10563223" y="3987678"/>
                </a:cubicBezTo>
                <a:cubicBezTo>
                  <a:pt x="10592954" y="4178648"/>
                  <a:pt x="10535402" y="4252555"/>
                  <a:pt x="10563223" y="4460890"/>
                </a:cubicBezTo>
                <a:cubicBezTo>
                  <a:pt x="10591044" y="4669225"/>
                  <a:pt x="10543186" y="4835787"/>
                  <a:pt x="10563223" y="5193792"/>
                </a:cubicBezTo>
                <a:cubicBezTo>
                  <a:pt x="10501835" y="5200276"/>
                  <a:pt x="10358726" y="5186636"/>
                  <a:pt x="10293274" y="5193792"/>
                </a:cubicBezTo>
                <a:cubicBezTo>
                  <a:pt x="10227822" y="5200948"/>
                  <a:pt x="10127512" y="5179350"/>
                  <a:pt x="10023325" y="5193792"/>
                </a:cubicBezTo>
                <a:cubicBezTo>
                  <a:pt x="9919138" y="5208234"/>
                  <a:pt x="9555545" y="5117855"/>
                  <a:pt x="9225215" y="5193792"/>
                </a:cubicBezTo>
                <a:cubicBezTo>
                  <a:pt x="8894885" y="5269729"/>
                  <a:pt x="8969279" y="5170854"/>
                  <a:pt x="8849633" y="5193792"/>
                </a:cubicBezTo>
                <a:cubicBezTo>
                  <a:pt x="8729987" y="5216730"/>
                  <a:pt x="8557305" y="5161122"/>
                  <a:pt x="8474052" y="5193792"/>
                </a:cubicBezTo>
                <a:cubicBezTo>
                  <a:pt x="8390799" y="5226462"/>
                  <a:pt x="8193519" y="5175615"/>
                  <a:pt x="7992839" y="5193792"/>
                </a:cubicBezTo>
                <a:cubicBezTo>
                  <a:pt x="7792159" y="5211969"/>
                  <a:pt x="7780569" y="5173462"/>
                  <a:pt x="7722890" y="5193792"/>
                </a:cubicBezTo>
                <a:cubicBezTo>
                  <a:pt x="7665211" y="5214122"/>
                  <a:pt x="7113585" y="5120877"/>
                  <a:pt x="6924780" y="5193792"/>
                </a:cubicBezTo>
                <a:cubicBezTo>
                  <a:pt x="6735975" y="5266707"/>
                  <a:pt x="6598188" y="5167247"/>
                  <a:pt x="6443566" y="5193792"/>
                </a:cubicBezTo>
                <a:cubicBezTo>
                  <a:pt x="6288944" y="5220337"/>
                  <a:pt x="6141055" y="5131584"/>
                  <a:pt x="5856720" y="5193792"/>
                </a:cubicBezTo>
                <a:cubicBezTo>
                  <a:pt x="5572385" y="5256000"/>
                  <a:pt x="5540410" y="5155604"/>
                  <a:pt x="5375507" y="5193792"/>
                </a:cubicBezTo>
                <a:cubicBezTo>
                  <a:pt x="5210604" y="5231980"/>
                  <a:pt x="4966764" y="5131018"/>
                  <a:pt x="4683029" y="5193792"/>
                </a:cubicBezTo>
                <a:cubicBezTo>
                  <a:pt x="4399294" y="5256566"/>
                  <a:pt x="4376209" y="5171306"/>
                  <a:pt x="4096183" y="5193792"/>
                </a:cubicBezTo>
                <a:cubicBezTo>
                  <a:pt x="3816157" y="5216278"/>
                  <a:pt x="3906193" y="5181820"/>
                  <a:pt x="3826234" y="5193792"/>
                </a:cubicBezTo>
                <a:cubicBezTo>
                  <a:pt x="3746275" y="5205764"/>
                  <a:pt x="3515133" y="5141044"/>
                  <a:pt x="3345021" y="5193792"/>
                </a:cubicBezTo>
                <a:cubicBezTo>
                  <a:pt x="3174909" y="5246540"/>
                  <a:pt x="3091181" y="5163081"/>
                  <a:pt x="2969439" y="5193792"/>
                </a:cubicBezTo>
                <a:cubicBezTo>
                  <a:pt x="2847697" y="5224503"/>
                  <a:pt x="2544922" y="5145276"/>
                  <a:pt x="2276961" y="5193792"/>
                </a:cubicBezTo>
                <a:cubicBezTo>
                  <a:pt x="2009000" y="5242308"/>
                  <a:pt x="2114238" y="5167894"/>
                  <a:pt x="2007012" y="5193792"/>
                </a:cubicBezTo>
                <a:cubicBezTo>
                  <a:pt x="1899786" y="5219690"/>
                  <a:pt x="1461230" y="5135597"/>
                  <a:pt x="1314534" y="5193792"/>
                </a:cubicBezTo>
                <a:cubicBezTo>
                  <a:pt x="1167838" y="5251987"/>
                  <a:pt x="955603" y="5144314"/>
                  <a:pt x="833321" y="5193792"/>
                </a:cubicBezTo>
                <a:cubicBezTo>
                  <a:pt x="711039" y="5243270"/>
                  <a:pt x="629129" y="5192227"/>
                  <a:pt x="563372" y="5193792"/>
                </a:cubicBezTo>
                <a:cubicBezTo>
                  <a:pt x="497615" y="5195357"/>
                  <a:pt x="188282" y="5145301"/>
                  <a:pt x="0" y="5193792"/>
                </a:cubicBezTo>
                <a:cubicBezTo>
                  <a:pt x="-3581" y="5011197"/>
                  <a:pt x="20879" y="4845475"/>
                  <a:pt x="0" y="4616704"/>
                </a:cubicBezTo>
                <a:cubicBezTo>
                  <a:pt x="-20879" y="4387933"/>
                  <a:pt x="71124" y="4181367"/>
                  <a:pt x="0" y="3987678"/>
                </a:cubicBezTo>
                <a:cubicBezTo>
                  <a:pt x="-71124" y="3793989"/>
                  <a:pt x="47611" y="3683230"/>
                  <a:pt x="0" y="3566404"/>
                </a:cubicBezTo>
                <a:cubicBezTo>
                  <a:pt x="-47611" y="3449578"/>
                  <a:pt x="18235" y="3270747"/>
                  <a:pt x="0" y="3041254"/>
                </a:cubicBezTo>
                <a:cubicBezTo>
                  <a:pt x="-18235" y="2811761"/>
                  <a:pt x="31758" y="2806637"/>
                  <a:pt x="0" y="2619980"/>
                </a:cubicBezTo>
                <a:cubicBezTo>
                  <a:pt x="-31758" y="2433323"/>
                  <a:pt x="21577" y="2086899"/>
                  <a:pt x="0" y="1939016"/>
                </a:cubicBezTo>
                <a:cubicBezTo>
                  <a:pt x="-21577" y="1791133"/>
                  <a:pt x="73785" y="1464740"/>
                  <a:pt x="0" y="1309990"/>
                </a:cubicBezTo>
                <a:cubicBezTo>
                  <a:pt x="-73785" y="1155240"/>
                  <a:pt x="44586" y="964170"/>
                  <a:pt x="0" y="732902"/>
                </a:cubicBezTo>
                <a:cubicBezTo>
                  <a:pt x="-44586" y="501634"/>
                  <a:pt x="783" y="178800"/>
                  <a:pt x="0" y="0"/>
                </a:cubicBezTo>
                <a:close/>
              </a:path>
            </a:pathLst>
          </a:custGeom>
          <a:ln w="19050">
            <a:solidFill>
              <a:srgbClr val="E5007D"/>
            </a:solidFill>
            <a:extLst>
              <a:ext uri="{C807C97D-BFC1-408E-A445-0C87EB9F89A2}">
                <ask:lineSketchStyleProps xmlns:ask="http://schemas.microsoft.com/office/drawing/2018/sketchyshapes" sd="2858845567">
                  <ask:type>
                    <ask:lineSketchScribble/>
                  </ask:type>
                </ask:lineSketchStyleProps>
              </a:ext>
            </a:extLst>
          </a:ln>
        </p:spPr>
        <p:txBody>
          <a:bodyPr>
            <a:noAutofit/>
          </a:bodyPr>
          <a:lstStyle/>
          <a:p>
            <a:pPr lvl="0">
              <a:lnSpc>
                <a:spcPct val="100000"/>
              </a:lnSpc>
              <a:spcBef>
                <a:spcPts val="600"/>
              </a:spcBef>
              <a:buSzPts val="1000"/>
              <a:buFont typeface="Wingdings" panose="05000000000000000000" pitchFamily="2" charset="2"/>
              <a:buChar char="v"/>
              <a:tabLst>
                <a:tab pos="457200" algn="l"/>
              </a:tabLst>
            </a:pPr>
            <a:r>
              <a:rPr lang="fi-FI" sz="1900" kern="0" dirty="0">
                <a:solidFill>
                  <a:srgbClr val="3C434A"/>
                </a:solidFill>
                <a:effectLst/>
                <a:ea typeface="Times New Roman" panose="02020603050405020304" pitchFamily="18" charset="0"/>
                <a:cs typeface="Times New Roman" panose="02020603050405020304" pitchFamily="18" charset="0"/>
              </a:rPr>
              <a:t>Toiminnan rakenteita on syytä tarvittaessa keventää. Isommat hartiat tai synergian hakeminen voivat auttaa.</a:t>
            </a:r>
            <a:endParaRPr lang="fi-FI" sz="1900" kern="100" dirty="0">
              <a:solidFill>
                <a:srgbClr val="3C434A"/>
              </a:solidFill>
              <a:effectLst/>
              <a:ea typeface="Calibri" panose="020F0502020204030204" pitchFamily="34" charset="0"/>
              <a:cs typeface="Times New Roman" panose="02020603050405020304" pitchFamily="18" charset="0"/>
            </a:endParaRPr>
          </a:p>
          <a:p>
            <a:pPr lvl="0">
              <a:lnSpc>
                <a:spcPct val="100000"/>
              </a:lnSpc>
              <a:spcBef>
                <a:spcPts val="600"/>
              </a:spcBef>
              <a:buSzPts val="1000"/>
              <a:buFont typeface="Wingdings" panose="05000000000000000000" pitchFamily="2" charset="2"/>
              <a:buChar char="v"/>
              <a:tabLst>
                <a:tab pos="457200" algn="l"/>
              </a:tabLst>
            </a:pPr>
            <a:r>
              <a:rPr lang="fi-FI" sz="1900" kern="0" dirty="0">
                <a:solidFill>
                  <a:srgbClr val="3C434A"/>
                </a:solidFill>
                <a:effectLst/>
                <a:ea typeface="Times New Roman" panose="02020603050405020304" pitchFamily="18" charset="0"/>
                <a:cs typeface="Times New Roman" panose="02020603050405020304" pitchFamily="18" charset="0"/>
              </a:rPr>
              <a:t>Elävät kohtaamiset ja digitaalisuus tukevat toisiaan.</a:t>
            </a:r>
            <a:endParaRPr lang="fi-FI" sz="1900" kern="100" dirty="0">
              <a:solidFill>
                <a:srgbClr val="3C434A"/>
              </a:solidFill>
              <a:effectLst/>
              <a:ea typeface="Calibri" panose="020F0502020204030204" pitchFamily="34" charset="0"/>
              <a:cs typeface="Times New Roman" panose="02020603050405020304" pitchFamily="18" charset="0"/>
            </a:endParaRPr>
          </a:p>
          <a:p>
            <a:pPr lvl="0">
              <a:lnSpc>
                <a:spcPct val="100000"/>
              </a:lnSpc>
              <a:spcBef>
                <a:spcPts val="600"/>
              </a:spcBef>
              <a:buSzPts val="1000"/>
              <a:buFont typeface="Wingdings" panose="05000000000000000000" pitchFamily="2" charset="2"/>
              <a:buChar char="v"/>
              <a:tabLst>
                <a:tab pos="457200" algn="l"/>
              </a:tabLst>
            </a:pPr>
            <a:r>
              <a:rPr lang="fi-FI" sz="1900" kern="0" dirty="0">
                <a:solidFill>
                  <a:srgbClr val="3C434A"/>
                </a:solidFill>
                <a:effectLst/>
                <a:ea typeface="Times New Roman" panose="02020603050405020304" pitchFamily="18" charset="0"/>
                <a:cs typeface="Times New Roman" panose="02020603050405020304" pitchFamily="18" charset="0"/>
              </a:rPr>
              <a:t>Tulevaisuuden monikulttuurisuutta ei voi sivuuttaa.</a:t>
            </a:r>
            <a:endParaRPr lang="fi-FI" sz="1900" kern="100" dirty="0">
              <a:solidFill>
                <a:srgbClr val="3C434A"/>
              </a:solidFill>
              <a:effectLst/>
              <a:ea typeface="Calibri" panose="020F0502020204030204" pitchFamily="34" charset="0"/>
              <a:cs typeface="Times New Roman" panose="02020603050405020304" pitchFamily="18" charset="0"/>
            </a:endParaRPr>
          </a:p>
          <a:p>
            <a:pPr lvl="0">
              <a:lnSpc>
                <a:spcPct val="100000"/>
              </a:lnSpc>
              <a:spcBef>
                <a:spcPts val="600"/>
              </a:spcBef>
              <a:buSzPts val="1000"/>
              <a:buFont typeface="Wingdings" panose="05000000000000000000" pitchFamily="2" charset="2"/>
              <a:buChar char="v"/>
              <a:tabLst>
                <a:tab pos="457200" algn="l"/>
              </a:tabLst>
            </a:pPr>
            <a:r>
              <a:rPr lang="fi-FI" sz="1900" kern="0" dirty="0">
                <a:solidFill>
                  <a:srgbClr val="3C434A"/>
                </a:solidFill>
                <a:effectLst/>
                <a:ea typeface="Times New Roman" panose="02020603050405020304" pitchFamily="18" charset="0"/>
                <a:cs typeface="Times New Roman" panose="02020603050405020304" pitchFamily="18" charset="0"/>
              </a:rPr>
              <a:t>Arvomaailmaltaan pehmeä kansalaistoiminta tarvitsee tuekseen myös kovemmalta tuntuvaa osaamista, kuten markkinointia, taloustaitoja ja vaikuttavuuden osoittamista.</a:t>
            </a:r>
            <a:endParaRPr lang="fi-FI" sz="1900" kern="100" dirty="0">
              <a:solidFill>
                <a:srgbClr val="3C434A"/>
              </a:solidFill>
              <a:effectLst/>
              <a:ea typeface="Calibri" panose="020F0502020204030204" pitchFamily="34" charset="0"/>
              <a:cs typeface="Times New Roman" panose="02020603050405020304" pitchFamily="18" charset="0"/>
            </a:endParaRPr>
          </a:p>
          <a:p>
            <a:pPr lvl="0">
              <a:lnSpc>
                <a:spcPct val="100000"/>
              </a:lnSpc>
              <a:spcBef>
                <a:spcPts val="600"/>
              </a:spcBef>
              <a:buSzPts val="1000"/>
              <a:buFont typeface="Wingdings" panose="05000000000000000000" pitchFamily="2" charset="2"/>
              <a:buChar char="v"/>
              <a:tabLst>
                <a:tab pos="457200" algn="l"/>
              </a:tabLst>
            </a:pPr>
            <a:r>
              <a:rPr lang="fi-FI" sz="1900" kern="0" dirty="0">
                <a:solidFill>
                  <a:srgbClr val="3C434A"/>
                </a:solidFill>
                <a:effectLst/>
                <a:ea typeface="Times New Roman" panose="02020603050405020304" pitchFamily="18" charset="0"/>
                <a:cs typeface="Times New Roman" panose="02020603050405020304" pitchFamily="18" charset="0"/>
              </a:rPr>
              <a:t>Kohderyhmän tarpeita on ymmärrettävä syvemmin.</a:t>
            </a:r>
            <a:endParaRPr lang="fi-FI" sz="1900" kern="100" dirty="0">
              <a:solidFill>
                <a:srgbClr val="3C434A"/>
              </a:solidFill>
              <a:effectLst/>
              <a:ea typeface="Calibri" panose="020F0502020204030204" pitchFamily="34" charset="0"/>
              <a:cs typeface="Times New Roman" panose="02020603050405020304" pitchFamily="18" charset="0"/>
            </a:endParaRPr>
          </a:p>
          <a:p>
            <a:pPr lvl="0">
              <a:lnSpc>
                <a:spcPct val="100000"/>
              </a:lnSpc>
              <a:spcBef>
                <a:spcPts val="600"/>
              </a:spcBef>
              <a:buSzPts val="1000"/>
              <a:buFont typeface="Wingdings" panose="05000000000000000000" pitchFamily="2" charset="2"/>
              <a:buChar char="v"/>
              <a:tabLst>
                <a:tab pos="457200" algn="l"/>
              </a:tabLst>
            </a:pPr>
            <a:r>
              <a:rPr lang="fi-FI" sz="1900" kern="0" dirty="0">
                <a:solidFill>
                  <a:srgbClr val="3C434A"/>
                </a:solidFill>
                <a:effectLst/>
                <a:ea typeface="Times New Roman" panose="02020603050405020304" pitchFamily="18" charset="0"/>
                <a:cs typeface="Times New Roman" panose="02020603050405020304" pitchFamily="18" charset="0"/>
              </a:rPr>
              <a:t>Ilmiöitä pitää hahmottaa tarkemmin, jotta osataan suunnitella ja suunnata toimintaa.</a:t>
            </a:r>
            <a:endParaRPr lang="fi-FI" sz="1900" kern="100" dirty="0">
              <a:solidFill>
                <a:srgbClr val="3C434A"/>
              </a:solidFill>
              <a:effectLst/>
              <a:ea typeface="Calibri" panose="020F0502020204030204" pitchFamily="34" charset="0"/>
              <a:cs typeface="Times New Roman" panose="02020603050405020304" pitchFamily="18" charset="0"/>
            </a:endParaRPr>
          </a:p>
          <a:p>
            <a:pPr lvl="0">
              <a:lnSpc>
                <a:spcPct val="100000"/>
              </a:lnSpc>
              <a:spcBef>
                <a:spcPts val="600"/>
              </a:spcBef>
              <a:buSzPts val="1000"/>
              <a:buFont typeface="Wingdings" panose="05000000000000000000" pitchFamily="2" charset="2"/>
              <a:buChar char="v"/>
              <a:tabLst>
                <a:tab pos="457200" algn="l"/>
              </a:tabLst>
            </a:pPr>
            <a:r>
              <a:rPr lang="fi-FI" sz="1900" kern="0" dirty="0">
                <a:solidFill>
                  <a:srgbClr val="3C434A"/>
                </a:solidFill>
                <a:effectLst/>
                <a:ea typeface="Times New Roman" panose="02020603050405020304" pitchFamily="18" charset="0"/>
                <a:cs typeface="Times New Roman" panose="02020603050405020304" pitchFamily="18" charset="0"/>
              </a:rPr>
              <a:t>Yhteiskehittämisen taitoa tarvitaan kipeästi, jotta yhteiskunnallista muutosta saadaan aikaan.</a:t>
            </a:r>
            <a:endParaRPr lang="fi-FI" sz="1900" kern="100" dirty="0">
              <a:solidFill>
                <a:srgbClr val="3C434A"/>
              </a:solidFill>
              <a:effectLst/>
              <a:ea typeface="Calibri" panose="020F0502020204030204" pitchFamily="34" charset="0"/>
              <a:cs typeface="Times New Roman" panose="02020603050405020304" pitchFamily="18" charset="0"/>
            </a:endParaRPr>
          </a:p>
          <a:p>
            <a:pPr lvl="0">
              <a:lnSpc>
                <a:spcPct val="100000"/>
              </a:lnSpc>
              <a:spcBef>
                <a:spcPts val="600"/>
              </a:spcBef>
              <a:buSzPts val="1000"/>
              <a:buFont typeface="Wingdings" panose="05000000000000000000" pitchFamily="2" charset="2"/>
              <a:buChar char="v"/>
              <a:tabLst>
                <a:tab pos="457200" algn="l"/>
              </a:tabLst>
            </a:pPr>
            <a:r>
              <a:rPr lang="fi-FI" sz="1900" kern="0" dirty="0">
                <a:solidFill>
                  <a:srgbClr val="3C434A"/>
                </a:solidFill>
                <a:effectLst/>
                <a:ea typeface="Times New Roman" panose="02020603050405020304" pitchFamily="18" charset="0"/>
                <a:cs typeface="Times New Roman" panose="02020603050405020304" pitchFamily="18" charset="0"/>
              </a:rPr>
              <a:t>Edistävälle otteelle on suuri tilaus. On päästävä sanoista tekoihin.</a:t>
            </a:r>
            <a:endParaRPr lang="fi-FI" sz="1900" kern="100" dirty="0">
              <a:solidFill>
                <a:srgbClr val="3C434A"/>
              </a:solidFill>
              <a:effectLst/>
              <a:ea typeface="Calibri" panose="020F0502020204030204" pitchFamily="34" charset="0"/>
              <a:cs typeface="Times New Roman" panose="02020603050405020304" pitchFamily="18" charset="0"/>
            </a:endParaRPr>
          </a:p>
          <a:p>
            <a:pPr lvl="0">
              <a:lnSpc>
                <a:spcPct val="100000"/>
              </a:lnSpc>
              <a:spcBef>
                <a:spcPts val="600"/>
              </a:spcBef>
              <a:buSzPts val="1000"/>
              <a:buFont typeface="Wingdings" panose="05000000000000000000" pitchFamily="2" charset="2"/>
              <a:buChar char="v"/>
              <a:tabLst>
                <a:tab pos="457200" algn="l"/>
              </a:tabLst>
            </a:pPr>
            <a:r>
              <a:rPr lang="fi-FI" sz="1900" kern="0" dirty="0">
                <a:solidFill>
                  <a:srgbClr val="3C434A"/>
                </a:solidFill>
                <a:effectLst/>
                <a:ea typeface="Times New Roman" panose="02020603050405020304" pitchFamily="18" charset="0"/>
                <a:cs typeface="Times New Roman" panose="02020603050405020304" pitchFamily="18" charset="0"/>
              </a:rPr>
              <a:t>Ilmastoasiat tulevat vaikuttamaan sote-järjestötyön sisältöihin.</a:t>
            </a:r>
            <a:endParaRPr lang="fi-FI" sz="1900" kern="100" dirty="0">
              <a:solidFill>
                <a:srgbClr val="3C434A"/>
              </a:solidFill>
              <a:effectLst/>
              <a:ea typeface="Calibri" panose="020F0502020204030204" pitchFamily="34" charset="0"/>
              <a:cs typeface="Times New Roman" panose="02020603050405020304" pitchFamily="18" charset="0"/>
            </a:endParaRPr>
          </a:p>
          <a:p>
            <a:pPr lvl="0">
              <a:lnSpc>
                <a:spcPct val="100000"/>
              </a:lnSpc>
              <a:spcBef>
                <a:spcPts val="600"/>
              </a:spcBef>
              <a:buSzPts val="1000"/>
              <a:buFont typeface="Wingdings" panose="05000000000000000000" pitchFamily="2" charset="2"/>
              <a:buChar char="v"/>
              <a:tabLst>
                <a:tab pos="457200" algn="l"/>
              </a:tabLst>
            </a:pPr>
            <a:r>
              <a:rPr lang="fi-FI" sz="1900" kern="0" dirty="0">
                <a:solidFill>
                  <a:srgbClr val="3C434A"/>
                </a:solidFill>
                <a:effectLst/>
                <a:ea typeface="Times New Roman" panose="02020603050405020304" pitchFamily="18" charset="0"/>
                <a:cs typeface="Times New Roman" panose="02020603050405020304" pitchFamily="18" charset="0"/>
              </a:rPr>
              <a:t>Luottamusta on rakennettava kaikin tavoin ja sen rikkomista vältettävä. Sitä tarvitaan kohderyhmän, yhteistyökumppanien, päättäjien ja koko suuren yleisön kanssa.</a:t>
            </a:r>
            <a:endParaRPr lang="fi-FI" sz="1900" kern="100" dirty="0">
              <a:solidFill>
                <a:srgbClr val="3C434A"/>
              </a:solidFill>
              <a:effectLst/>
              <a:ea typeface="Calibri" panose="020F0502020204030204" pitchFamily="34" charset="0"/>
              <a:cs typeface="Times New Roman" panose="02020603050405020304" pitchFamily="18" charset="0"/>
            </a:endParaRPr>
          </a:p>
          <a:p>
            <a:pPr lvl="0">
              <a:lnSpc>
                <a:spcPct val="100000"/>
              </a:lnSpc>
              <a:spcBef>
                <a:spcPts val="600"/>
              </a:spcBef>
              <a:buSzPts val="1000"/>
              <a:buFont typeface="Wingdings" panose="05000000000000000000" pitchFamily="2" charset="2"/>
              <a:buChar char="v"/>
              <a:tabLst>
                <a:tab pos="457200" algn="l"/>
              </a:tabLst>
            </a:pPr>
            <a:r>
              <a:rPr lang="fi-FI" sz="1900" kern="0" dirty="0">
                <a:solidFill>
                  <a:srgbClr val="3C434A"/>
                </a:solidFill>
                <a:effectLst/>
                <a:ea typeface="Times New Roman" panose="02020603050405020304" pitchFamily="18" charset="0"/>
                <a:cs typeface="Times New Roman" panose="02020603050405020304" pitchFamily="18" charset="0"/>
              </a:rPr>
              <a:t>Tulevaisuustaitoja sekä muutoskyvykkyyttä ja -joustavuutta pitää kehittää.</a:t>
            </a:r>
          </a:p>
          <a:p>
            <a:pPr marL="0" lvl="0" indent="0">
              <a:lnSpc>
                <a:spcPct val="100000"/>
              </a:lnSpc>
              <a:spcBef>
                <a:spcPts val="600"/>
              </a:spcBef>
              <a:buSzPts val="1000"/>
              <a:buNone/>
              <a:tabLst>
                <a:tab pos="457200" algn="l"/>
              </a:tabLst>
            </a:pPr>
            <a:endParaRPr lang="fi-FI" sz="1900" kern="100" dirty="0">
              <a:solidFill>
                <a:srgbClr val="3C434A"/>
              </a:solidFill>
              <a:effectLst/>
              <a:ea typeface="Calibri" panose="020F0502020204030204" pitchFamily="34" charset="0"/>
              <a:cs typeface="Times New Roman" panose="02020603050405020304" pitchFamily="18" charset="0"/>
            </a:endParaRPr>
          </a:p>
          <a:p>
            <a:pPr marL="0" indent="0">
              <a:lnSpc>
                <a:spcPct val="100000"/>
              </a:lnSpc>
              <a:spcBef>
                <a:spcPts val="600"/>
              </a:spcBef>
              <a:buNone/>
            </a:pPr>
            <a:endParaRPr lang="fi-FI" sz="1800" dirty="0"/>
          </a:p>
        </p:txBody>
      </p:sp>
    </p:spTree>
    <p:extLst>
      <p:ext uri="{BB962C8B-B14F-4D97-AF65-F5344CB8AC3E}">
        <p14:creationId xmlns:p14="http://schemas.microsoft.com/office/powerpoint/2010/main" val="28402589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5FD1875-987F-9874-7C91-537CFDF7F103}"/>
              </a:ext>
            </a:extLst>
          </p:cNvPr>
          <p:cNvSpPr>
            <a:spLocks noGrp="1"/>
          </p:cNvSpPr>
          <p:nvPr>
            <p:ph type="ctrTitle"/>
          </p:nvPr>
        </p:nvSpPr>
        <p:spPr/>
        <p:txBody>
          <a:bodyPr/>
          <a:lstStyle/>
          <a:p>
            <a:r>
              <a:rPr lang="fi-FI" dirty="0"/>
              <a:t>Tulevaisuustyöskentelyä tulevaisuustaulukon parissa</a:t>
            </a:r>
          </a:p>
        </p:txBody>
      </p:sp>
      <p:pic>
        <p:nvPicPr>
          <p:cNvPr id="4" name="Kuva 3">
            <a:extLst>
              <a:ext uri="{FF2B5EF4-FFF2-40B4-BE49-F238E27FC236}">
                <a16:creationId xmlns:a16="http://schemas.microsoft.com/office/drawing/2014/main" id="{77D43F41-A04D-9764-7BF4-5E56F3E1642F}"/>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03147" y="3683600"/>
            <a:ext cx="1385706" cy="1385706"/>
          </a:xfrm>
          <a:prstGeom prst="rect">
            <a:avLst/>
          </a:prstGeom>
          <a:solidFill>
            <a:schemeClr val="bg1"/>
          </a:solidFill>
          <a:ln>
            <a:noFill/>
          </a:ln>
        </p:spPr>
      </p:pic>
    </p:spTree>
    <p:extLst>
      <p:ext uri="{BB962C8B-B14F-4D97-AF65-F5344CB8AC3E}">
        <p14:creationId xmlns:p14="http://schemas.microsoft.com/office/powerpoint/2010/main" val="1339487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9D28A91-F137-5364-975C-CA2A686786B4}"/>
              </a:ext>
            </a:extLst>
          </p:cNvPr>
          <p:cNvSpPr>
            <a:spLocks noGrp="1"/>
          </p:cNvSpPr>
          <p:nvPr>
            <p:ph type="title"/>
          </p:nvPr>
        </p:nvSpPr>
        <p:spPr>
          <a:xfrm>
            <a:off x="771293" y="291973"/>
            <a:ext cx="10515600" cy="960755"/>
          </a:xfrm>
        </p:spPr>
        <p:txBody>
          <a:bodyPr/>
          <a:lstStyle/>
          <a:p>
            <a:r>
              <a:rPr lang="fi-FI" dirty="0"/>
              <a:t>Pohjustus</a:t>
            </a:r>
          </a:p>
        </p:txBody>
      </p:sp>
      <p:sp>
        <p:nvSpPr>
          <p:cNvPr id="3" name="Sisällön paikkamerkki 2">
            <a:extLst>
              <a:ext uri="{FF2B5EF4-FFF2-40B4-BE49-F238E27FC236}">
                <a16:creationId xmlns:a16="http://schemas.microsoft.com/office/drawing/2014/main" id="{3B0A0BFF-403B-8B70-9051-10217EE70D55}"/>
              </a:ext>
            </a:extLst>
          </p:cNvPr>
          <p:cNvSpPr>
            <a:spLocks noGrp="1"/>
          </p:cNvSpPr>
          <p:nvPr>
            <p:ph idx="1"/>
          </p:nvPr>
        </p:nvSpPr>
        <p:spPr>
          <a:xfrm>
            <a:off x="771293" y="1096610"/>
            <a:ext cx="10795000" cy="5661153"/>
          </a:xfrm>
        </p:spPr>
        <p:txBody>
          <a:bodyPr>
            <a:noAutofit/>
          </a:bodyPr>
          <a:lstStyle/>
          <a:p>
            <a:pPr marL="342900" lvl="0" indent="-342900">
              <a:lnSpc>
                <a:spcPct val="107000"/>
              </a:lnSpc>
              <a:buFont typeface="Symbol" panose="05050102010706020507" pitchFamily="18" charset="2"/>
              <a:buChar char=""/>
            </a:pPr>
            <a:r>
              <a:rPr lang="fi-FI" sz="2000" kern="100" dirty="0">
                <a:latin typeface="Calibri" panose="020F0502020204030204" pitchFamily="34" charset="0"/>
                <a:ea typeface="Calibri" panose="020F0502020204030204" pitchFamily="34" charset="0"/>
                <a:cs typeface="Times New Roman" panose="02020603050405020304" pitchFamily="18" charset="0"/>
              </a:rPr>
              <a:t>Seuraavilla dioilla tulevaisuustaulukon rivit ovat erillisillä dioilla. Kullakin sivulla on yksi muuttuja ja kolme kehitysvaihtoa. </a:t>
            </a:r>
          </a:p>
          <a:p>
            <a:pPr marL="342900" lvl="0" indent="-342900">
              <a:lnSpc>
                <a:spcPct val="107000"/>
              </a:lnSpc>
              <a:buFont typeface="Symbol" panose="05050102010706020507" pitchFamily="18" charset="2"/>
              <a:buChar char=""/>
            </a:pPr>
            <a:r>
              <a:rPr lang="fi-FI" sz="2000" kern="100" dirty="0">
                <a:latin typeface="Calibri" panose="020F0502020204030204" pitchFamily="34" charset="0"/>
                <a:ea typeface="Calibri" panose="020F0502020204030204" pitchFamily="34" charset="0"/>
                <a:cs typeface="Times New Roman" panose="02020603050405020304" pitchFamily="18" charset="0"/>
              </a:rPr>
              <a:t>Kehitysvaihtoehdot on kuvattu yleisellä tasolla, joten niitä voi sanoittaa halutessaan omaan järjestöön sopivammiksi.</a:t>
            </a:r>
          </a:p>
          <a:p>
            <a:pPr marL="342900" lvl="0" indent="-342900">
              <a:lnSpc>
                <a:spcPct val="107000"/>
              </a:lnSpc>
              <a:buFont typeface="Symbol" panose="05050102010706020507" pitchFamily="18" charset="2"/>
              <a:buChar char=""/>
            </a:pPr>
            <a:r>
              <a:rPr lang="fi-FI" sz="2000" kern="100" dirty="0">
                <a:latin typeface="Calibri" panose="020F0502020204030204" pitchFamily="34" charset="0"/>
                <a:ea typeface="Calibri" panose="020F0502020204030204" pitchFamily="34" charset="0"/>
                <a:cs typeface="Times New Roman" panose="02020603050405020304" pitchFamily="18" charset="0"/>
              </a:rPr>
              <a:t>Muuttujia voi myös poistaa tai lisätä. Lisäyksinä voi pohtia esimerkiksi omaan toimialaan liittyviä olennaisia muuttujia tai esimerkiksi tekoälyn vaikutusta työhön </a:t>
            </a:r>
            <a:r>
              <a:rPr lang="fi-FI" sz="2000" kern="100" dirty="0" err="1">
                <a:latin typeface="Calibri" panose="020F0502020204030204" pitchFamily="34" charset="0"/>
                <a:ea typeface="Calibri" panose="020F0502020204030204" pitchFamily="34" charset="0"/>
                <a:cs typeface="Times New Roman" panose="02020603050405020304" pitchFamily="18" charset="0"/>
              </a:rPr>
              <a:t>tmv</a:t>
            </a:r>
            <a:r>
              <a:rPr lang="fi-FI" sz="2000" kern="100" dirty="0">
                <a:latin typeface="Calibri" panose="020F0502020204030204" pitchFamily="34" charset="0"/>
                <a:ea typeface="Calibri" panose="020F0502020204030204" pitchFamily="34" charset="0"/>
                <a:cs typeface="Times New Roman" panose="02020603050405020304" pitchFamily="18" charset="0"/>
              </a:rPr>
              <a:t>. </a:t>
            </a:r>
          </a:p>
          <a:p>
            <a:pPr marL="342900" lvl="0" indent="-342900">
              <a:lnSpc>
                <a:spcPct val="107000"/>
              </a:lnSpc>
              <a:buFont typeface="Symbol" panose="05050102010706020507" pitchFamily="18" charset="2"/>
              <a:buChar char=""/>
            </a:pPr>
            <a:r>
              <a:rPr lang="fi-FI" sz="2000" kern="100" dirty="0">
                <a:effectLst/>
                <a:latin typeface="Calibri" panose="020F0502020204030204" pitchFamily="34" charset="0"/>
                <a:ea typeface="Calibri" panose="020F0502020204030204" pitchFamily="34" charset="0"/>
                <a:cs typeface="Times New Roman" panose="02020603050405020304" pitchFamily="18" charset="0"/>
              </a:rPr>
              <a:t>Jokaisen muuttujan ja kehitysvaihtoehtojen osalta voi tarkastella seuraavia kysymyksiä: </a:t>
            </a:r>
          </a:p>
          <a:p>
            <a:pPr marL="800100" lvl="1" indent="-342900">
              <a:lnSpc>
                <a:spcPct val="107000"/>
              </a:lnSpc>
              <a:buFont typeface="Symbol" panose="05050102010706020507" pitchFamily="18" charset="2"/>
              <a:buChar char=""/>
            </a:pPr>
            <a:r>
              <a:rPr lang="fi-FI" sz="1600" kern="100" dirty="0">
                <a:effectLst/>
                <a:latin typeface="Calibri" panose="020F0502020204030204" pitchFamily="34" charset="0"/>
                <a:ea typeface="Calibri" panose="020F0502020204030204" pitchFamily="34" charset="0"/>
                <a:cs typeface="Times New Roman" panose="02020603050405020304" pitchFamily="18" charset="0"/>
              </a:rPr>
              <a:t>Puuttuuko kehitysvaihtoehdoista jokin vaihtoehto? Tätä varten on jätetty tyhjä sarake.</a:t>
            </a:r>
          </a:p>
          <a:p>
            <a:pPr marL="800100" lvl="1" indent="-342900">
              <a:lnSpc>
                <a:spcPct val="107000"/>
              </a:lnSpc>
              <a:buFont typeface="Symbol" panose="05050102010706020507" pitchFamily="18" charset="2"/>
              <a:buChar char=""/>
            </a:pPr>
            <a:r>
              <a:rPr lang="fi-FI" sz="1600" kern="100" dirty="0">
                <a:effectLst/>
                <a:latin typeface="Calibri" panose="020F0502020204030204" pitchFamily="34" charset="0"/>
                <a:ea typeface="Calibri" panose="020F0502020204030204" pitchFamily="34" charset="0"/>
                <a:cs typeface="Times New Roman" panose="02020603050405020304" pitchFamily="18" charset="0"/>
              </a:rPr>
              <a:t>Mikä kehitysvaihtoehdoista on toivottavin järjestönne tulevaisuutta ajatellen? </a:t>
            </a:r>
          </a:p>
          <a:p>
            <a:pPr marL="342900" lvl="0" indent="-342900">
              <a:lnSpc>
                <a:spcPct val="107000"/>
              </a:lnSpc>
              <a:buFont typeface="Symbol" panose="05050102010706020507" pitchFamily="18" charset="2"/>
              <a:buChar char=""/>
            </a:pPr>
            <a:r>
              <a:rPr lang="fi-FI" sz="2000" kern="100" dirty="0">
                <a:latin typeface="Calibri" panose="020F0502020204030204" pitchFamily="34" charset="0"/>
                <a:ea typeface="Calibri" panose="020F0502020204030204" pitchFamily="34" charset="0"/>
                <a:cs typeface="Times New Roman" panose="02020603050405020304" pitchFamily="18" charset="0"/>
              </a:rPr>
              <a:t>Kun kaikki yksittäiset muuttujat on tarkasteltu, voi tarkastella muodostunutta kokonaiskuvaa:</a:t>
            </a:r>
            <a:endParaRPr lang="fi-FI"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buFont typeface="Symbol" panose="05050102010706020507" pitchFamily="18" charset="2"/>
              <a:buChar char=""/>
            </a:pPr>
            <a:r>
              <a:rPr lang="fi-FI" sz="1600" kern="100" dirty="0">
                <a:effectLst/>
                <a:latin typeface="Calibri" panose="020F0502020204030204" pitchFamily="34" charset="0"/>
                <a:ea typeface="Calibri" panose="020F0502020204030204" pitchFamily="34" charset="0"/>
                <a:cs typeface="Times New Roman" panose="02020603050405020304" pitchFamily="18" charset="0"/>
              </a:rPr>
              <a:t>Piirtäkää lopuksi valituista vaihtoehdoista oma tulevaisuuskuvalinja ja tarkastelkaa, voiko eri kehitysvaihtoehdot toteutua samanaikaisesti vai onko ristiriitaisuuksia? </a:t>
            </a:r>
          </a:p>
          <a:p>
            <a:pPr marL="800100" lvl="1" indent="-342900">
              <a:lnSpc>
                <a:spcPct val="107000"/>
              </a:lnSpc>
              <a:buFont typeface="Symbol" panose="05050102010706020507" pitchFamily="18" charset="2"/>
              <a:buChar char=""/>
            </a:pPr>
            <a:r>
              <a:rPr lang="fi-FI" sz="1600" kern="100" dirty="0">
                <a:effectLst/>
                <a:latin typeface="Calibri" panose="020F0502020204030204" pitchFamily="34" charset="0"/>
                <a:ea typeface="Calibri" panose="020F0502020204030204" pitchFamily="34" charset="0"/>
                <a:cs typeface="Times New Roman" panose="02020603050405020304" pitchFamily="18" charset="0"/>
              </a:rPr>
              <a:t>Arvioikaa nykytilan ja tulevaisuuskuvan välistä kuilua? </a:t>
            </a:r>
          </a:p>
          <a:p>
            <a:pPr marL="800100" lvl="1" indent="-342900">
              <a:lnSpc>
                <a:spcPct val="107000"/>
              </a:lnSpc>
              <a:buFont typeface="Symbol" panose="05050102010706020507" pitchFamily="18" charset="2"/>
              <a:buChar char=""/>
            </a:pPr>
            <a:r>
              <a:rPr lang="fi-FI" sz="1600" kern="100" dirty="0">
                <a:effectLst/>
                <a:latin typeface="Calibri" panose="020F0502020204030204" pitchFamily="34" charset="0"/>
                <a:ea typeface="Calibri" panose="020F0502020204030204" pitchFamily="34" charset="0"/>
                <a:cs typeface="Times New Roman" panose="02020603050405020304" pitchFamily="18" charset="0"/>
              </a:rPr>
              <a:t>Miten oma järjestönne vo</a:t>
            </a:r>
            <a:r>
              <a:rPr lang="fi-FI" sz="1600" kern="100" dirty="0">
                <a:latin typeface="Calibri" panose="020F0502020204030204" pitchFamily="34" charset="0"/>
                <a:ea typeface="Calibri" panose="020F0502020204030204" pitchFamily="34" charset="0"/>
                <a:cs typeface="Times New Roman" panose="02020603050405020304" pitchFamily="18" charset="0"/>
              </a:rPr>
              <a:t>isi edistää toivottavan </a:t>
            </a:r>
            <a:r>
              <a:rPr lang="fi-FI" sz="1600" kern="100" dirty="0">
                <a:effectLst/>
                <a:latin typeface="Calibri" panose="020F0502020204030204" pitchFamily="34" charset="0"/>
                <a:ea typeface="Calibri" panose="020F0502020204030204" pitchFamily="34" charset="0"/>
                <a:cs typeface="Times New Roman" panose="02020603050405020304" pitchFamily="18" charset="0"/>
              </a:rPr>
              <a:t>tulevaisuuskuvan toteutumiseksi?</a:t>
            </a:r>
          </a:p>
          <a:p>
            <a:pPr marL="800100" lvl="1" indent="-342900">
              <a:lnSpc>
                <a:spcPct val="107000"/>
              </a:lnSpc>
              <a:spcAft>
                <a:spcPts val="800"/>
              </a:spcAft>
              <a:buFont typeface="Symbol" panose="05050102010706020507" pitchFamily="18" charset="2"/>
              <a:buChar char=""/>
            </a:pPr>
            <a:r>
              <a:rPr lang="fi-FI" sz="1600" kern="100" dirty="0">
                <a:effectLst/>
                <a:latin typeface="Calibri" panose="020F0502020204030204" pitchFamily="34" charset="0"/>
                <a:ea typeface="Calibri" panose="020F0502020204030204" pitchFamily="34" charset="0"/>
                <a:cs typeface="Times New Roman" panose="02020603050405020304" pitchFamily="18" charset="0"/>
              </a:rPr>
              <a:t>Mitkä ovat muutosta vievät ajurit entä esteet? </a:t>
            </a:r>
          </a:p>
        </p:txBody>
      </p:sp>
    </p:spTree>
    <p:extLst>
      <p:ext uri="{BB962C8B-B14F-4D97-AF65-F5344CB8AC3E}">
        <p14:creationId xmlns:p14="http://schemas.microsoft.com/office/powerpoint/2010/main" val="41642861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28E0FCB-E509-7977-E6B5-6938338E03A9}"/>
              </a:ext>
            </a:extLst>
          </p:cNvPr>
          <p:cNvSpPr>
            <a:spLocks noGrp="1"/>
          </p:cNvSpPr>
          <p:nvPr>
            <p:ph type="title"/>
          </p:nvPr>
        </p:nvSpPr>
        <p:spPr/>
        <p:txBody>
          <a:bodyPr>
            <a:normAutofit fontScale="90000"/>
          </a:bodyPr>
          <a:lstStyle/>
          <a:p>
            <a:r>
              <a:rPr lang="fi-FI" dirty="0"/>
              <a:t>Millaisena näette yhdistyskentän toteuttaman toiminnan tulevaisuuden oman järjestönne osalta? </a:t>
            </a:r>
          </a:p>
        </p:txBody>
      </p:sp>
      <p:graphicFrame>
        <p:nvGraphicFramePr>
          <p:cNvPr id="4" name="Taulukko 4">
            <a:extLst>
              <a:ext uri="{FF2B5EF4-FFF2-40B4-BE49-F238E27FC236}">
                <a16:creationId xmlns:a16="http://schemas.microsoft.com/office/drawing/2014/main" id="{870F41A6-F6A2-A02C-9266-A70B0D86D062}"/>
              </a:ext>
            </a:extLst>
          </p:cNvPr>
          <p:cNvGraphicFramePr>
            <a:graphicFrameLocks noGrp="1"/>
          </p:cNvGraphicFramePr>
          <p:nvPr>
            <p:extLst>
              <p:ext uri="{D42A27DB-BD31-4B8C-83A1-F6EECF244321}">
                <p14:modId xmlns:p14="http://schemas.microsoft.com/office/powerpoint/2010/main" val="627109899"/>
              </p:ext>
            </p:extLst>
          </p:nvPr>
        </p:nvGraphicFramePr>
        <p:xfrm>
          <a:off x="838200" y="1654337"/>
          <a:ext cx="10560595" cy="4972480"/>
        </p:xfrm>
        <a:graphic>
          <a:graphicData uri="http://schemas.openxmlformats.org/drawingml/2006/table">
            <a:tbl>
              <a:tblPr firstRow="1" bandRow="1">
                <a:tableStyleId>{5940675A-B579-460E-94D1-54222C63F5DA}</a:tableStyleId>
              </a:tblPr>
              <a:tblGrid>
                <a:gridCol w="2112119">
                  <a:extLst>
                    <a:ext uri="{9D8B030D-6E8A-4147-A177-3AD203B41FA5}">
                      <a16:colId xmlns:a16="http://schemas.microsoft.com/office/drawing/2014/main" val="772410988"/>
                    </a:ext>
                  </a:extLst>
                </a:gridCol>
                <a:gridCol w="2112119">
                  <a:extLst>
                    <a:ext uri="{9D8B030D-6E8A-4147-A177-3AD203B41FA5}">
                      <a16:colId xmlns:a16="http://schemas.microsoft.com/office/drawing/2014/main" val="3513042868"/>
                    </a:ext>
                  </a:extLst>
                </a:gridCol>
                <a:gridCol w="2112119">
                  <a:extLst>
                    <a:ext uri="{9D8B030D-6E8A-4147-A177-3AD203B41FA5}">
                      <a16:colId xmlns:a16="http://schemas.microsoft.com/office/drawing/2014/main" val="3306300633"/>
                    </a:ext>
                  </a:extLst>
                </a:gridCol>
                <a:gridCol w="2112119">
                  <a:extLst>
                    <a:ext uri="{9D8B030D-6E8A-4147-A177-3AD203B41FA5}">
                      <a16:colId xmlns:a16="http://schemas.microsoft.com/office/drawing/2014/main" val="683073705"/>
                    </a:ext>
                  </a:extLst>
                </a:gridCol>
                <a:gridCol w="2112119">
                  <a:extLst>
                    <a:ext uri="{9D8B030D-6E8A-4147-A177-3AD203B41FA5}">
                      <a16:colId xmlns:a16="http://schemas.microsoft.com/office/drawing/2014/main" val="1780839073"/>
                    </a:ext>
                  </a:extLst>
                </a:gridCol>
              </a:tblGrid>
              <a:tr h="831960">
                <a:tc>
                  <a:txBody>
                    <a:bodyPr/>
                    <a:lstStyle/>
                    <a:p>
                      <a:r>
                        <a:rPr lang="fi-FI" sz="1700" b="1"/>
                        <a:t>Epävarmuus/</a:t>
                      </a:r>
                    </a:p>
                    <a:p>
                      <a:r>
                        <a:rPr lang="fi-FI" sz="1700" b="1"/>
                        <a:t>muuttuja</a:t>
                      </a:r>
                    </a:p>
                    <a:p>
                      <a:endParaRPr lang="fi-FI" sz="1700" b="1"/>
                    </a:p>
                  </a:txBody>
                  <a:tcPr>
                    <a:solidFill>
                      <a:schemeClr val="bg1">
                        <a:lumMod val="95000"/>
                      </a:schemeClr>
                    </a:solidFill>
                  </a:tcPr>
                </a:tc>
                <a:tc>
                  <a:txBody>
                    <a:bodyPr/>
                    <a:lstStyle/>
                    <a:p>
                      <a:r>
                        <a:rPr lang="fi-FI" sz="1700" b="1" i="0" kern="1200">
                          <a:solidFill>
                            <a:schemeClr val="tx1"/>
                          </a:solidFill>
                          <a:effectLst/>
                          <a:latin typeface="+mn-lt"/>
                          <a:ea typeface="+mn-ea"/>
                          <a:cs typeface="+mn-cs"/>
                        </a:rPr>
                        <a:t>Kehitysvaihtoehto vuonna 2040 (arvot)</a:t>
                      </a:r>
                      <a:endParaRPr lang="fi-FI" sz="1700" b="1"/>
                    </a:p>
                  </a:txBody>
                  <a:tcP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700" b="1" i="0" kern="1200">
                          <a:solidFill>
                            <a:schemeClr val="tx1"/>
                          </a:solidFill>
                          <a:effectLst/>
                          <a:latin typeface="+mn-lt"/>
                          <a:ea typeface="+mn-ea"/>
                          <a:cs typeface="+mn-cs"/>
                        </a:rPr>
                        <a:t>Kehitysvaihtoehto vuonna 2040 (arvot)</a:t>
                      </a:r>
                      <a:endParaRPr lang="fi-FI" sz="1700" b="1"/>
                    </a:p>
                    <a:p>
                      <a:endParaRPr lang="fi-FI" sz="1700" b="1"/>
                    </a:p>
                  </a:txBody>
                  <a:tcPr>
                    <a:solidFill>
                      <a:schemeClr val="bg1">
                        <a:lumMod val="95000"/>
                      </a:schemeClr>
                    </a:solidFill>
                  </a:tcPr>
                </a:tc>
                <a:tc>
                  <a:txBody>
                    <a:bodyPr/>
                    <a:lstStyle/>
                    <a:p>
                      <a:r>
                        <a:rPr lang="fi-FI" sz="1700" b="1" i="0" kern="1200">
                          <a:solidFill>
                            <a:schemeClr val="tx1"/>
                          </a:solidFill>
                          <a:effectLst/>
                          <a:latin typeface="+mn-lt"/>
                          <a:ea typeface="+mn-ea"/>
                          <a:cs typeface="+mn-cs"/>
                        </a:rPr>
                        <a:t>Kehitysvaihtoehto vuonna 2040 (arvot)</a:t>
                      </a:r>
                      <a:endParaRPr lang="fi-FI" sz="1700" b="1"/>
                    </a:p>
                  </a:txBody>
                  <a:tcP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700" b="1" i="0" kern="1200">
                          <a:solidFill>
                            <a:schemeClr val="tx1"/>
                          </a:solidFill>
                          <a:effectLst/>
                          <a:latin typeface="+mn-lt"/>
                          <a:ea typeface="+mn-ea"/>
                          <a:cs typeface="+mn-cs"/>
                        </a:rPr>
                        <a:t>Kehitysvaihtoehto vuonna 2040 (arvot)</a:t>
                      </a:r>
                      <a:endParaRPr lang="fi-FI" sz="1700" b="1"/>
                    </a:p>
                    <a:p>
                      <a:endParaRPr lang="fi-FI" sz="1700" b="1"/>
                    </a:p>
                  </a:txBody>
                  <a:tcPr>
                    <a:solidFill>
                      <a:schemeClr val="bg1">
                        <a:lumMod val="95000"/>
                      </a:schemeClr>
                    </a:solidFill>
                  </a:tcPr>
                </a:tc>
                <a:extLst>
                  <a:ext uri="{0D108BD9-81ED-4DB2-BD59-A6C34878D82A}">
                    <a16:rowId xmlns:a16="http://schemas.microsoft.com/office/drawing/2014/main" val="2585789877"/>
                  </a:ext>
                </a:extLst>
              </a:tr>
              <a:tr h="385240">
                <a:tc>
                  <a:txBody>
                    <a:bodyPr/>
                    <a:lstStyle/>
                    <a:p>
                      <a:endParaRPr lang="fi-FI" sz="1700" b="1"/>
                    </a:p>
                  </a:txBody>
                  <a:tcPr/>
                </a:tc>
                <a:tc>
                  <a:txBody>
                    <a:bodyPr/>
                    <a:lstStyle/>
                    <a:p>
                      <a:r>
                        <a:rPr lang="fi-FI" sz="1700" b="1"/>
                        <a:t>A</a:t>
                      </a:r>
                    </a:p>
                  </a:txBody>
                  <a:tcPr/>
                </a:tc>
                <a:tc>
                  <a:txBody>
                    <a:bodyPr/>
                    <a:lstStyle/>
                    <a:p>
                      <a:r>
                        <a:rPr lang="fi-FI" sz="1700" b="1"/>
                        <a:t>B</a:t>
                      </a:r>
                    </a:p>
                  </a:txBody>
                  <a:tcPr/>
                </a:tc>
                <a:tc>
                  <a:txBody>
                    <a:bodyPr/>
                    <a:lstStyle/>
                    <a:p>
                      <a:r>
                        <a:rPr lang="fi-FI" sz="1700" b="1"/>
                        <a:t>C</a:t>
                      </a:r>
                    </a:p>
                  </a:txBody>
                  <a:tcPr/>
                </a:tc>
                <a:tc>
                  <a:txBody>
                    <a:bodyPr/>
                    <a:lstStyle/>
                    <a:p>
                      <a:r>
                        <a:rPr lang="fi-FI" sz="1700" b="1"/>
                        <a:t>D</a:t>
                      </a:r>
                    </a:p>
                  </a:txBody>
                  <a:tcPr/>
                </a:tc>
                <a:extLst>
                  <a:ext uri="{0D108BD9-81ED-4DB2-BD59-A6C34878D82A}">
                    <a16:rowId xmlns:a16="http://schemas.microsoft.com/office/drawing/2014/main" val="187766518"/>
                  </a:ext>
                </a:extLst>
              </a:tr>
              <a:tr h="831960">
                <a:tc>
                  <a:txBody>
                    <a:bodyPr/>
                    <a:lstStyle/>
                    <a:p>
                      <a:pPr marL="342900" indent="-342900">
                        <a:buFont typeface="+mj-lt"/>
                        <a:buAutoNum type="arabicPeriod"/>
                      </a:pPr>
                      <a:r>
                        <a:rPr lang="fi-FI" sz="1700" b="1"/>
                        <a:t>Yhdistyskentän toteuttaman toiminnan tulevaisuus</a:t>
                      </a:r>
                    </a:p>
                  </a:txBody>
                  <a:tcPr/>
                </a:tc>
                <a:tc>
                  <a:txBody>
                    <a:bodyPr/>
                    <a:lstStyle/>
                    <a:p>
                      <a:r>
                        <a:rPr lang="fi-FI" sz="1700" b="1" i="0" kern="1200">
                          <a:solidFill>
                            <a:schemeClr val="tx1"/>
                          </a:solidFill>
                          <a:effectLst/>
                          <a:latin typeface="+mn-lt"/>
                          <a:ea typeface="+mn-ea"/>
                          <a:cs typeface="+mn-cs"/>
                        </a:rPr>
                        <a:t>Pintansa pitävä</a:t>
                      </a:r>
                      <a:br>
                        <a:rPr lang="fi-FI" sz="1700"/>
                      </a:br>
                      <a:r>
                        <a:rPr lang="fi-FI" sz="1700" b="0" i="0" kern="1200">
                          <a:solidFill>
                            <a:schemeClr val="tx1"/>
                          </a:solidFill>
                          <a:effectLst/>
                          <a:latin typeface="+mn-lt"/>
                          <a:ea typeface="+mn-ea"/>
                          <a:cs typeface="+mn-cs"/>
                        </a:rPr>
                        <a:t>Yhdistyskenttä on voimissaan ympäri Suomen ja sitä tukee ihmisten halu osallistua. Ry-pohjaisella kansalaisyhteiskunnalla on erityinen merkitys ja arvo.</a:t>
                      </a:r>
                      <a:endParaRPr lang="fi-FI" sz="1700"/>
                    </a:p>
                  </a:txBody>
                  <a:tcPr/>
                </a:tc>
                <a:tc>
                  <a:txBody>
                    <a:bodyPr/>
                    <a:lstStyle/>
                    <a:p>
                      <a:r>
                        <a:rPr lang="fi-FI" sz="1700" b="1" i="0" kern="1200">
                          <a:solidFill>
                            <a:schemeClr val="tx1"/>
                          </a:solidFill>
                          <a:effectLst/>
                          <a:latin typeface="+mn-lt"/>
                          <a:ea typeface="+mn-ea"/>
                          <a:cs typeface="+mn-cs"/>
                        </a:rPr>
                        <a:t>Isommilla hartioilla</a:t>
                      </a:r>
                      <a:br>
                        <a:rPr lang="fi-FI" sz="1700"/>
                      </a:br>
                      <a:r>
                        <a:rPr lang="fi-FI" sz="1700" b="0" i="0" kern="1200">
                          <a:solidFill>
                            <a:schemeClr val="tx1"/>
                          </a:solidFill>
                          <a:effectLst/>
                          <a:latin typeface="+mn-lt"/>
                          <a:ea typeface="+mn-ea"/>
                          <a:cs typeface="+mn-cs"/>
                        </a:rPr>
                        <a:t>Paikallinen toiminta säilyy toimintaryhminä, kerhotoimintana tai muuna vastaavana isompien järjestöorganisaatioiden tukemana sekä fuusioitumisten ja yhteistyön myötä.</a:t>
                      </a:r>
                      <a:endParaRPr lang="fi-FI" sz="1700"/>
                    </a:p>
                  </a:txBody>
                  <a:tcPr/>
                </a:tc>
                <a:tc>
                  <a:txBody>
                    <a:bodyPr/>
                    <a:lstStyle/>
                    <a:p>
                      <a:r>
                        <a:rPr lang="fi-FI" sz="1700" b="1" i="0" kern="1200">
                          <a:solidFill>
                            <a:schemeClr val="tx1"/>
                          </a:solidFill>
                          <a:effectLst/>
                          <a:latin typeface="+mn-lt"/>
                          <a:ea typeface="+mn-ea"/>
                          <a:cs typeface="+mn-cs"/>
                        </a:rPr>
                        <a:t>Kuihtuva</a:t>
                      </a:r>
                      <a:br>
                        <a:rPr lang="fi-FI" sz="1700"/>
                      </a:br>
                      <a:r>
                        <a:rPr lang="fi-FI" sz="1700" b="0" i="0" kern="1200">
                          <a:solidFill>
                            <a:schemeClr val="tx1"/>
                          </a:solidFill>
                          <a:effectLst/>
                          <a:latin typeface="+mn-lt"/>
                          <a:ea typeface="+mn-ea"/>
                          <a:cs typeface="+mn-cs"/>
                        </a:rPr>
                        <a:t>Yhdistyskentän ovat kuihduttaneet mm. vähenevä valtionavustaminen, ikääntyminen, kaupungistuminen ja digitalisaatio sekä uudet osallistumisen tavat.</a:t>
                      </a:r>
                      <a:br>
                        <a:rPr lang="fi-FI" sz="1700"/>
                      </a:br>
                      <a:r>
                        <a:rPr lang="fi-FI" sz="1700" b="0" i="0" kern="1200">
                          <a:solidFill>
                            <a:schemeClr val="tx1"/>
                          </a:solidFill>
                          <a:effectLst/>
                          <a:latin typeface="+mn-lt"/>
                          <a:ea typeface="+mn-ea"/>
                          <a:cs typeface="+mn-cs"/>
                        </a:rPr>
                        <a:t>Yhdistysten määrä on paikoin vähentynyt ja toimintaa ei järjestetä.</a:t>
                      </a:r>
                      <a:endParaRPr lang="fi-FI" sz="1700"/>
                    </a:p>
                  </a:txBody>
                  <a:tcPr/>
                </a:tc>
                <a:tc>
                  <a:txBody>
                    <a:bodyPr/>
                    <a:lstStyle/>
                    <a:p>
                      <a:r>
                        <a:rPr lang="fi-FI" sz="1700" b="1"/>
                        <a:t>Joku muu? </a:t>
                      </a:r>
                      <a:r>
                        <a:rPr lang="fi-FI" sz="1700"/>
                        <a:t>Täydennä</a:t>
                      </a:r>
                    </a:p>
                  </a:txBody>
                  <a:tcPr/>
                </a:tc>
                <a:extLst>
                  <a:ext uri="{0D108BD9-81ED-4DB2-BD59-A6C34878D82A}">
                    <a16:rowId xmlns:a16="http://schemas.microsoft.com/office/drawing/2014/main" val="3296145266"/>
                  </a:ext>
                </a:extLst>
              </a:tr>
            </a:tbl>
          </a:graphicData>
        </a:graphic>
      </p:graphicFrame>
    </p:spTree>
    <p:extLst>
      <p:ext uri="{BB962C8B-B14F-4D97-AF65-F5344CB8AC3E}">
        <p14:creationId xmlns:p14="http://schemas.microsoft.com/office/powerpoint/2010/main" val="17996411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1">
            <a:extLst>
              <a:ext uri="{FF2B5EF4-FFF2-40B4-BE49-F238E27FC236}">
                <a16:creationId xmlns:a16="http://schemas.microsoft.com/office/drawing/2014/main" id="{10A56AF5-F2CE-202A-79BB-4970A2E074C4}"/>
              </a:ext>
            </a:extLst>
          </p:cNvPr>
          <p:cNvSpPr txBox="1">
            <a:spLocks noGrp="1"/>
          </p:cNvSpPr>
          <p:nvPr>
            <p:ph type="title" idx="4294967295"/>
          </p:nvPr>
        </p:nvSpPr>
        <p:spPr>
          <a:xfrm>
            <a:off x="721092" y="567095"/>
            <a:ext cx="10515600" cy="96075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200" b="1" kern="1200">
                <a:solidFill>
                  <a:schemeClr val="tx1"/>
                </a:solidFill>
                <a:latin typeface="+mj-lt"/>
                <a:ea typeface="+mj-ea"/>
                <a:cs typeface="Calibri" panose="020F050202020403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i-FI" sz="4200" b="1" i="0" u="none" strike="noStrike" kern="1200" cap="none" spc="0" normalizeH="0" baseline="0" noProof="0" dirty="0">
                <a:ln>
                  <a:noFill/>
                </a:ln>
                <a:solidFill>
                  <a:schemeClr val="tx1"/>
                </a:solidFill>
                <a:effectLst/>
                <a:uLnTx/>
                <a:uFillTx/>
                <a:latin typeface="+mj-lt"/>
                <a:ea typeface="+mj-ea"/>
                <a:cs typeface="Calibri" panose="020F0502020204030204" pitchFamily="34" charset="0"/>
              </a:rPr>
              <a:t>Millaisena näette tulevaisuudessa järjestönne roolin yhteiskunnallisessa päätöksenteossa? </a:t>
            </a:r>
          </a:p>
        </p:txBody>
      </p:sp>
      <p:graphicFrame>
        <p:nvGraphicFramePr>
          <p:cNvPr id="3" name="Taulukko 4">
            <a:extLst>
              <a:ext uri="{FF2B5EF4-FFF2-40B4-BE49-F238E27FC236}">
                <a16:creationId xmlns:a16="http://schemas.microsoft.com/office/drawing/2014/main" id="{CF37188A-1C47-951A-C029-4D0EF2C56C26}"/>
              </a:ext>
            </a:extLst>
          </p:cNvPr>
          <p:cNvGraphicFramePr>
            <a:graphicFrameLocks noGrp="1"/>
          </p:cNvGraphicFramePr>
          <p:nvPr>
            <p:extLst>
              <p:ext uri="{D42A27DB-BD31-4B8C-83A1-F6EECF244321}">
                <p14:modId xmlns:p14="http://schemas.microsoft.com/office/powerpoint/2010/main" val="3290817067"/>
              </p:ext>
            </p:extLst>
          </p:nvPr>
        </p:nvGraphicFramePr>
        <p:xfrm>
          <a:off x="815702" y="2000846"/>
          <a:ext cx="10560595" cy="3936160"/>
        </p:xfrm>
        <a:graphic>
          <a:graphicData uri="http://schemas.openxmlformats.org/drawingml/2006/table">
            <a:tbl>
              <a:tblPr firstRow="1" bandRow="1">
                <a:tableStyleId>{5940675A-B579-460E-94D1-54222C63F5DA}</a:tableStyleId>
              </a:tblPr>
              <a:tblGrid>
                <a:gridCol w="2112119">
                  <a:extLst>
                    <a:ext uri="{9D8B030D-6E8A-4147-A177-3AD203B41FA5}">
                      <a16:colId xmlns:a16="http://schemas.microsoft.com/office/drawing/2014/main" val="772410988"/>
                    </a:ext>
                  </a:extLst>
                </a:gridCol>
                <a:gridCol w="2112119">
                  <a:extLst>
                    <a:ext uri="{9D8B030D-6E8A-4147-A177-3AD203B41FA5}">
                      <a16:colId xmlns:a16="http://schemas.microsoft.com/office/drawing/2014/main" val="3513042868"/>
                    </a:ext>
                  </a:extLst>
                </a:gridCol>
                <a:gridCol w="2112119">
                  <a:extLst>
                    <a:ext uri="{9D8B030D-6E8A-4147-A177-3AD203B41FA5}">
                      <a16:colId xmlns:a16="http://schemas.microsoft.com/office/drawing/2014/main" val="3306300633"/>
                    </a:ext>
                  </a:extLst>
                </a:gridCol>
                <a:gridCol w="2112119">
                  <a:extLst>
                    <a:ext uri="{9D8B030D-6E8A-4147-A177-3AD203B41FA5}">
                      <a16:colId xmlns:a16="http://schemas.microsoft.com/office/drawing/2014/main" val="683073705"/>
                    </a:ext>
                  </a:extLst>
                </a:gridCol>
                <a:gridCol w="2112119">
                  <a:extLst>
                    <a:ext uri="{9D8B030D-6E8A-4147-A177-3AD203B41FA5}">
                      <a16:colId xmlns:a16="http://schemas.microsoft.com/office/drawing/2014/main" val="1780839073"/>
                    </a:ext>
                  </a:extLst>
                </a:gridCol>
              </a:tblGrid>
              <a:tr h="831960">
                <a:tc>
                  <a:txBody>
                    <a:bodyPr/>
                    <a:lstStyle/>
                    <a:p>
                      <a:r>
                        <a:rPr lang="fi-FI" sz="1700" b="1"/>
                        <a:t>Epävarmuus/</a:t>
                      </a:r>
                    </a:p>
                    <a:p>
                      <a:r>
                        <a:rPr lang="fi-FI" sz="1700" b="1"/>
                        <a:t>muuttuja</a:t>
                      </a:r>
                    </a:p>
                    <a:p>
                      <a:endParaRPr lang="fi-FI" sz="1700" b="1"/>
                    </a:p>
                  </a:txBody>
                  <a:tcPr>
                    <a:solidFill>
                      <a:schemeClr val="bg1">
                        <a:lumMod val="95000"/>
                      </a:schemeClr>
                    </a:solidFill>
                  </a:tcPr>
                </a:tc>
                <a:tc>
                  <a:txBody>
                    <a:bodyPr/>
                    <a:lstStyle/>
                    <a:p>
                      <a:r>
                        <a:rPr lang="fi-FI" sz="1700" b="1" i="0" kern="1200">
                          <a:solidFill>
                            <a:schemeClr val="tx1"/>
                          </a:solidFill>
                          <a:effectLst/>
                          <a:latin typeface="+mn-lt"/>
                          <a:ea typeface="+mn-ea"/>
                          <a:cs typeface="+mn-cs"/>
                        </a:rPr>
                        <a:t>Kehitysvaihtoehto vuonna 2040 (arvot)</a:t>
                      </a:r>
                      <a:endParaRPr lang="fi-FI" sz="1700" b="1"/>
                    </a:p>
                  </a:txBody>
                  <a:tcP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700" b="1" i="0" kern="1200">
                          <a:solidFill>
                            <a:schemeClr val="tx1"/>
                          </a:solidFill>
                          <a:effectLst/>
                          <a:latin typeface="+mn-lt"/>
                          <a:ea typeface="+mn-ea"/>
                          <a:cs typeface="+mn-cs"/>
                        </a:rPr>
                        <a:t>Kehitysvaihtoehto vuonna 2040 (arvot)</a:t>
                      </a:r>
                      <a:endParaRPr lang="fi-FI" sz="1700" b="1"/>
                    </a:p>
                    <a:p>
                      <a:endParaRPr lang="fi-FI" sz="1700" b="1"/>
                    </a:p>
                  </a:txBody>
                  <a:tcPr>
                    <a:solidFill>
                      <a:schemeClr val="bg1">
                        <a:lumMod val="95000"/>
                      </a:schemeClr>
                    </a:solidFill>
                  </a:tcPr>
                </a:tc>
                <a:tc>
                  <a:txBody>
                    <a:bodyPr/>
                    <a:lstStyle/>
                    <a:p>
                      <a:r>
                        <a:rPr lang="fi-FI" sz="1700" b="1" i="0" kern="1200">
                          <a:solidFill>
                            <a:schemeClr val="tx1"/>
                          </a:solidFill>
                          <a:effectLst/>
                          <a:latin typeface="+mn-lt"/>
                          <a:ea typeface="+mn-ea"/>
                          <a:cs typeface="+mn-cs"/>
                        </a:rPr>
                        <a:t>Kehitysvaihtoehto vuonna 2040 (arvot)</a:t>
                      </a:r>
                      <a:endParaRPr lang="fi-FI" sz="1700" b="1"/>
                    </a:p>
                  </a:txBody>
                  <a:tcP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700" b="1" i="0" kern="1200">
                          <a:solidFill>
                            <a:schemeClr val="tx1"/>
                          </a:solidFill>
                          <a:effectLst/>
                          <a:latin typeface="+mn-lt"/>
                          <a:ea typeface="+mn-ea"/>
                          <a:cs typeface="+mn-cs"/>
                        </a:rPr>
                        <a:t>Kehitysvaihtoehto vuonna 2040 (arvot)</a:t>
                      </a:r>
                      <a:endParaRPr lang="fi-FI" sz="1700" b="1"/>
                    </a:p>
                    <a:p>
                      <a:endParaRPr lang="fi-FI" sz="1700" b="1"/>
                    </a:p>
                  </a:txBody>
                  <a:tcPr>
                    <a:solidFill>
                      <a:schemeClr val="bg1">
                        <a:lumMod val="95000"/>
                      </a:schemeClr>
                    </a:solidFill>
                  </a:tcPr>
                </a:tc>
                <a:extLst>
                  <a:ext uri="{0D108BD9-81ED-4DB2-BD59-A6C34878D82A}">
                    <a16:rowId xmlns:a16="http://schemas.microsoft.com/office/drawing/2014/main" val="2585789877"/>
                  </a:ext>
                </a:extLst>
              </a:tr>
              <a:tr h="385240">
                <a:tc>
                  <a:txBody>
                    <a:bodyPr/>
                    <a:lstStyle/>
                    <a:p>
                      <a:endParaRPr lang="fi-FI" sz="1700" b="1"/>
                    </a:p>
                  </a:txBody>
                  <a:tcPr/>
                </a:tc>
                <a:tc>
                  <a:txBody>
                    <a:bodyPr/>
                    <a:lstStyle/>
                    <a:p>
                      <a:r>
                        <a:rPr lang="fi-FI" sz="1700" b="1"/>
                        <a:t>A</a:t>
                      </a:r>
                    </a:p>
                  </a:txBody>
                  <a:tcPr/>
                </a:tc>
                <a:tc>
                  <a:txBody>
                    <a:bodyPr/>
                    <a:lstStyle/>
                    <a:p>
                      <a:r>
                        <a:rPr lang="fi-FI" sz="1700" b="1"/>
                        <a:t>B</a:t>
                      </a:r>
                    </a:p>
                  </a:txBody>
                  <a:tcPr/>
                </a:tc>
                <a:tc>
                  <a:txBody>
                    <a:bodyPr/>
                    <a:lstStyle/>
                    <a:p>
                      <a:r>
                        <a:rPr lang="fi-FI" sz="1700" b="1"/>
                        <a:t>C</a:t>
                      </a:r>
                    </a:p>
                  </a:txBody>
                  <a:tcPr/>
                </a:tc>
                <a:tc>
                  <a:txBody>
                    <a:bodyPr/>
                    <a:lstStyle/>
                    <a:p>
                      <a:r>
                        <a:rPr lang="fi-FI" sz="1700" b="1"/>
                        <a:t>D</a:t>
                      </a:r>
                    </a:p>
                  </a:txBody>
                  <a:tcPr/>
                </a:tc>
                <a:extLst>
                  <a:ext uri="{0D108BD9-81ED-4DB2-BD59-A6C34878D82A}">
                    <a16:rowId xmlns:a16="http://schemas.microsoft.com/office/drawing/2014/main" val="187766518"/>
                  </a:ext>
                </a:extLst>
              </a:tr>
              <a:tr h="831960">
                <a:tc>
                  <a:txBody>
                    <a:bodyPr/>
                    <a:lstStyle/>
                    <a:p>
                      <a:r>
                        <a:rPr lang="fi-FI" sz="1700" b="1" i="0" kern="1200">
                          <a:solidFill>
                            <a:schemeClr val="tx1"/>
                          </a:solidFill>
                          <a:effectLst/>
                          <a:latin typeface="+mn-lt"/>
                          <a:ea typeface="+mn-ea"/>
                          <a:cs typeface="+mn-cs"/>
                        </a:rPr>
                        <a:t>2 Sote-järjestöjen rooli</a:t>
                      </a:r>
                      <a:br>
                        <a:rPr lang="fi-FI" sz="1700"/>
                      </a:br>
                      <a:r>
                        <a:rPr lang="fi-FI" sz="1700" b="1" i="0" kern="1200">
                          <a:solidFill>
                            <a:schemeClr val="tx1"/>
                          </a:solidFill>
                          <a:effectLst/>
                          <a:latin typeface="+mn-lt"/>
                          <a:ea typeface="+mn-ea"/>
                          <a:cs typeface="+mn-cs"/>
                        </a:rPr>
                        <a:t>yhteiskunnallisessa päätöksenteossa</a:t>
                      </a:r>
                      <a:endParaRPr lang="fi-FI" sz="1700"/>
                    </a:p>
                  </a:txBody>
                  <a:tcPr/>
                </a:tc>
                <a:tc>
                  <a:txBody>
                    <a:bodyPr/>
                    <a:lstStyle/>
                    <a:p>
                      <a:pPr latinLnBrk="0"/>
                      <a:r>
                        <a:rPr lang="fi-FI" sz="1700" b="1">
                          <a:effectLst/>
                        </a:rPr>
                        <a:t>Vahva</a:t>
                      </a:r>
                      <a:br>
                        <a:rPr lang="fi-FI" sz="1700">
                          <a:effectLst/>
                        </a:rPr>
                      </a:br>
                      <a:r>
                        <a:rPr lang="fi-FI" sz="1700">
                          <a:effectLst/>
                        </a:rPr>
                        <a:t>Sote-järjestöihin luotetaan, niitä arvostetaan ja niiden näytöt puhuvat puolestaan. Valitut edustajat toimivat järjestöjen yhteisenä ”äänitorvena”.</a:t>
                      </a:r>
                    </a:p>
                  </a:txBody>
                  <a:tcPr/>
                </a:tc>
                <a:tc>
                  <a:txBody>
                    <a:bodyPr/>
                    <a:lstStyle/>
                    <a:p>
                      <a:pPr latinLnBrk="0"/>
                      <a:r>
                        <a:rPr lang="fi-FI" sz="1700" b="1">
                          <a:effectLst/>
                        </a:rPr>
                        <a:t>Hauras</a:t>
                      </a:r>
                      <a:br>
                        <a:rPr lang="fi-FI" sz="1700">
                          <a:effectLst/>
                        </a:rPr>
                      </a:br>
                      <a:r>
                        <a:rPr lang="fi-FI" sz="1700">
                          <a:effectLst/>
                        </a:rPr>
                        <a:t>Sote-järjestöjen toiminnan arvostus on heikentynyt. Kukin ajaa omaa asiaansa eikä vaikuttamista ole organisoitu.</a:t>
                      </a:r>
                    </a:p>
                  </a:txBody>
                  <a:tcPr/>
                </a:tc>
                <a:tc>
                  <a:txBody>
                    <a:bodyPr/>
                    <a:lstStyle/>
                    <a:p>
                      <a:pPr latinLnBrk="0"/>
                      <a:r>
                        <a:rPr lang="fi-FI" sz="1700" b="1">
                          <a:effectLst/>
                        </a:rPr>
                        <a:t>Hajautunut</a:t>
                      </a:r>
                      <a:br>
                        <a:rPr lang="fi-FI" sz="1700">
                          <a:effectLst/>
                        </a:rPr>
                      </a:br>
                      <a:r>
                        <a:rPr lang="fi-FI" sz="1700">
                          <a:effectLst/>
                        </a:rPr>
                        <a:t>Sote-järjestöt tekevät hyvää työtä kukin tahoillaan. Järjestöjen ääni yhteiskunnallisessa päätöksenteossa on kuitenkin hajanainen ja vahvimman ääni kuuluu eniten.</a:t>
                      </a:r>
                    </a:p>
                  </a:txBody>
                  <a:tcPr/>
                </a:tc>
                <a:tc>
                  <a:txBody>
                    <a:bodyPr/>
                    <a:lstStyle/>
                    <a:p>
                      <a:r>
                        <a:rPr lang="fi-FI" sz="1700" b="1"/>
                        <a:t>Joku muu? </a:t>
                      </a:r>
                      <a:r>
                        <a:rPr lang="fi-FI" sz="1700"/>
                        <a:t>Täydennä</a:t>
                      </a:r>
                    </a:p>
                  </a:txBody>
                  <a:tcPr/>
                </a:tc>
                <a:extLst>
                  <a:ext uri="{0D108BD9-81ED-4DB2-BD59-A6C34878D82A}">
                    <a16:rowId xmlns:a16="http://schemas.microsoft.com/office/drawing/2014/main" val="3296145266"/>
                  </a:ext>
                </a:extLst>
              </a:tr>
            </a:tbl>
          </a:graphicData>
        </a:graphic>
      </p:graphicFrame>
    </p:spTree>
    <p:extLst>
      <p:ext uri="{BB962C8B-B14F-4D97-AF65-F5344CB8AC3E}">
        <p14:creationId xmlns:p14="http://schemas.microsoft.com/office/powerpoint/2010/main" val="5548006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1333E04-6B49-460A-CD3E-3A50ABAA966C}"/>
              </a:ext>
            </a:extLst>
          </p:cNvPr>
          <p:cNvSpPr>
            <a:spLocks noGrp="1"/>
          </p:cNvSpPr>
          <p:nvPr>
            <p:ph type="title"/>
          </p:nvPr>
        </p:nvSpPr>
        <p:spPr>
          <a:xfrm>
            <a:off x="838199" y="308818"/>
            <a:ext cx="11116377" cy="960755"/>
          </a:xfrm>
        </p:spPr>
        <p:txBody>
          <a:bodyPr>
            <a:normAutofit fontScale="90000"/>
          </a:bodyPr>
          <a:lstStyle/>
          <a:p>
            <a:r>
              <a:rPr lang="fi-FI" dirty="0"/>
              <a:t>Millaiseksi koette järjestönne toiminnan taloudellisten edellytysten muotoutuvan tulevaisuudessa?</a:t>
            </a:r>
          </a:p>
        </p:txBody>
      </p:sp>
      <p:graphicFrame>
        <p:nvGraphicFramePr>
          <p:cNvPr id="3" name="Taulukko 4">
            <a:extLst>
              <a:ext uri="{FF2B5EF4-FFF2-40B4-BE49-F238E27FC236}">
                <a16:creationId xmlns:a16="http://schemas.microsoft.com/office/drawing/2014/main" id="{CD885F7B-B331-C7E3-6ED9-0EA8E0E72375}"/>
              </a:ext>
            </a:extLst>
          </p:cNvPr>
          <p:cNvGraphicFramePr>
            <a:graphicFrameLocks noGrp="1"/>
          </p:cNvGraphicFramePr>
          <p:nvPr>
            <p:extLst>
              <p:ext uri="{D42A27DB-BD31-4B8C-83A1-F6EECF244321}">
                <p14:modId xmlns:p14="http://schemas.microsoft.com/office/powerpoint/2010/main" val="3808801442"/>
              </p:ext>
            </p:extLst>
          </p:nvPr>
        </p:nvGraphicFramePr>
        <p:xfrm>
          <a:off x="921580" y="1364947"/>
          <a:ext cx="10560595" cy="4972480"/>
        </p:xfrm>
        <a:graphic>
          <a:graphicData uri="http://schemas.openxmlformats.org/drawingml/2006/table">
            <a:tbl>
              <a:tblPr firstRow="1" bandRow="1">
                <a:tableStyleId>{5940675A-B579-460E-94D1-54222C63F5DA}</a:tableStyleId>
              </a:tblPr>
              <a:tblGrid>
                <a:gridCol w="2112119">
                  <a:extLst>
                    <a:ext uri="{9D8B030D-6E8A-4147-A177-3AD203B41FA5}">
                      <a16:colId xmlns:a16="http://schemas.microsoft.com/office/drawing/2014/main" val="772410988"/>
                    </a:ext>
                  </a:extLst>
                </a:gridCol>
                <a:gridCol w="2112119">
                  <a:extLst>
                    <a:ext uri="{9D8B030D-6E8A-4147-A177-3AD203B41FA5}">
                      <a16:colId xmlns:a16="http://schemas.microsoft.com/office/drawing/2014/main" val="3513042868"/>
                    </a:ext>
                  </a:extLst>
                </a:gridCol>
                <a:gridCol w="2112119">
                  <a:extLst>
                    <a:ext uri="{9D8B030D-6E8A-4147-A177-3AD203B41FA5}">
                      <a16:colId xmlns:a16="http://schemas.microsoft.com/office/drawing/2014/main" val="3306300633"/>
                    </a:ext>
                  </a:extLst>
                </a:gridCol>
                <a:gridCol w="2112119">
                  <a:extLst>
                    <a:ext uri="{9D8B030D-6E8A-4147-A177-3AD203B41FA5}">
                      <a16:colId xmlns:a16="http://schemas.microsoft.com/office/drawing/2014/main" val="683073705"/>
                    </a:ext>
                  </a:extLst>
                </a:gridCol>
                <a:gridCol w="2112119">
                  <a:extLst>
                    <a:ext uri="{9D8B030D-6E8A-4147-A177-3AD203B41FA5}">
                      <a16:colId xmlns:a16="http://schemas.microsoft.com/office/drawing/2014/main" val="1780839073"/>
                    </a:ext>
                  </a:extLst>
                </a:gridCol>
              </a:tblGrid>
              <a:tr h="831960">
                <a:tc>
                  <a:txBody>
                    <a:bodyPr/>
                    <a:lstStyle/>
                    <a:p>
                      <a:r>
                        <a:rPr lang="fi-FI" sz="1700" b="1"/>
                        <a:t>Epävarmuus/</a:t>
                      </a:r>
                    </a:p>
                    <a:p>
                      <a:r>
                        <a:rPr lang="fi-FI" sz="1700" b="1"/>
                        <a:t>muuttuja</a:t>
                      </a:r>
                    </a:p>
                    <a:p>
                      <a:endParaRPr lang="fi-FI" sz="1700" b="1"/>
                    </a:p>
                  </a:txBody>
                  <a:tcPr>
                    <a:solidFill>
                      <a:schemeClr val="bg1">
                        <a:lumMod val="95000"/>
                      </a:schemeClr>
                    </a:solidFill>
                  </a:tcPr>
                </a:tc>
                <a:tc>
                  <a:txBody>
                    <a:bodyPr/>
                    <a:lstStyle/>
                    <a:p>
                      <a:r>
                        <a:rPr lang="fi-FI" sz="1700" b="1" i="0" kern="1200">
                          <a:solidFill>
                            <a:schemeClr val="tx1"/>
                          </a:solidFill>
                          <a:effectLst/>
                          <a:latin typeface="+mn-lt"/>
                          <a:ea typeface="+mn-ea"/>
                          <a:cs typeface="+mn-cs"/>
                        </a:rPr>
                        <a:t>Kehitysvaihtoehto vuonna 2040 (arvot)</a:t>
                      </a:r>
                      <a:endParaRPr lang="fi-FI" sz="1700" b="1"/>
                    </a:p>
                  </a:txBody>
                  <a:tcP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700" b="1" i="0" kern="1200">
                          <a:solidFill>
                            <a:schemeClr val="tx1"/>
                          </a:solidFill>
                          <a:effectLst/>
                          <a:latin typeface="+mn-lt"/>
                          <a:ea typeface="+mn-ea"/>
                          <a:cs typeface="+mn-cs"/>
                        </a:rPr>
                        <a:t>Kehitysvaihtoehto vuonna 2040 (arvot)</a:t>
                      </a:r>
                      <a:endParaRPr lang="fi-FI" sz="1700" b="1"/>
                    </a:p>
                    <a:p>
                      <a:endParaRPr lang="fi-FI" sz="1700" b="1"/>
                    </a:p>
                  </a:txBody>
                  <a:tcPr>
                    <a:solidFill>
                      <a:schemeClr val="bg1">
                        <a:lumMod val="95000"/>
                      </a:schemeClr>
                    </a:solidFill>
                  </a:tcPr>
                </a:tc>
                <a:tc>
                  <a:txBody>
                    <a:bodyPr/>
                    <a:lstStyle/>
                    <a:p>
                      <a:r>
                        <a:rPr lang="fi-FI" sz="1700" b="1" i="0" kern="1200">
                          <a:solidFill>
                            <a:schemeClr val="tx1"/>
                          </a:solidFill>
                          <a:effectLst/>
                          <a:latin typeface="+mn-lt"/>
                          <a:ea typeface="+mn-ea"/>
                          <a:cs typeface="+mn-cs"/>
                        </a:rPr>
                        <a:t>Kehitysvaihtoehto vuonna 2040 (arvot)</a:t>
                      </a:r>
                      <a:endParaRPr lang="fi-FI" sz="1700" b="1"/>
                    </a:p>
                  </a:txBody>
                  <a:tcP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700" b="1" i="0" kern="1200">
                          <a:solidFill>
                            <a:schemeClr val="tx1"/>
                          </a:solidFill>
                          <a:effectLst/>
                          <a:latin typeface="+mn-lt"/>
                          <a:ea typeface="+mn-ea"/>
                          <a:cs typeface="+mn-cs"/>
                        </a:rPr>
                        <a:t>Kehitysvaihtoehto vuonna 2040 (arvot)</a:t>
                      </a:r>
                      <a:endParaRPr lang="fi-FI" sz="1700" b="1"/>
                    </a:p>
                    <a:p>
                      <a:endParaRPr lang="fi-FI" sz="1700" b="1"/>
                    </a:p>
                  </a:txBody>
                  <a:tcPr>
                    <a:solidFill>
                      <a:schemeClr val="bg1">
                        <a:lumMod val="95000"/>
                      </a:schemeClr>
                    </a:solidFill>
                  </a:tcPr>
                </a:tc>
                <a:extLst>
                  <a:ext uri="{0D108BD9-81ED-4DB2-BD59-A6C34878D82A}">
                    <a16:rowId xmlns:a16="http://schemas.microsoft.com/office/drawing/2014/main" val="2585789877"/>
                  </a:ext>
                </a:extLst>
              </a:tr>
              <a:tr h="385240">
                <a:tc>
                  <a:txBody>
                    <a:bodyPr/>
                    <a:lstStyle/>
                    <a:p>
                      <a:endParaRPr lang="fi-FI" sz="1700" b="1"/>
                    </a:p>
                  </a:txBody>
                  <a:tcPr/>
                </a:tc>
                <a:tc>
                  <a:txBody>
                    <a:bodyPr/>
                    <a:lstStyle/>
                    <a:p>
                      <a:r>
                        <a:rPr lang="fi-FI" sz="1700" b="1"/>
                        <a:t>A</a:t>
                      </a:r>
                    </a:p>
                  </a:txBody>
                  <a:tcPr/>
                </a:tc>
                <a:tc>
                  <a:txBody>
                    <a:bodyPr/>
                    <a:lstStyle/>
                    <a:p>
                      <a:r>
                        <a:rPr lang="fi-FI" sz="1700" b="1"/>
                        <a:t>B</a:t>
                      </a:r>
                    </a:p>
                  </a:txBody>
                  <a:tcPr/>
                </a:tc>
                <a:tc>
                  <a:txBody>
                    <a:bodyPr/>
                    <a:lstStyle/>
                    <a:p>
                      <a:r>
                        <a:rPr lang="fi-FI" sz="1700" b="1"/>
                        <a:t>C</a:t>
                      </a:r>
                    </a:p>
                  </a:txBody>
                  <a:tcPr/>
                </a:tc>
                <a:tc>
                  <a:txBody>
                    <a:bodyPr/>
                    <a:lstStyle/>
                    <a:p>
                      <a:r>
                        <a:rPr lang="fi-FI" sz="1700" b="1"/>
                        <a:t>D</a:t>
                      </a:r>
                    </a:p>
                  </a:txBody>
                  <a:tcPr/>
                </a:tc>
                <a:extLst>
                  <a:ext uri="{0D108BD9-81ED-4DB2-BD59-A6C34878D82A}">
                    <a16:rowId xmlns:a16="http://schemas.microsoft.com/office/drawing/2014/main" val="187766518"/>
                  </a:ext>
                </a:extLst>
              </a:tr>
              <a:tr h="831960">
                <a:tc>
                  <a:txBody>
                    <a:bodyPr/>
                    <a:lstStyle/>
                    <a:p>
                      <a:pPr latinLnBrk="0"/>
                      <a:r>
                        <a:rPr lang="fi-FI" sz="1700" b="1">
                          <a:effectLst/>
                        </a:rPr>
                        <a:t>3 Toiminnan</a:t>
                      </a:r>
                      <a:br>
                        <a:rPr lang="fi-FI" sz="1700">
                          <a:effectLst/>
                        </a:rPr>
                      </a:br>
                      <a:r>
                        <a:rPr lang="fi-FI" sz="1700" b="1">
                          <a:effectLst/>
                        </a:rPr>
                        <a:t>taloudelliset edellytykset</a:t>
                      </a:r>
                      <a:endParaRPr lang="fi-FI" sz="1700">
                        <a:effectLst/>
                      </a:endParaRPr>
                    </a:p>
                  </a:txBody>
                  <a:tcPr/>
                </a:tc>
                <a:tc>
                  <a:txBody>
                    <a:bodyPr/>
                    <a:lstStyle/>
                    <a:p>
                      <a:pPr latinLnBrk="0"/>
                      <a:r>
                        <a:rPr lang="fi-FI" sz="1700" b="1">
                          <a:effectLst/>
                        </a:rPr>
                        <a:t>Sopeutuva</a:t>
                      </a:r>
                      <a:br>
                        <a:rPr lang="fi-FI" sz="1700">
                          <a:effectLst/>
                        </a:rPr>
                      </a:br>
                      <a:r>
                        <a:rPr lang="fi-FI" sz="1700">
                          <a:effectLst/>
                        </a:rPr>
                        <a:t>Valtionavustusten varassa toimivat sote-järjestöt sopeuttavat toimintansa sen mukaan kuin valtion budjetista varoja jaetaan. Pienet yhdistykset pärjäävät jäsen- ja osallistumismaksuilla</a:t>
                      </a:r>
                    </a:p>
                  </a:txBody>
                  <a:tcPr/>
                </a:tc>
                <a:tc>
                  <a:txBody>
                    <a:bodyPr/>
                    <a:lstStyle/>
                    <a:p>
                      <a:pPr latinLnBrk="0"/>
                      <a:r>
                        <a:rPr lang="fi-FI" sz="1700" b="1">
                          <a:effectLst/>
                        </a:rPr>
                        <a:t>Resilientti</a:t>
                      </a:r>
                      <a:br>
                        <a:rPr lang="fi-FI" sz="1700">
                          <a:effectLst/>
                        </a:rPr>
                      </a:br>
                      <a:r>
                        <a:rPr lang="fi-FI" sz="1700">
                          <a:effectLst/>
                        </a:rPr>
                        <a:t>Sote-Järjestöjen tulojen lähteet ovat monipuolisia ja ne myös jakavat resursseja keskenään.</a:t>
                      </a:r>
                    </a:p>
                  </a:txBody>
                  <a:tcPr/>
                </a:tc>
                <a:tc>
                  <a:txBody>
                    <a:bodyPr/>
                    <a:lstStyle/>
                    <a:p>
                      <a:pPr latinLnBrk="0"/>
                      <a:r>
                        <a:rPr lang="fi-FI" sz="1700" b="1">
                          <a:effectLst/>
                        </a:rPr>
                        <a:t>Pudotuspeli</a:t>
                      </a:r>
                      <a:br>
                        <a:rPr lang="fi-FI" sz="1700">
                          <a:effectLst/>
                        </a:rPr>
                      </a:br>
                      <a:r>
                        <a:rPr lang="fi-FI" sz="1700">
                          <a:effectLst/>
                        </a:rPr>
                        <a:t>Vain ne sote-järjestöt säilyivät elinvoimaisina, jotka ovat talouskyvykkäitä, joilla avustusten osuus on pieni tai jotka kykenevät osoittamaan vaikutuksiaan ja siten herättävät kiinnostusta rahoittajissa.</a:t>
                      </a:r>
                    </a:p>
                  </a:txBody>
                  <a:tcPr/>
                </a:tc>
                <a:tc>
                  <a:txBody>
                    <a:bodyPr/>
                    <a:lstStyle/>
                    <a:p>
                      <a:r>
                        <a:rPr lang="fi-FI" sz="1700" b="1"/>
                        <a:t>Joku muu? </a:t>
                      </a:r>
                      <a:r>
                        <a:rPr lang="fi-FI" sz="1700"/>
                        <a:t>Täydennä</a:t>
                      </a:r>
                    </a:p>
                  </a:txBody>
                  <a:tcPr/>
                </a:tc>
                <a:extLst>
                  <a:ext uri="{0D108BD9-81ED-4DB2-BD59-A6C34878D82A}">
                    <a16:rowId xmlns:a16="http://schemas.microsoft.com/office/drawing/2014/main" val="3296145266"/>
                  </a:ext>
                </a:extLst>
              </a:tr>
            </a:tbl>
          </a:graphicData>
        </a:graphic>
      </p:graphicFrame>
    </p:spTree>
    <p:extLst>
      <p:ext uri="{BB962C8B-B14F-4D97-AF65-F5344CB8AC3E}">
        <p14:creationId xmlns:p14="http://schemas.microsoft.com/office/powerpoint/2010/main" val="37150143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EBEB469-B699-A9F9-8564-DC93EE65F29C}"/>
              </a:ext>
            </a:extLst>
          </p:cNvPr>
          <p:cNvSpPr>
            <a:spLocks noGrp="1"/>
          </p:cNvSpPr>
          <p:nvPr>
            <p:ph type="title"/>
          </p:nvPr>
        </p:nvSpPr>
        <p:spPr>
          <a:xfrm>
            <a:off x="838200" y="356944"/>
            <a:ext cx="11018178" cy="960755"/>
          </a:xfrm>
        </p:spPr>
        <p:txBody>
          <a:bodyPr>
            <a:normAutofit fontScale="90000"/>
          </a:bodyPr>
          <a:lstStyle/>
          <a:p>
            <a:r>
              <a:rPr lang="fi-FI" dirty="0"/>
              <a:t>Miten digitalisaatio heijastuu järjestössänne tapoihin osallistua ja käydä vuorovaikutusta tulevaisuudessa?</a:t>
            </a:r>
          </a:p>
        </p:txBody>
      </p:sp>
      <p:graphicFrame>
        <p:nvGraphicFramePr>
          <p:cNvPr id="3" name="Taulukko 4">
            <a:extLst>
              <a:ext uri="{FF2B5EF4-FFF2-40B4-BE49-F238E27FC236}">
                <a16:creationId xmlns:a16="http://schemas.microsoft.com/office/drawing/2014/main" id="{75413262-6E1A-6114-3D5E-F79C9E32E5DE}"/>
              </a:ext>
            </a:extLst>
          </p:cNvPr>
          <p:cNvGraphicFramePr>
            <a:graphicFrameLocks noGrp="1"/>
          </p:cNvGraphicFramePr>
          <p:nvPr>
            <p:extLst>
              <p:ext uri="{D42A27DB-BD31-4B8C-83A1-F6EECF244321}">
                <p14:modId xmlns:p14="http://schemas.microsoft.com/office/powerpoint/2010/main" val="4109339009"/>
              </p:ext>
            </p:extLst>
          </p:nvPr>
        </p:nvGraphicFramePr>
        <p:xfrm>
          <a:off x="838200" y="1481328"/>
          <a:ext cx="10560595" cy="5231560"/>
        </p:xfrm>
        <a:graphic>
          <a:graphicData uri="http://schemas.openxmlformats.org/drawingml/2006/table">
            <a:tbl>
              <a:tblPr firstRow="1" bandRow="1">
                <a:tableStyleId>{5940675A-B579-460E-94D1-54222C63F5DA}</a:tableStyleId>
              </a:tblPr>
              <a:tblGrid>
                <a:gridCol w="2112119">
                  <a:extLst>
                    <a:ext uri="{9D8B030D-6E8A-4147-A177-3AD203B41FA5}">
                      <a16:colId xmlns:a16="http://schemas.microsoft.com/office/drawing/2014/main" val="772410988"/>
                    </a:ext>
                  </a:extLst>
                </a:gridCol>
                <a:gridCol w="2112119">
                  <a:extLst>
                    <a:ext uri="{9D8B030D-6E8A-4147-A177-3AD203B41FA5}">
                      <a16:colId xmlns:a16="http://schemas.microsoft.com/office/drawing/2014/main" val="3513042868"/>
                    </a:ext>
                  </a:extLst>
                </a:gridCol>
                <a:gridCol w="2112119">
                  <a:extLst>
                    <a:ext uri="{9D8B030D-6E8A-4147-A177-3AD203B41FA5}">
                      <a16:colId xmlns:a16="http://schemas.microsoft.com/office/drawing/2014/main" val="3306300633"/>
                    </a:ext>
                  </a:extLst>
                </a:gridCol>
                <a:gridCol w="2112119">
                  <a:extLst>
                    <a:ext uri="{9D8B030D-6E8A-4147-A177-3AD203B41FA5}">
                      <a16:colId xmlns:a16="http://schemas.microsoft.com/office/drawing/2014/main" val="683073705"/>
                    </a:ext>
                  </a:extLst>
                </a:gridCol>
                <a:gridCol w="2112119">
                  <a:extLst>
                    <a:ext uri="{9D8B030D-6E8A-4147-A177-3AD203B41FA5}">
                      <a16:colId xmlns:a16="http://schemas.microsoft.com/office/drawing/2014/main" val="1780839073"/>
                    </a:ext>
                  </a:extLst>
                </a:gridCol>
              </a:tblGrid>
              <a:tr h="831960">
                <a:tc>
                  <a:txBody>
                    <a:bodyPr/>
                    <a:lstStyle/>
                    <a:p>
                      <a:r>
                        <a:rPr lang="fi-FI" sz="1700" b="1"/>
                        <a:t>Epävarmuus/</a:t>
                      </a:r>
                    </a:p>
                    <a:p>
                      <a:r>
                        <a:rPr lang="fi-FI" sz="1700" b="1"/>
                        <a:t>muuttuja</a:t>
                      </a:r>
                    </a:p>
                    <a:p>
                      <a:endParaRPr lang="fi-FI" sz="1700" b="1"/>
                    </a:p>
                  </a:txBody>
                  <a:tcPr>
                    <a:solidFill>
                      <a:schemeClr val="bg1">
                        <a:lumMod val="95000"/>
                      </a:schemeClr>
                    </a:solidFill>
                  </a:tcPr>
                </a:tc>
                <a:tc>
                  <a:txBody>
                    <a:bodyPr/>
                    <a:lstStyle/>
                    <a:p>
                      <a:r>
                        <a:rPr lang="fi-FI" sz="1700" b="1" i="0" kern="1200">
                          <a:solidFill>
                            <a:schemeClr val="tx1"/>
                          </a:solidFill>
                          <a:effectLst/>
                          <a:latin typeface="+mn-lt"/>
                          <a:ea typeface="+mn-ea"/>
                          <a:cs typeface="+mn-cs"/>
                        </a:rPr>
                        <a:t>Kehitysvaihtoehto vuonna 2040 (arvot)</a:t>
                      </a:r>
                      <a:endParaRPr lang="fi-FI" sz="1700" b="1"/>
                    </a:p>
                  </a:txBody>
                  <a:tcP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700" b="1" i="0" kern="1200">
                          <a:solidFill>
                            <a:schemeClr val="tx1"/>
                          </a:solidFill>
                          <a:effectLst/>
                          <a:latin typeface="+mn-lt"/>
                          <a:ea typeface="+mn-ea"/>
                          <a:cs typeface="+mn-cs"/>
                        </a:rPr>
                        <a:t>Kehitysvaihtoehto vuonna 2040 (arvot)</a:t>
                      </a:r>
                      <a:endParaRPr lang="fi-FI" sz="1700" b="1"/>
                    </a:p>
                    <a:p>
                      <a:endParaRPr lang="fi-FI" sz="1700" b="1"/>
                    </a:p>
                  </a:txBody>
                  <a:tcPr>
                    <a:solidFill>
                      <a:schemeClr val="bg1">
                        <a:lumMod val="95000"/>
                      </a:schemeClr>
                    </a:solidFill>
                  </a:tcPr>
                </a:tc>
                <a:tc>
                  <a:txBody>
                    <a:bodyPr/>
                    <a:lstStyle/>
                    <a:p>
                      <a:r>
                        <a:rPr lang="fi-FI" sz="1700" b="1" i="0" kern="1200">
                          <a:solidFill>
                            <a:schemeClr val="tx1"/>
                          </a:solidFill>
                          <a:effectLst/>
                          <a:latin typeface="+mn-lt"/>
                          <a:ea typeface="+mn-ea"/>
                          <a:cs typeface="+mn-cs"/>
                        </a:rPr>
                        <a:t>Kehitysvaihtoehto vuonna 2040 (arvot)</a:t>
                      </a:r>
                      <a:endParaRPr lang="fi-FI" sz="1700" b="1"/>
                    </a:p>
                  </a:txBody>
                  <a:tcP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700" b="1" i="0" kern="1200">
                          <a:solidFill>
                            <a:schemeClr val="tx1"/>
                          </a:solidFill>
                          <a:effectLst/>
                          <a:latin typeface="+mn-lt"/>
                          <a:ea typeface="+mn-ea"/>
                          <a:cs typeface="+mn-cs"/>
                        </a:rPr>
                        <a:t>Kehitysvaihtoehto vuonna 2040 (arvot)</a:t>
                      </a:r>
                      <a:endParaRPr lang="fi-FI" sz="1700" b="1"/>
                    </a:p>
                    <a:p>
                      <a:endParaRPr lang="fi-FI" sz="1700" b="1"/>
                    </a:p>
                  </a:txBody>
                  <a:tcPr>
                    <a:solidFill>
                      <a:schemeClr val="bg1">
                        <a:lumMod val="95000"/>
                      </a:schemeClr>
                    </a:solidFill>
                  </a:tcPr>
                </a:tc>
                <a:extLst>
                  <a:ext uri="{0D108BD9-81ED-4DB2-BD59-A6C34878D82A}">
                    <a16:rowId xmlns:a16="http://schemas.microsoft.com/office/drawing/2014/main" val="2585789877"/>
                  </a:ext>
                </a:extLst>
              </a:tr>
              <a:tr h="385240">
                <a:tc>
                  <a:txBody>
                    <a:bodyPr/>
                    <a:lstStyle/>
                    <a:p>
                      <a:endParaRPr lang="fi-FI" sz="1700" b="1"/>
                    </a:p>
                  </a:txBody>
                  <a:tcPr/>
                </a:tc>
                <a:tc>
                  <a:txBody>
                    <a:bodyPr/>
                    <a:lstStyle/>
                    <a:p>
                      <a:r>
                        <a:rPr lang="fi-FI" sz="1700" b="1"/>
                        <a:t>A</a:t>
                      </a:r>
                    </a:p>
                  </a:txBody>
                  <a:tcPr/>
                </a:tc>
                <a:tc>
                  <a:txBody>
                    <a:bodyPr/>
                    <a:lstStyle/>
                    <a:p>
                      <a:r>
                        <a:rPr lang="fi-FI" sz="1700" b="1"/>
                        <a:t>B</a:t>
                      </a:r>
                    </a:p>
                  </a:txBody>
                  <a:tcPr/>
                </a:tc>
                <a:tc>
                  <a:txBody>
                    <a:bodyPr/>
                    <a:lstStyle/>
                    <a:p>
                      <a:r>
                        <a:rPr lang="fi-FI" sz="1700" b="1"/>
                        <a:t>C</a:t>
                      </a:r>
                    </a:p>
                  </a:txBody>
                  <a:tcPr/>
                </a:tc>
                <a:tc>
                  <a:txBody>
                    <a:bodyPr/>
                    <a:lstStyle/>
                    <a:p>
                      <a:r>
                        <a:rPr lang="fi-FI" sz="1700" b="1"/>
                        <a:t>D</a:t>
                      </a:r>
                    </a:p>
                  </a:txBody>
                  <a:tcPr/>
                </a:tc>
                <a:extLst>
                  <a:ext uri="{0D108BD9-81ED-4DB2-BD59-A6C34878D82A}">
                    <a16:rowId xmlns:a16="http://schemas.microsoft.com/office/drawing/2014/main" val="187766518"/>
                  </a:ext>
                </a:extLst>
              </a:tr>
              <a:tr h="831960">
                <a:tc>
                  <a:txBody>
                    <a:bodyPr/>
                    <a:lstStyle/>
                    <a:p>
                      <a:pPr latinLnBrk="0"/>
                      <a:r>
                        <a:rPr lang="fi-FI" sz="1700" b="1">
                          <a:effectLst/>
                        </a:rPr>
                        <a:t>4 Digitalisaation heijastukset osallistumisen ja vuorovaikutuksen tapoihin</a:t>
                      </a:r>
                      <a:endParaRPr lang="fi-FI" sz="1700">
                        <a:effectLst/>
                      </a:endParaRPr>
                    </a:p>
                  </a:txBody>
                  <a:tcPr/>
                </a:tc>
                <a:tc>
                  <a:txBody>
                    <a:bodyPr/>
                    <a:lstStyle/>
                    <a:p>
                      <a:pPr latinLnBrk="0"/>
                      <a:r>
                        <a:rPr lang="fi-FI" sz="1700" b="1">
                          <a:effectLst/>
                        </a:rPr>
                        <a:t>Kohtaamisen voima</a:t>
                      </a:r>
                      <a:br>
                        <a:rPr lang="fi-FI" sz="1700">
                          <a:effectLst/>
                        </a:rPr>
                      </a:br>
                      <a:r>
                        <a:rPr lang="fi-FI" sz="1700">
                          <a:effectLst/>
                        </a:rPr>
                        <a:t>Digitalisaatio ei korvannut kasvokkain kohtaamista. Fyysisten kohtaamisten merkitys on arvossaan ja kohtaamisiin perustuva sote-järjestötoiminta on palannut juurilleen.</a:t>
                      </a:r>
                    </a:p>
                  </a:txBody>
                  <a:tcPr/>
                </a:tc>
                <a:tc>
                  <a:txBody>
                    <a:bodyPr/>
                    <a:lstStyle/>
                    <a:p>
                      <a:pPr latinLnBrk="0"/>
                      <a:r>
                        <a:rPr lang="fi-FI" sz="1700" b="1">
                          <a:effectLst/>
                        </a:rPr>
                        <a:t>Erilaiset tarpeet</a:t>
                      </a:r>
                      <a:br>
                        <a:rPr lang="fi-FI" sz="1700">
                          <a:effectLst/>
                        </a:rPr>
                      </a:br>
                      <a:r>
                        <a:rPr lang="fi-FI" sz="1700">
                          <a:effectLst/>
                        </a:rPr>
                        <a:t>Digitaaliset ratkaisut ovat osa elämää, mutta myös kasvokkain kohtaamisille on oma paikkansa ja sote-järjestöt ovat osanneet hyödyntää nämä molemmat eri tarpeisiin kohderyhmälähtöisesti.</a:t>
                      </a:r>
                    </a:p>
                  </a:txBody>
                  <a:tcPr/>
                </a:tc>
                <a:tc>
                  <a:txBody>
                    <a:bodyPr/>
                    <a:lstStyle/>
                    <a:p>
                      <a:pPr latinLnBrk="0"/>
                      <a:r>
                        <a:rPr lang="fi-FI" sz="1700" b="1">
                          <a:effectLst/>
                        </a:rPr>
                        <a:t>Digipainotteinen</a:t>
                      </a:r>
                      <a:br>
                        <a:rPr lang="fi-FI" sz="1700">
                          <a:effectLst/>
                        </a:rPr>
                      </a:br>
                      <a:r>
                        <a:rPr lang="fi-FI" sz="1700">
                          <a:effectLst/>
                        </a:rPr>
                        <a:t>Diginatiivien mukana teknologia on valtavirtaa kaikessa. Vuorovaikutus ja osallistuminen tapahtuu pääsääntöisesti verkossa. Some-alustoista saatava tieto, vertaistuki tai valistus ovat arkipäivää ja sote-järjestöt keskittyvät niiden tarjoamiseen.</a:t>
                      </a:r>
                    </a:p>
                  </a:txBody>
                  <a:tcPr/>
                </a:tc>
                <a:tc>
                  <a:txBody>
                    <a:bodyPr/>
                    <a:lstStyle/>
                    <a:p>
                      <a:r>
                        <a:rPr lang="fi-FI" sz="1700" b="1"/>
                        <a:t>Joku muu? </a:t>
                      </a:r>
                      <a:r>
                        <a:rPr lang="fi-FI" sz="1700"/>
                        <a:t>Täydennä</a:t>
                      </a:r>
                    </a:p>
                  </a:txBody>
                  <a:tcPr/>
                </a:tc>
                <a:extLst>
                  <a:ext uri="{0D108BD9-81ED-4DB2-BD59-A6C34878D82A}">
                    <a16:rowId xmlns:a16="http://schemas.microsoft.com/office/drawing/2014/main" val="3296145266"/>
                  </a:ext>
                </a:extLst>
              </a:tr>
            </a:tbl>
          </a:graphicData>
        </a:graphic>
      </p:graphicFrame>
    </p:spTree>
    <p:extLst>
      <p:ext uri="{BB962C8B-B14F-4D97-AF65-F5344CB8AC3E}">
        <p14:creationId xmlns:p14="http://schemas.microsoft.com/office/powerpoint/2010/main" val="6522087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EBEB469-B699-A9F9-8564-DC93EE65F29C}"/>
              </a:ext>
            </a:extLst>
          </p:cNvPr>
          <p:cNvSpPr>
            <a:spLocks noGrp="1"/>
          </p:cNvSpPr>
          <p:nvPr>
            <p:ph type="title"/>
          </p:nvPr>
        </p:nvSpPr>
        <p:spPr>
          <a:xfrm>
            <a:off x="824788" y="424320"/>
            <a:ext cx="10515600" cy="960755"/>
          </a:xfrm>
        </p:spPr>
        <p:txBody>
          <a:bodyPr>
            <a:normAutofit fontScale="90000"/>
          </a:bodyPr>
          <a:lstStyle/>
          <a:p>
            <a:r>
              <a:rPr lang="fi-FI" dirty="0"/>
              <a:t>Miten monimuotoistuva yhteiskunta vaikuttaa järjestöönne tulevaisuudessa?</a:t>
            </a:r>
          </a:p>
        </p:txBody>
      </p:sp>
      <p:graphicFrame>
        <p:nvGraphicFramePr>
          <p:cNvPr id="3" name="Taulukko 4">
            <a:extLst>
              <a:ext uri="{FF2B5EF4-FFF2-40B4-BE49-F238E27FC236}">
                <a16:creationId xmlns:a16="http://schemas.microsoft.com/office/drawing/2014/main" id="{75413262-6E1A-6114-3D5E-F79C9E32E5DE}"/>
              </a:ext>
            </a:extLst>
          </p:cNvPr>
          <p:cNvGraphicFramePr>
            <a:graphicFrameLocks noGrp="1"/>
          </p:cNvGraphicFramePr>
          <p:nvPr>
            <p:extLst>
              <p:ext uri="{D42A27DB-BD31-4B8C-83A1-F6EECF244321}">
                <p14:modId xmlns:p14="http://schemas.microsoft.com/office/powerpoint/2010/main" val="2024381022"/>
              </p:ext>
            </p:extLst>
          </p:nvPr>
        </p:nvGraphicFramePr>
        <p:xfrm>
          <a:off x="838200" y="1604616"/>
          <a:ext cx="10560595" cy="4713400"/>
        </p:xfrm>
        <a:graphic>
          <a:graphicData uri="http://schemas.openxmlformats.org/drawingml/2006/table">
            <a:tbl>
              <a:tblPr firstRow="1" bandRow="1">
                <a:tableStyleId>{5940675A-B579-460E-94D1-54222C63F5DA}</a:tableStyleId>
              </a:tblPr>
              <a:tblGrid>
                <a:gridCol w="2112119">
                  <a:extLst>
                    <a:ext uri="{9D8B030D-6E8A-4147-A177-3AD203B41FA5}">
                      <a16:colId xmlns:a16="http://schemas.microsoft.com/office/drawing/2014/main" val="772410988"/>
                    </a:ext>
                  </a:extLst>
                </a:gridCol>
                <a:gridCol w="2112119">
                  <a:extLst>
                    <a:ext uri="{9D8B030D-6E8A-4147-A177-3AD203B41FA5}">
                      <a16:colId xmlns:a16="http://schemas.microsoft.com/office/drawing/2014/main" val="3513042868"/>
                    </a:ext>
                  </a:extLst>
                </a:gridCol>
                <a:gridCol w="2112119">
                  <a:extLst>
                    <a:ext uri="{9D8B030D-6E8A-4147-A177-3AD203B41FA5}">
                      <a16:colId xmlns:a16="http://schemas.microsoft.com/office/drawing/2014/main" val="3306300633"/>
                    </a:ext>
                  </a:extLst>
                </a:gridCol>
                <a:gridCol w="2112119">
                  <a:extLst>
                    <a:ext uri="{9D8B030D-6E8A-4147-A177-3AD203B41FA5}">
                      <a16:colId xmlns:a16="http://schemas.microsoft.com/office/drawing/2014/main" val="683073705"/>
                    </a:ext>
                  </a:extLst>
                </a:gridCol>
                <a:gridCol w="2112119">
                  <a:extLst>
                    <a:ext uri="{9D8B030D-6E8A-4147-A177-3AD203B41FA5}">
                      <a16:colId xmlns:a16="http://schemas.microsoft.com/office/drawing/2014/main" val="1780839073"/>
                    </a:ext>
                  </a:extLst>
                </a:gridCol>
              </a:tblGrid>
              <a:tr h="831960">
                <a:tc>
                  <a:txBody>
                    <a:bodyPr/>
                    <a:lstStyle/>
                    <a:p>
                      <a:r>
                        <a:rPr lang="fi-FI" sz="1700" b="1"/>
                        <a:t>Epävarmuus/</a:t>
                      </a:r>
                    </a:p>
                    <a:p>
                      <a:r>
                        <a:rPr lang="fi-FI" sz="1700" b="1"/>
                        <a:t>muuttuja</a:t>
                      </a:r>
                    </a:p>
                    <a:p>
                      <a:endParaRPr lang="fi-FI" sz="1700" b="1"/>
                    </a:p>
                  </a:txBody>
                  <a:tcPr>
                    <a:solidFill>
                      <a:schemeClr val="bg1">
                        <a:lumMod val="95000"/>
                      </a:schemeClr>
                    </a:solidFill>
                  </a:tcPr>
                </a:tc>
                <a:tc>
                  <a:txBody>
                    <a:bodyPr/>
                    <a:lstStyle/>
                    <a:p>
                      <a:r>
                        <a:rPr lang="fi-FI" sz="1700" b="1" i="0" kern="1200">
                          <a:solidFill>
                            <a:schemeClr val="tx1"/>
                          </a:solidFill>
                          <a:effectLst/>
                          <a:latin typeface="+mn-lt"/>
                          <a:ea typeface="+mn-ea"/>
                          <a:cs typeface="+mn-cs"/>
                        </a:rPr>
                        <a:t>Kehitysvaihtoehto vuonna 2040 (arvot)</a:t>
                      </a:r>
                      <a:endParaRPr lang="fi-FI" sz="1700" b="1"/>
                    </a:p>
                  </a:txBody>
                  <a:tcP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700" b="1" i="0" kern="1200">
                          <a:solidFill>
                            <a:schemeClr val="tx1"/>
                          </a:solidFill>
                          <a:effectLst/>
                          <a:latin typeface="+mn-lt"/>
                          <a:ea typeface="+mn-ea"/>
                          <a:cs typeface="+mn-cs"/>
                        </a:rPr>
                        <a:t>Kehitysvaihtoehto vuonna 2040 (arvot)</a:t>
                      </a:r>
                      <a:endParaRPr lang="fi-FI" sz="1700" b="1"/>
                    </a:p>
                    <a:p>
                      <a:endParaRPr lang="fi-FI" sz="1700" b="1"/>
                    </a:p>
                  </a:txBody>
                  <a:tcPr>
                    <a:solidFill>
                      <a:schemeClr val="bg1">
                        <a:lumMod val="95000"/>
                      </a:schemeClr>
                    </a:solidFill>
                  </a:tcPr>
                </a:tc>
                <a:tc>
                  <a:txBody>
                    <a:bodyPr/>
                    <a:lstStyle/>
                    <a:p>
                      <a:r>
                        <a:rPr lang="fi-FI" sz="1700" b="1" i="0" kern="1200">
                          <a:solidFill>
                            <a:schemeClr val="tx1"/>
                          </a:solidFill>
                          <a:effectLst/>
                          <a:latin typeface="+mn-lt"/>
                          <a:ea typeface="+mn-ea"/>
                          <a:cs typeface="+mn-cs"/>
                        </a:rPr>
                        <a:t>Kehitysvaihtoehto vuonna 2040 (arvot)</a:t>
                      </a:r>
                      <a:endParaRPr lang="fi-FI" sz="1700" b="1"/>
                    </a:p>
                  </a:txBody>
                  <a:tcP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700" b="1" i="0" kern="1200">
                          <a:solidFill>
                            <a:schemeClr val="tx1"/>
                          </a:solidFill>
                          <a:effectLst/>
                          <a:latin typeface="+mn-lt"/>
                          <a:ea typeface="+mn-ea"/>
                          <a:cs typeface="+mn-cs"/>
                        </a:rPr>
                        <a:t>Kehitysvaihtoehto vuonna 2040 (arvot)</a:t>
                      </a:r>
                      <a:endParaRPr lang="fi-FI" sz="1700" b="1"/>
                    </a:p>
                    <a:p>
                      <a:endParaRPr lang="fi-FI" sz="1700" b="1"/>
                    </a:p>
                  </a:txBody>
                  <a:tcPr>
                    <a:solidFill>
                      <a:schemeClr val="bg1">
                        <a:lumMod val="95000"/>
                      </a:schemeClr>
                    </a:solidFill>
                  </a:tcPr>
                </a:tc>
                <a:extLst>
                  <a:ext uri="{0D108BD9-81ED-4DB2-BD59-A6C34878D82A}">
                    <a16:rowId xmlns:a16="http://schemas.microsoft.com/office/drawing/2014/main" val="2585789877"/>
                  </a:ext>
                </a:extLst>
              </a:tr>
              <a:tr h="385240">
                <a:tc>
                  <a:txBody>
                    <a:bodyPr/>
                    <a:lstStyle/>
                    <a:p>
                      <a:endParaRPr lang="fi-FI" sz="1700" b="1"/>
                    </a:p>
                  </a:txBody>
                  <a:tcPr/>
                </a:tc>
                <a:tc>
                  <a:txBody>
                    <a:bodyPr/>
                    <a:lstStyle/>
                    <a:p>
                      <a:r>
                        <a:rPr lang="fi-FI" sz="1700" b="1"/>
                        <a:t>A</a:t>
                      </a:r>
                    </a:p>
                  </a:txBody>
                  <a:tcPr/>
                </a:tc>
                <a:tc>
                  <a:txBody>
                    <a:bodyPr/>
                    <a:lstStyle/>
                    <a:p>
                      <a:r>
                        <a:rPr lang="fi-FI" sz="1700" b="1"/>
                        <a:t>B</a:t>
                      </a:r>
                    </a:p>
                  </a:txBody>
                  <a:tcPr/>
                </a:tc>
                <a:tc>
                  <a:txBody>
                    <a:bodyPr/>
                    <a:lstStyle/>
                    <a:p>
                      <a:r>
                        <a:rPr lang="fi-FI" sz="1700" b="1"/>
                        <a:t>C</a:t>
                      </a:r>
                    </a:p>
                  </a:txBody>
                  <a:tcPr/>
                </a:tc>
                <a:tc>
                  <a:txBody>
                    <a:bodyPr/>
                    <a:lstStyle/>
                    <a:p>
                      <a:r>
                        <a:rPr lang="fi-FI" sz="1700" b="1"/>
                        <a:t>D</a:t>
                      </a:r>
                    </a:p>
                  </a:txBody>
                  <a:tcPr/>
                </a:tc>
                <a:extLst>
                  <a:ext uri="{0D108BD9-81ED-4DB2-BD59-A6C34878D82A}">
                    <a16:rowId xmlns:a16="http://schemas.microsoft.com/office/drawing/2014/main" val="187766518"/>
                  </a:ext>
                </a:extLst>
              </a:tr>
              <a:tr h="831960">
                <a:tc>
                  <a:txBody>
                    <a:bodyPr/>
                    <a:lstStyle/>
                    <a:p>
                      <a:pPr latinLnBrk="0"/>
                      <a:r>
                        <a:rPr lang="fi-FI" sz="1700" b="1">
                          <a:effectLst/>
                        </a:rPr>
                        <a:t>5 Monimuotoistuvan yhteiskunnan</a:t>
                      </a:r>
                      <a:br>
                        <a:rPr lang="fi-FI" sz="1700">
                          <a:effectLst/>
                        </a:rPr>
                      </a:br>
                      <a:r>
                        <a:rPr lang="fi-FI" sz="1700" b="1">
                          <a:effectLst/>
                        </a:rPr>
                        <a:t>vaikutus sote-järjestöihin</a:t>
                      </a:r>
                      <a:endParaRPr lang="fi-FI" sz="1700">
                        <a:effectLst/>
                      </a:endParaRPr>
                    </a:p>
                  </a:txBody>
                  <a:tcPr/>
                </a:tc>
                <a:tc>
                  <a:txBody>
                    <a:bodyPr/>
                    <a:lstStyle/>
                    <a:p>
                      <a:pPr latinLnBrk="0"/>
                      <a:r>
                        <a:rPr lang="fi-FI" sz="1700" b="1">
                          <a:effectLst/>
                        </a:rPr>
                        <a:t>Elinvoimaa vahvistava</a:t>
                      </a:r>
                      <a:br>
                        <a:rPr lang="fi-FI" sz="1700">
                          <a:effectLst/>
                        </a:rPr>
                      </a:br>
                      <a:r>
                        <a:rPr lang="fi-FI" sz="1700">
                          <a:effectLst/>
                        </a:rPr>
                        <a:t>Sote-järjestöt ovat keskeisessä roolissa moninaisuuden integroinnissa. Eri kulttuuritaustaiset ovat osa järjestöjen toimintaa työntekijöinä, aktiiveina ja toimintaan osallistujina.</a:t>
                      </a:r>
                    </a:p>
                  </a:txBody>
                  <a:tcPr/>
                </a:tc>
                <a:tc>
                  <a:txBody>
                    <a:bodyPr/>
                    <a:lstStyle/>
                    <a:p>
                      <a:pPr latinLnBrk="0"/>
                      <a:r>
                        <a:rPr lang="fi-FI" sz="1700" b="1">
                          <a:effectLst/>
                        </a:rPr>
                        <a:t>Eriyttävä</a:t>
                      </a:r>
                      <a:br>
                        <a:rPr lang="fi-FI" sz="1700">
                          <a:effectLst/>
                        </a:rPr>
                      </a:br>
                      <a:r>
                        <a:rPr lang="fi-FI" sz="1700">
                          <a:effectLst/>
                        </a:rPr>
                        <a:t>Eri kulttuuritaustaiset organisoituvat keskenään, rajatusti tai laajemmin, mikä toisaalta laajentaa kansalaisyhteiskuntaa, mutta se ei mahdollista kohtaamista eri kulttuuritaustaisten ihmisten välillä.</a:t>
                      </a:r>
                    </a:p>
                  </a:txBody>
                  <a:tcPr/>
                </a:tc>
                <a:tc>
                  <a:txBody>
                    <a:bodyPr/>
                    <a:lstStyle/>
                    <a:p>
                      <a:pPr latinLnBrk="0"/>
                      <a:r>
                        <a:rPr lang="fi-FI" sz="1700" b="1">
                          <a:effectLst/>
                        </a:rPr>
                        <a:t>Muualle suuntautuva</a:t>
                      </a:r>
                      <a:br>
                        <a:rPr lang="fi-FI" sz="1700">
                          <a:effectLst/>
                        </a:rPr>
                      </a:br>
                      <a:r>
                        <a:rPr lang="fi-FI" sz="1700">
                          <a:effectLst/>
                        </a:rPr>
                        <a:t>Eri kulttuuritaustaiset ihmiset kohtaavat muilla tavoilla. Järjestötoiminta ei palvele tai tuo erityistä lisäarvoa.</a:t>
                      </a:r>
                    </a:p>
                  </a:txBody>
                  <a:tcPr/>
                </a:tc>
                <a:tc>
                  <a:txBody>
                    <a:bodyPr/>
                    <a:lstStyle/>
                    <a:p>
                      <a:r>
                        <a:rPr lang="fi-FI" sz="1700" b="1" dirty="0"/>
                        <a:t>Joku muu? </a:t>
                      </a:r>
                      <a:r>
                        <a:rPr lang="fi-FI" sz="1700" dirty="0"/>
                        <a:t>Täydennä</a:t>
                      </a:r>
                    </a:p>
                  </a:txBody>
                  <a:tcPr/>
                </a:tc>
                <a:extLst>
                  <a:ext uri="{0D108BD9-81ED-4DB2-BD59-A6C34878D82A}">
                    <a16:rowId xmlns:a16="http://schemas.microsoft.com/office/drawing/2014/main" val="3296145266"/>
                  </a:ext>
                </a:extLst>
              </a:tr>
            </a:tbl>
          </a:graphicData>
        </a:graphic>
      </p:graphicFrame>
    </p:spTree>
    <p:extLst>
      <p:ext uri="{BB962C8B-B14F-4D97-AF65-F5344CB8AC3E}">
        <p14:creationId xmlns:p14="http://schemas.microsoft.com/office/powerpoint/2010/main" val="19696664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EBEB469-B699-A9F9-8564-DC93EE65F29C}"/>
              </a:ext>
            </a:extLst>
          </p:cNvPr>
          <p:cNvSpPr>
            <a:spLocks noGrp="1"/>
          </p:cNvSpPr>
          <p:nvPr>
            <p:ph type="title"/>
          </p:nvPr>
        </p:nvSpPr>
        <p:spPr>
          <a:xfrm>
            <a:off x="770823" y="404192"/>
            <a:ext cx="10515600" cy="960755"/>
          </a:xfrm>
        </p:spPr>
        <p:txBody>
          <a:bodyPr>
            <a:normAutofit fontScale="90000"/>
          </a:bodyPr>
          <a:lstStyle/>
          <a:p>
            <a:r>
              <a:rPr lang="fi-FI" dirty="0"/>
              <a:t>Miten järjestössänne ilmenee tiedolla johtamisen toimintatapa tulevaisuudessa?</a:t>
            </a:r>
          </a:p>
        </p:txBody>
      </p:sp>
      <p:graphicFrame>
        <p:nvGraphicFramePr>
          <p:cNvPr id="3" name="Taulukko 4">
            <a:extLst>
              <a:ext uri="{FF2B5EF4-FFF2-40B4-BE49-F238E27FC236}">
                <a16:creationId xmlns:a16="http://schemas.microsoft.com/office/drawing/2014/main" id="{75413262-6E1A-6114-3D5E-F79C9E32E5DE}"/>
              </a:ext>
            </a:extLst>
          </p:cNvPr>
          <p:cNvGraphicFramePr>
            <a:graphicFrameLocks noGrp="1"/>
          </p:cNvGraphicFramePr>
          <p:nvPr>
            <p:extLst>
              <p:ext uri="{D42A27DB-BD31-4B8C-83A1-F6EECF244321}">
                <p14:modId xmlns:p14="http://schemas.microsoft.com/office/powerpoint/2010/main" val="2240945657"/>
              </p:ext>
            </p:extLst>
          </p:nvPr>
        </p:nvGraphicFramePr>
        <p:xfrm>
          <a:off x="838200" y="1481328"/>
          <a:ext cx="10560595" cy="4972480"/>
        </p:xfrm>
        <a:graphic>
          <a:graphicData uri="http://schemas.openxmlformats.org/drawingml/2006/table">
            <a:tbl>
              <a:tblPr firstRow="1" bandRow="1">
                <a:tableStyleId>{5940675A-B579-460E-94D1-54222C63F5DA}</a:tableStyleId>
              </a:tblPr>
              <a:tblGrid>
                <a:gridCol w="2112119">
                  <a:extLst>
                    <a:ext uri="{9D8B030D-6E8A-4147-A177-3AD203B41FA5}">
                      <a16:colId xmlns:a16="http://schemas.microsoft.com/office/drawing/2014/main" val="772410988"/>
                    </a:ext>
                  </a:extLst>
                </a:gridCol>
                <a:gridCol w="2112119">
                  <a:extLst>
                    <a:ext uri="{9D8B030D-6E8A-4147-A177-3AD203B41FA5}">
                      <a16:colId xmlns:a16="http://schemas.microsoft.com/office/drawing/2014/main" val="3513042868"/>
                    </a:ext>
                  </a:extLst>
                </a:gridCol>
                <a:gridCol w="2112119">
                  <a:extLst>
                    <a:ext uri="{9D8B030D-6E8A-4147-A177-3AD203B41FA5}">
                      <a16:colId xmlns:a16="http://schemas.microsoft.com/office/drawing/2014/main" val="3306300633"/>
                    </a:ext>
                  </a:extLst>
                </a:gridCol>
                <a:gridCol w="2112119">
                  <a:extLst>
                    <a:ext uri="{9D8B030D-6E8A-4147-A177-3AD203B41FA5}">
                      <a16:colId xmlns:a16="http://schemas.microsoft.com/office/drawing/2014/main" val="683073705"/>
                    </a:ext>
                  </a:extLst>
                </a:gridCol>
                <a:gridCol w="2112119">
                  <a:extLst>
                    <a:ext uri="{9D8B030D-6E8A-4147-A177-3AD203B41FA5}">
                      <a16:colId xmlns:a16="http://schemas.microsoft.com/office/drawing/2014/main" val="1780839073"/>
                    </a:ext>
                  </a:extLst>
                </a:gridCol>
              </a:tblGrid>
              <a:tr h="831960">
                <a:tc>
                  <a:txBody>
                    <a:bodyPr/>
                    <a:lstStyle/>
                    <a:p>
                      <a:r>
                        <a:rPr lang="fi-FI" sz="1700" b="1"/>
                        <a:t>Epävarmuus/</a:t>
                      </a:r>
                    </a:p>
                    <a:p>
                      <a:r>
                        <a:rPr lang="fi-FI" sz="1700" b="1"/>
                        <a:t>muuttuja</a:t>
                      </a:r>
                    </a:p>
                    <a:p>
                      <a:endParaRPr lang="fi-FI" sz="1700" b="1"/>
                    </a:p>
                  </a:txBody>
                  <a:tcPr>
                    <a:solidFill>
                      <a:schemeClr val="bg1">
                        <a:lumMod val="95000"/>
                      </a:schemeClr>
                    </a:solidFill>
                  </a:tcPr>
                </a:tc>
                <a:tc>
                  <a:txBody>
                    <a:bodyPr/>
                    <a:lstStyle/>
                    <a:p>
                      <a:r>
                        <a:rPr lang="fi-FI" sz="1700" b="1" i="0" kern="1200">
                          <a:solidFill>
                            <a:schemeClr val="tx1"/>
                          </a:solidFill>
                          <a:effectLst/>
                          <a:latin typeface="+mn-lt"/>
                          <a:ea typeface="+mn-ea"/>
                          <a:cs typeface="+mn-cs"/>
                        </a:rPr>
                        <a:t>Kehitysvaihtoehto vuonna 2040 (arvot)</a:t>
                      </a:r>
                      <a:endParaRPr lang="fi-FI" sz="1700" b="1"/>
                    </a:p>
                  </a:txBody>
                  <a:tcP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700" b="1" i="0" kern="1200">
                          <a:solidFill>
                            <a:schemeClr val="tx1"/>
                          </a:solidFill>
                          <a:effectLst/>
                          <a:latin typeface="+mn-lt"/>
                          <a:ea typeface="+mn-ea"/>
                          <a:cs typeface="+mn-cs"/>
                        </a:rPr>
                        <a:t>Kehitysvaihtoehto vuonna 2040 (arvot)</a:t>
                      </a:r>
                      <a:endParaRPr lang="fi-FI" sz="1700" b="1"/>
                    </a:p>
                    <a:p>
                      <a:endParaRPr lang="fi-FI" sz="1700" b="1"/>
                    </a:p>
                  </a:txBody>
                  <a:tcPr>
                    <a:solidFill>
                      <a:schemeClr val="bg1">
                        <a:lumMod val="95000"/>
                      </a:schemeClr>
                    </a:solidFill>
                  </a:tcPr>
                </a:tc>
                <a:tc>
                  <a:txBody>
                    <a:bodyPr/>
                    <a:lstStyle/>
                    <a:p>
                      <a:r>
                        <a:rPr lang="fi-FI" sz="1700" b="1" i="0" kern="1200">
                          <a:solidFill>
                            <a:schemeClr val="tx1"/>
                          </a:solidFill>
                          <a:effectLst/>
                          <a:latin typeface="+mn-lt"/>
                          <a:ea typeface="+mn-ea"/>
                          <a:cs typeface="+mn-cs"/>
                        </a:rPr>
                        <a:t>Kehitysvaihtoehto vuonna 2040 (arvot)</a:t>
                      </a:r>
                      <a:endParaRPr lang="fi-FI" sz="1700" b="1"/>
                    </a:p>
                  </a:txBody>
                  <a:tcP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700" b="1" i="0" kern="1200">
                          <a:solidFill>
                            <a:schemeClr val="tx1"/>
                          </a:solidFill>
                          <a:effectLst/>
                          <a:latin typeface="+mn-lt"/>
                          <a:ea typeface="+mn-ea"/>
                          <a:cs typeface="+mn-cs"/>
                        </a:rPr>
                        <a:t>Kehitysvaihtoehto vuonna 2040 (arvot)</a:t>
                      </a:r>
                      <a:endParaRPr lang="fi-FI" sz="1700" b="1"/>
                    </a:p>
                    <a:p>
                      <a:endParaRPr lang="fi-FI" sz="1700" b="1"/>
                    </a:p>
                  </a:txBody>
                  <a:tcPr>
                    <a:solidFill>
                      <a:schemeClr val="bg1">
                        <a:lumMod val="95000"/>
                      </a:schemeClr>
                    </a:solidFill>
                  </a:tcPr>
                </a:tc>
                <a:extLst>
                  <a:ext uri="{0D108BD9-81ED-4DB2-BD59-A6C34878D82A}">
                    <a16:rowId xmlns:a16="http://schemas.microsoft.com/office/drawing/2014/main" val="2585789877"/>
                  </a:ext>
                </a:extLst>
              </a:tr>
              <a:tr h="385240">
                <a:tc>
                  <a:txBody>
                    <a:bodyPr/>
                    <a:lstStyle/>
                    <a:p>
                      <a:endParaRPr lang="fi-FI" sz="1700" b="1"/>
                    </a:p>
                  </a:txBody>
                  <a:tcPr/>
                </a:tc>
                <a:tc>
                  <a:txBody>
                    <a:bodyPr/>
                    <a:lstStyle/>
                    <a:p>
                      <a:r>
                        <a:rPr lang="fi-FI" sz="1700" b="1"/>
                        <a:t>A</a:t>
                      </a:r>
                    </a:p>
                  </a:txBody>
                  <a:tcPr/>
                </a:tc>
                <a:tc>
                  <a:txBody>
                    <a:bodyPr/>
                    <a:lstStyle/>
                    <a:p>
                      <a:r>
                        <a:rPr lang="fi-FI" sz="1700" b="1"/>
                        <a:t>B</a:t>
                      </a:r>
                    </a:p>
                  </a:txBody>
                  <a:tcPr/>
                </a:tc>
                <a:tc>
                  <a:txBody>
                    <a:bodyPr/>
                    <a:lstStyle/>
                    <a:p>
                      <a:r>
                        <a:rPr lang="fi-FI" sz="1700" b="1"/>
                        <a:t>C</a:t>
                      </a:r>
                    </a:p>
                  </a:txBody>
                  <a:tcPr/>
                </a:tc>
                <a:tc>
                  <a:txBody>
                    <a:bodyPr/>
                    <a:lstStyle/>
                    <a:p>
                      <a:r>
                        <a:rPr lang="fi-FI" sz="1700" b="1"/>
                        <a:t>D</a:t>
                      </a:r>
                    </a:p>
                  </a:txBody>
                  <a:tcPr/>
                </a:tc>
                <a:extLst>
                  <a:ext uri="{0D108BD9-81ED-4DB2-BD59-A6C34878D82A}">
                    <a16:rowId xmlns:a16="http://schemas.microsoft.com/office/drawing/2014/main" val="187766518"/>
                  </a:ext>
                </a:extLst>
              </a:tr>
              <a:tr h="831960">
                <a:tc>
                  <a:txBody>
                    <a:bodyPr/>
                    <a:lstStyle/>
                    <a:p>
                      <a:pPr latinLnBrk="0"/>
                      <a:r>
                        <a:rPr lang="fi-FI" sz="1700" b="1">
                          <a:effectLst/>
                        </a:rPr>
                        <a:t>6 Tiedolla johtaminen sote-järjestöissä</a:t>
                      </a:r>
                      <a:endParaRPr lang="fi-FI" sz="1700">
                        <a:effectLst/>
                      </a:endParaRPr>
                    </a:p>
                  </a:txBody>
                  <a:tcPr/>
                </a:tc>
                <a:tc>
                  <a:txBody>
                    <a:bodyPr/>
                    <a:lstStyle/>
                    <a:p>
                      <a:pPr latinLnBrk="0"/>
                      <a:r>
                        <a:rPr lang="fi-FI" sz="1700" b="1" dirty="0">
                          <a:effectLst/>
                        </a:rPr>
                        <a:t>Etujoukoissa</a:t>
                      </a:r>
                      <a:br>
                        <a:rPr lang="fi-FI" sz="1700" dirty="0">
                          <a:effectLst/>
                        </a:rPr>
                      </a:br>
                      <a:r>
                        <a:rPr lang="fi-FI" sz="1700" dirty="0">
                          <a:effectLst/>
                        </a:rPr>
                        <a:t>Sote-järjestöissä on ketterästi omaksuttu vahva tiedolla johtamisen toimintatapa ja resurssit saadaan suunnattua tutkitusti vaikuttavampiin toimiin oikea-aikaisesti. Järjestöt tuottavat myös itse tietoa toiminnastaan.</a:t>
                      </a:r>
                    </a:p>
                  </a:txBody>
                  <a:tcPr/>
                </a:tc>
                <a:tc>
                  <a:txBody>
                    <a:bodyPr/>
                    <a:lstStyle/>
                    <a:p>
                      <a:pPr latinLnBrk="0"/>
                      <a:r>
                        <a:rPr lang="fi-FI" sz="1700" b="1">
                          <a:effectLst/>
                        </a:rPr>
                        <a:t>Mukaan vedetty</a:t>
                      </a:r>
                      <a:br>
                        <a:rPr lang="fi-FI" sz="1700">
                          <a:effectLst/>
                        </a:rPr>
                      </a:br>
                      <a:r>
                        <a:rPr lang="fi-FI" sz="1700">
                          <a:effectLst/>
                        </a:rPr>
                        <a:t>Yhteiskunnassa on kehittynyt tiedolla johtamisen toimintatapa ja myös sote-järjestöiltä edellytetään vastaavaa toimintaa. Järjestöiltä edellytetään tarkempaa tiedon tuottamista ja tutkitun tiedon hyödyntämistä.</a:t>
                      </a:r>
                    </a:p>
                  </a:txBody>
                  <a:tcPr/>
                </a:tc>
                <a:tc>
                  <a:txBody>
                    <a:bodyPr/>
                    <a:lstStyle/>
                    <a:p>
                      <a:pPr latinLnBrk="0"/>
                      <a:r>
                        <a:rPr lang="fi-FI" sz="1700" b="1" dirty="0">
                          <a:effectLst/>
                        </a:rPr>
                        <a:t>Pienimuotoisesti omaksuttu</a:t>
                      </a:r>
                      <a:br>
                        <a:rPr lang="fi-FI" sz="1700" dirty="0">
                          <a:effectLst/>
                        </a:rPr>
                      </a:br>
                      <a:r>
                        <a:rPr lang="fi-FI" sz="1700" dirty="0">
                          <a:effectLst/>
                        </a:rPr>
                        <a:t>Tiedolla johtaminen ei ohjaa toimintaa merkittävästi. Esimerkiksi pienessä ruohonjuuritason vapaaehtoisjärjestössä se ei ole niin olennaista ja osa ei näe sen soveltuvan kansalaistoimintaan.</a:t>
                      </a:r>
                    </a:p>
                  </a:txBody>
                  <a:tcPr/>
                </a:tc>
                <a:tc>
                  <a:txBody>
                    <a:bodyPr/>
                    <a:lstStyle/>
                    <a:p>
                      <a:r>
                        <a:rPr lang="fi-FI" sz="1700" b="1" dirty="0"/>
                        <a:t>Joku muu? </a:t>
                      </a:r>
                      <a:r>
                        <a:rPr lang="fi-FI" sz="1700" dirty="0"/>
                        <a:t>Täydennä</a:t>
                      </a:r>
                    </a:p>
                  </a:txBody>
                  <a:tcPr/>
                </a:tc>
                <a:extLst>
                  <a:ext uri="{0D108BD9-81ED-4DB2-BD59-A6C34878D82A}">
                    <a16:rowId xmlns:a16="http://schemas.microsoft.com/office/drawing/2014/main" val="3296145266"/>
                  </a:ext>
                </a:extLst>
              </a:tr>
            </a:tbl>
          </a:graphicData>
        </a:graphic>
      </p:graphicFrame>
    </p:spTree>
    <p:extLst>
      <p:ext uri="{BB962C8B-B14F-4D97-AF65-F5344CB8AC3E}">
        <p14:creationId xmlns:p14="http://schemas.microsoft.com/office/powerpoint/2010/main" val="22515937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A179CC2-B955-4CFE-B48D-C2C5463D4460}"/>
              </a:ext>
            </a:extLst>
          </p:cNvPr>
          <p:cNvSpPr>
            <a:spLocks noGrp="1"/>
          </p:cNvSpPr>
          <p:nvPr>
            <p:ph type="title"/>
          </p:nvPr>
        </p:nvSpPr>
        <p:spPr>
          <a:xfrm>
            <a:off x="951728" y="745830"/>
            <a:ext cx="10515600" cy="960755"/>
          </a:xfrm>
        </p:spPr>
        <p:txBody>
          <a:bodyPr>
            <a:normAutofit fontScale="90000"/>
          </a:bodyPr>
          <a:lstStyle/>
          <a:p>
            <a:r>
              <a:rPr lang="fi-FI" dirty="0"/>
              <a:t>Yhdeksän tarkasteltavaa muuttujaa eli tulevaisuuden osalta epävarmuutta kuvaavaa näkökulmaa</a:t>
            </a:r>
          </a:p>
        </p:txBody>
      </p:sp>
      <p:graphicFrame>
        <p:nvGraphicFramePr>
          <p:cNvPr id="3" name="Taulukko 3">
            <a:extLst>
              <a:ext uri="{FF2B5EF4-FFF2-40B4-BE49-F238E27FC236}">
                <a16:creationId xmlns:a16="http://schemas.microsoft.com/office/drawing/2014/main" id="{CE5DE97E-4D0F-CB27-801A-BE3B43EAEDF9}"/>
              </a:ext>
            </a:extLst>
          </p:cNvPr>
          <p:cNvGraphicFramePr>
            <a:graphicFrameLocks noGrp="1"/>
          </p:cNvGraphicFramePr>
          <p:nvPr>
            <p:extLst>
              <p:ext uri="{D42A27DB-BD31-4B8C-83A1-F6EECF244321}">
                <p14:modId xmlns:p14="http://schemas.microsoft.com/office/powerpoint/2010/main" val="3519029999"/>
              </p:ext>
            </p:extLst>
          </p:nvPr>
        </p:nvGraphicFramePr>
        <p:xfrm>
          <a:off x="838199" y="2138873"/>
          <a:ext cx="10300856" cy="3894237"/>
        </p:xfrm>
        <a:graphic>
          <a:graphicData uri="http://schemas.openxmlformats.org/drawingml/2006/table">
            <a:tbl>
              <a:tblPr firstRow="1" bandRow="1">
                <a:tableStyleId>{2D5ABB26-0587-4C30-8999-92F81FD0307C}</a:tableStyleId>
              </a:tblPr>
              <a:tblGrid>
                <a:gridCol w="1295401">
                  <a:extLst>
                    <a:ext uri="{9D8B030D-6E8A-4147-A177-3AD203B41FA5}">
                      <a16:colId xmlns:a16="http://schemas.microsoft.com/office/drawing/2014/main" val="1562227385"/>
                    </a:ext>
                  </a:extLst>
                </a:gridCol>
                <a:gridCol w="9005455">
                  <a:extLst>
                    <a:ext uri="{9D8B030D-6E8A-4147-A177-3AD203B41FA5}">
                      <a16:colId xmlns:a16="http://schemas.microsoft.com/office/drawing/2014/main" val="3876131254"/>
                    </a:ext>
                  </a:extLst>
                </a:gridCol>
              </a:tblGrid>
              <a:tr h="432693">
                <a:tc>
                  <a:txBody>
                    <a:bodyPr/>
                    <a:lstStyle/>
                    <a:p>
                      <a:endParaRPr lang="fi-FI" sz="21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2100" b="1"/>
                        <a:t>Yhdistyskentän</a:t>
                      </a:r>
                      <a:r>
                        <a:rPr lang="fi-FI" sz="2100"/>
                        <a:t> </a:t>
                      </a:r>
                      <a:r>
                        <a:rPr lang="fi-FI" sz="2100" b="0"/>
                        <a:t>toteuttaman</a:t>
                      </a:r>
                      <a:r>
                        <a:rPr lang="fi-FI" sz="2100"/>
                        <a:t> </a:t>
                      </a:r>
                      <a:r>
                        <a:rPr lang="fi-FI" sz="2100" b="1"/>
                        <a:t>toiminnan</a:t>
                      </a:r>
                      <a:r>
                        <a:rPr lang="fi-FI" sz="2100"/>
                        <a:t> </a:t>
                      </a:r>
                      <a:r>
                        <a:rPr lang="fi-FI" sz="2100" b="0"/>
                        <a:t>tulevaisuus</a:t>
                      </a:r>
                    </a:p>
                  </a:txBody>
                  <a:tcPr/>
                </a:tc>
                <a:extLst>
                  <a:ext uri="{0D108BD9-81ED-4DB2-BD59-A6C34878D82A}">
                    <a16:rowId xmlns:a16="http://schemas.microsoft.com/office/drawing/2014/main" val="1568110748"/>
                  </a:ext>
                </a:extLst>
              </a:tr>
              <a:tr h="432693">
                <a:tc>
                  <a:txBody>
                    <a:bodyPr/>
                    <a:lstStyle/>
                    <a:p>
                      <a:endParaRPr lang="fi-FI" sz="2100"/>
                    </a:p>
                  </a:txBody>
                  <a:tcPr/>
                </a:tc>
                <a:tc>
                  <a:txBody>
                    <a:bodyPr/>
                    <a:lstStyle/>
                    <a:p>
                      <a:r>
                        <a:rPr lang="fi-FI" sz="2100"/>
                        <a:t>Sote-järjestöjen rooli </a:t>
                      </a:r>
                      <a:r>
                        <a:rPr lang="fi-FI" sz="2100" b="1"/>
                        <a:t>yhteiskunnallisessa päätöksenteossa</a:t>
                      </a:r>
                      <a:endParaRPr lang="fi-FI" sz="2100"/>
                    </a:p>
                  </a:txBody>
                  <a:tcPr/>
                </a:tc>
                <a:extLst>
                  <a:ext uri="{0D108BD9-81ED-4DB2-BD59-A6C34878D82A}">
                    <a16:rowId xmlns:a16="http://schemas.microsoft.com/office/drawing/2014/main" val="4286441995"/>
                  </a:ext>
                </a:extLst>
              </a:tr>
              <a:tr h="432693">
                <a:tc>
                  <a:txBody>
                    <a:bodyPr/>
                    <a:lstStyle/>
                    <a:p>
                      <a:endParaRPr lang="fi-FI" sz="21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2100"/>
                        <a:t>Toiminnan </a:t>
                      </a:r>
                      <a:r>
                        <a:rPr lang="fi-FI" sz="2100" b="1"/>
                        <a:t>taloudelliset</a:t>
                      </a:r>
                      <a:r>
                        <a:rPr lang="fi-FI" sz="2100"/>
                        <a:t> edellytykset</a:t>
                      </a:r>
                    </a:p>
                  </a:txBody>
                  <a:tcPr/>
                </a:tc>
                <a:extLst>
                  <a:ext uri="{0D108BD9-81ED-4DB2-BD59-A6C34878D82A}">
                    <a16:rowId xmlns:a16="http://schemas.microsoft.com/office/drawing/2014/main" val="3955234075"/>
                  </a:ext>
                </a:extLst>
              </a:tr>
              <a:tr h="432693">
                <a:tc>
                  <a:txBody>
                    <a:bodyPr/>
                    <a:lstStyle/>
                    <a:p>
                      <a:endParaRPr lang="fi-FI" sz="21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2100" b="1"/>
                        <a:t>Digitalisaation heijastukset </a:t>
                      </a:r>
                      <a:r>
                        <a:rPr lang="fi-FI" sz="2100"/>
                        <a:t>osallistumisen ja vuorovaikutuksen tapoihin</a:t>
                      </a:r>
                    </a:p>
                  </a:txBody>
                  <a:tcPr/>
                </a:tc>
                <a:extLst>
                  <a:ext uri="{0D108BD9-81ED-4DB2-BD59-A6C34878D82A}">
                    <a16:rowId xmlns:a16="http://schemas.microsoft.com/office/drawing/2014/main" val="2900426818"/>
                  </a:ext>
                </a:extLst>
              </a:tr>
              <a:tr h="432693">
                <a:tc>
                  <a:txBody>
                    <a:bodyPr/>
                    <a:lstStyle/>
                    <a:p>
                      <a:endParaRPr lang="fi-FI" sz="21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2100" b="1"/>
                        <a:t>Monimuotoistuvan yhteiskunnan </a:t>
                      </a:r>
                      <a:r>
                        <a:rPr lang="fi-FI" sz="2100"/>
                        <a:t>vaikutukset sote-järjestöihin</a:t>
                      </a:r>
                    </a:p>
                  </a:txBody>
                  <a:tcPr/>
                </a:tc>
                <a:extLst>
                  <a:ext uri="{0D108BD9-81ED-4DB2-BD59-A6C34878D82A}">
                    <a16:rowId xmlns:a16="http://schemas.microsoft.com/office/drawing/2014/main" val="4261152000"/>
                  </a:ext>
                </a:extLst>
              </a:tr>
              <a:tr h="432693">
                <a:tc>
                  <a:txBody>
                    <a:bodyPr/>
                    <a:lstStyle/>
                    <a:p>
                      <a:endParaRPr lang="fi-FI" sz="21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2100" b="1"/>
                        <a:t>Tiedolla johtaminen </a:t>
                      </a:r>
                      <a:r>
                        <a:rPr lang="fi-FI" sz="2100"/>
                        <a:t>sote-järjestöissä</a:t>
                      </a:r>
                    </a:p>
                  </a:txBody>
                  <a:tcPr/>
                </a:tc>
                <a:extLst>
                  <a:ext uri="{0D108BD9-81ED-4DB2-BD59-A6C34878D82A}">
                    <a16:rowId xmlns:a16="http://schemas.microsoft.com/office/drawing/2014/main" val="3037056006"/>
                  </a:ext>
                </a:extLst>
              </a:tr>
              <a:tr h="432693">
                <a:tc>
                  <a:txBody>
                    <a:bodyPr/>
                    <a:lstStyle/>
                    <a:p>
                      <a:endParaRPr lang="fi-FI" sz="21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2100" b="1"/>
                        <a:t>Edistävän työn painotus </a:t>
                      </a:r>
                      <a:r>
                        <a:rPr lang="fi-FI" sz="2100"/>
                        <a:t>ja sote-järjestöjen osallisuus siinä</a:t>
                      </a:r>
                    </a:p>
                  </a:txBody>
                  <a:tcPr/>
                </a:tc>
                <a:extLst>
                  <a:ext uri="{0D108BD9-81ED-4DB2-BD59-A6C34878D82A}">
                    <a16:rowId xmlns:a16="http://schemas.microsoft.com/office/drawing/2014/main" val="3401477864"/>
                  </a:ext>
                </a:extLst>
              </a:tr>
              <a:tr h="432693">
                <a:tc>
                  <a:txBody>
                    <a:bodyPr/>
                    <a:lstStyle/>
                    <a:p>
                      <a:endParaRPr lang="fi-FI" sz="21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2100"/>
                        <a:t>Sote-järjestöt </a:t>
                      </a:r>
                      <a:r>
                        <a:rPr lang="fi-FI" sz="2100" b="1"/>
                        <a:t>yhteiskunnallisten päämäärien </a:t>
                      </a:r>
                      <a:r>
                        <a:rPr lang="fi-FI" sz="2100"/>
                        <a:t>toteuttamisessa</a:t>
                      </a:r>
                    </a:p>
                  </a:txBody>
                  <a:tcPr/>
                </a:tc>
                <a:extLst>
                  <a:ext uri="{0D108BD9-81ED-4DB2-BD59-A6C34878D82A}">
                    <a16:rowId xmlns:a16="http://schemas.microsoft.com/office/drawing/2014/main" val="3621711027"/>
                  </a:ext>
                </a:extLst>
              </a:tr>
              <a:tr h="432693">
                <a:tc>
                  <a:txBody>
                    <a:bodyPr/>
                    <a:lstStyle/>
                    <a:p>
                      <a:endParaRPr lang="fi-FI" sz="21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2100"/>
                        <a:t>Sote-järjestöjen rooli </a:t>
                      </a:r>
                      <a:r>
                        <a:rPr lang="fi-FI" sz="2100" b="1"/>
                        <a:t>ilmastotoimijoina</a:t>
                      </a:r>
                    </a:p>
                  </a:txBody>
                  <a:tcPr/>
                </a:tc>
                <a:extLst>
                  <a:ext uri="{0D108BD9-81ED-4DB2-BD59-A6C34878D82A}">
                    <a16:rowId xmlns:a16="http://schemas.microsoft.com/office/drawing/2014/main" val="3738654080"/>
                  </a:ext>
                </a:extLst>
              </a:tr>
            </a:tbl>
          </a:graphicData>
        </a:graphic>
      </p:graphicFrame>
      <p:pic>
        <p:nvPicPr>
          <p:cNvPr id="4" name="Kuva 3">
            <a:extLst>
              <a:ext uri="{FF2B5EF4-FFF2-40B4-BE49-F238E27FC236}">
                <a16:creationId xmlns:a16="http://schemas.microsoft.com/office/drawing/2014/main" id="{ABA120B2-FEB8-42E5-4148-E38330536C8E}"/>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2945" y="2105437"/>
            <a:ext cx="464035" cy="464035"/>
          </a:xfrm>
          <a:prstGeom prst="rect">
            <a:avLst/>
          </a:prstGeom>
        </p:spPr>
      </p:pic>
      <p:pic>
        <p:nvPicPr>
          <p:cNvPr id="5" name="Kuva 4">
            <a:extLst>
              <a:ext uri="{FF2B5EF4-FFF2-40B4-BE49-F238E27FC236}">
                <a16:creationId xmlns:a16="http://schemas.microsoft.com/office/drawing/2014/main" id="{7C5DBF62-D538-A828-6AAB-A89455421D75}"/>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80653" y="2551000"/>
            <a:ext cx="464035" cy="464035"/>
          </a:xfrm>
          <a:prstGeom prst="rect">
            <a:avLst/>
          </a:prstGeom>
        </p:spPr>
      </p:pic>
      <p:pic>
        <p:nvPicPr>
          <p:cNvPr id="6" name="Kuva 5">
            <a:extLst>
              <a:ext uri="{FF2B5EF4-FFF2-40B4-BE49-F238E27FC236}">
                <a16:creationId xmlns:a16="http://schemas.microsoft.com/office/drawing/2014/main" id="{AF31D61D-B2F9-D6AC-1CCA-689ABB8EECEC}"/>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51728" y="2950011"/>
            <a:ext cx="546780" cy="546780"/>
          </a:xfrm>
          <a:prstGeom prst="rect">
            <a:avLst/>
          </a:prstGeom>
        </p:spPr>
      </p:pic>
      <p:pic>
        <p:nvPicPr>
          <p:cNvPr id="7" name="Kuva 6">
            <a:extLst>
              <a:ext uri="{FF2B5EF4-FFF2-40B4-BE49-F238E27FC236}">
                <a16:creationId xmlns:a16="http://schemas.microsoft.com/office/drawing/2014/main" id="{BC30E463-AD74-9D82-AFCB-672680590618}"/>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80653" y="3420788"/>
            <a:ext cx="454244" cy="454244"/>
          </a:xfrm>
          <a:prstGeom prst="rect">
            <a:avLst/>
          </a:prstGeom>
        </p:spPr>
      </p:pic>
      <p:pic>
        <p:nvPicPr>
          <p:cNvPr id="8" name="Kuva 7">
            <a:extLst>
              <a:ext uri="{FF2B5EF4-FFF2-40B4-BE49-F238E27FC236}">
                <a16:creationId xmlns:a16="http://schemas.microsoft.com/office/drawing/2014/main" id="{5E13E017-0221-70F4-8200-8CD8C9F688EE}"/>
              </a:ext>
              <a:ext uri="{C183D7F6-B498-43B3-948B-1728B52AA6E4}">
                <adec:decorative xmlns:adec="http://schemas.microsoft.com/office/drawing/2017/decorative" val="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52946" y="3854616"/>
            <a:ext cx="508730" cy="508730"/>
          </a:xfrm>
          <a:prstGeom prst="rect">
            <a:avLst/>
          </a:prstGeom>
        </p:spPr>
      </p:pic>
      <p:pic>
        <p:nvPicPr>
          <p:cNvPr id="9" name="Kuva 8">
            <a:extLst>
              <a:ext uri="{FF2B5EF4-FFF2-40B4-BE49-F238E27FC236}">
                <a16:creationId xmlns:a16="http://schemas.microsoft.com/office/drawing/2014/main" id="{875D5F7C-18C0-DFCC-BDF8-A7D1F6D5E161}"/>
              </a:ext>
              <a:ext uri="{C183D7F6-B498-43B3-948B-1728B52AA6E4}">
                <adec:decorative xmlns:adec="http://schemas.microsoft.com/office/drawing/2017/decorative" val="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35958" y="4307929"/>
            <a:ext cx="508730" cy="508730"/>
          </a:xfrm>
          <a:prstGeom prst="rect">
            <a:avLst/>
          </a:prstGeom>
        </p:spPr>
      </p:pic>
      <p:pic>
        <p:nvPicPr>
          <p:cNvPr id="10" name="Kuva 9">
            <a:extLst>
              <a:ext uri="{FF2B5EF4-FFF2-40B4-BE49-F238E27FC236}">
                <a16:creationId xmlns:a16="http://schemas.microsoft.com/office/drawing/2014/main" id="{E772FFBE-DA66-542C-E17D-76541F035279}"/>
              </a:ext>
              <a:ext uri="{C183D7F6-B498-43B3-948B-1728B52AA6E4}">
                <adec:decorative xmlns:adec="http://schemas.microsoft.com/office/drawing/2017/decorative" val="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64131" y="4710940"/>
            <a:ext cx="487288" cy="487288"/>
          </a:xfrm>
          <a:prstGeom prst="rect">
            <a:avLst/>
          </a:prstGeom>
        </p:spPr>
      </p:pic>
      <p:pic>
        <p:nvPicPr>
          <p:cNvPr id="11" name="Kuva 10">
            <a:extLst>
              <a:ext uri="{FF2B5EF4-FFF2-40B4-BE49-F238E27FC236}">
                <a16:creationId xmlns:a16="http://schemas.microsoft.com/office/drawing/2014/main" id="{460B43CE-23E0-70BC-8762-25293C8883E3}"/>
              </a:ext>
              <a:ext uri="{C183D7F6-B498-43B3-948B-1728B52AA6E4}">
                <adec:decorative xmlns:adec="http://schemas.microsoft.com/office/drawing/2017/decorative" val="1"/>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092304" y="5164253"/>
            <a:ext cx="487288" cy="487288"/>
          </a:xfrm>
          <a:prstGeom prst="rect">
            <a:avLst/>
          </a:prstGeom>
        </p:spPr>
      </p:pic>
      <p:pic>
        <p:nvPicPr>
          <p:cNvPr id="12" name="Kuva 11">
            <a:extLst>
              <a:ext uri="{FF2B5EF4-FFF2-40B4-BE49-F238E27FC236}">
                <a16:creationId xmlns:a16="http://schemas.microsoft.com/office/drawing/2014/main" id="{B06A6A4F-E7E4-5FE3-B2C9-31237CB9B0A8}"/>
              </a:ext>
              <a:ext uri="{C183D7F6-B498-43B3-948B-1728B52AA6E4}">
                <adec:decorative xmlns:adec="http://schemas.microsoft.com/office/drawing/2017/decorative" val="1"/>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127500" y="5627797"/>
            <a:ext cx="434176" cy="434176"/>
          </a:xfrm>
          <a:prstGeom prst="rect">
            <a:avLst/>
          </a:prstGeom>
        </p:spPr>
      </p:pic>
    </p:spTree>
    <p:extLst>
      <p:ext uri="{BB962C8B-B14F-4D97-AF65-F5344CB8AC3E}">
        <p14:creationId xmlns:p14="http://schemas.microsoft.com/office/powerpoint/2010/main" val="194789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EBEB469-B699-A9F9-8564-DC93EE65F29C}"/>
              </a:ext>
            </a:extLst>
          </p:cNvPr>
          <p:cNvSpPr>
            <a:spLocks noGrp="1"/>
          </p:cNvSpPr>
          <p:nvPr>
            <p:ph type="title"/>
          </p:nvPr>
        </p:nvSpPr>
        <p:spPr>
          <a:xfrm>
            <a:off x="754058" y="299192"/>
            <a:ext cx="10515600" cy="960755"/>
          </a:xfrm>
        </p:spPr>
        <p:txBody>
          <a:bodyPr>
            <a:normAutofit fontScale="90000"/>
          </a:bodyPr>
          <a:lstStyle/>
          <a:p>
            <a:r>
              <a:rPr lang="fi-FI" dirty="0"/>
              <a:t>Miten edistävä työ näkyy toiminnassanne tulevaisuudessa?</a:t>
            </a:r>
          </a:p>
        </p:txBody>
      </p:sp>
      <p:graphicFrame>
        <p:nvGraphicFramePr>
          <p:cNvPr id="3" name="Taulukko 4">
            <a:extLst>
              <a:ext uri="{FF2B5EF4-FFF2-40B4-BE49-F238E27FC236}">
                <a16:creationId xmlns:a16="http://schemas.microsoft.com/office/drawing/2014/main" id="{75413262-6E1A-6114-3D5E-F79C9E32E5DE}"/>
              </a:ext>
            </a:extLst>
          </p:cNvPr>
          <p:cNvGraphicFramePr>
            <a:graphicFrameLocks noGrp="1"/>
          </p:cNvGraphicFramePr>
          <p:nvPr>
            <p:extLst>
              <p:ext uri="{D42A27DB-BD31-4B8C-83A1-F6EECF244321}">
                <p14:modId xmlns:p14="http://schemas.microsoft.com/office/powerpoint/2010/main" val="1391919494"/>
              </p:ext>
            </p:extLst>
          </p:nvPr>
        </p:nvGraphicFramePr>
        <p:xfrm>
          <a:off x="815702" y="1259947"/>
          <a:ext cx="10560595" cy="5490640"/>
        </p:xfrm>
        <a:graphic>
          <a:graphicData uri="http://schemas.openxmlformats.org/drawingml/2006/table">
            <a:tbl>
              <a:tblPr firstRow="1" bandRow="1">
                <a:tableStyleId>{5940675A-B579-460E-94D1-54222C63F5DA}</a:tableStyleId>
              </a:tblPr>
              <a:tblGrid>
                <a:gridCol w="2112119">
                  <a:extLst>
                    <a:ext uri="{9D8B030D-6E8A-4147-A177-3AD203B41FA5}">
                      <a16:colId xmlns:a16="http://schemas.microsoft.com/office/drawing/2014/main" val="772410988"/>
                    </a:ext>
                  </a:extLst>
                </a:gridCol>
                <a:gridCol w="2112119">
                  <a:extLst>
                    <a:ext uri="{9D8B030D-6E8A-4147-A177-3AD203B41FA5}">
                      <a16:colId xmlns:a16="http://schemas.microsoft.com/office/drawing/2014/main" val="3513042868"/>
                    </a:ext>
                  </a:extLst>
                </a:gridCol>
                <a:gridCol w="2112119">
                  <a:extLst>
                    <a:ext uri="{9D8B030D-6E8A-4147-A177-3AD203B41FA5}">
                      <a16:colId xmlns:a16="http://schemas.microsoft.com/office/drawing/2014/main" val="3306300633"/>
                    </a:ext>
                  </a:extLst>
                </a:gridCol>
                <a:gridCol w="2112119">
                  <a:extLst>
                    <a:ext uri="{9D8B030D-6E8A-4147-A177-3AD203B41FA5}">
                      <a16:colId xmlns:a16="http://schemas.microsoft.com/office/drawing/2014/main" val="683073705"/>
                    </a:ext>
                  </a:extLst>
                </a:gridCol>
                <a:gridCol w="2112119">
                  <a:extLst>
                    <a:ext uri="{9D8B030D-6E8A-4147-A177-3AD203B41FA5}">
                      <a16:colId xmlns:a16="http://schemas.microsoft.com/office/drawing/2014/main" val="1780839073"/>
                    </a:ext>
                  </a:extLst>
                </a:gridCol>
              </a:tblGrid>
              <a:tr h="831960">
                <a:tc>
                  <a:txBody>
                    <a:bodyPr/>
                    <a:lstStyle/>
                    <a:p>
                      <a:r>
                        <a:rPr lang="fi-FI" sz="1700" b="1"/>
                        <a:t>Epävarmuus/</a:t>
                      </a:r>
                    </a:p>
                    <a:p>
                      <a:r>
                        <a:rPr lang="fi-FI" sz="1700" b="1"/>
                        <a:t>muuttuja</a:t>
                      </a:r>
                    </a:p>
                    <a:p>
                      <a:endParaRPr lang="fi-FI" sz="1700" b="1"/>
                    </a:p>
                  </a:txBody>
                  <a:tcPr>
                    <a:solidFill>
                      <a:schemeClr val="bg1">
                        <a:lumMod val="95000"/>
                      </a:schemeClr>
                    </a:solidFill>
                  </a:tcPr>
                </a:tc>
                <a:tc>
                  <a:txBody>
                    <a:bodyPr/>
                    <a:lstStyle/>
                    <a:p>
                      <a:r>
                        <a:rPr lang="fi-FI" sz="1700" b="1" i="0" kern="1200">
                          <a:solidFill>
                            <a:schemeClr val="tx1"/>
                          </a:solidFill>
                          <a:effectLst/>
                          <a:latin typeface="+mn-lt"/>
                          <a:ea typeface="+mn-ea"/>
                          <a:cs typeface="+mn-cs"/>
                        </a:rPr>
                        <a:t>Kehitysvaihtoehto vuonna 2040 (arvot)</a:t>
                      </a:r>
                      <a:endParaRPr lang="fi-FI" sz="1700" b="1"/>
                    </a:p>
                  </a:txBody>
                  <a:tcP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700" b="1" i="0" kern="1200">
                          <a:solidFill>
                            <a:schemeClr val="tx1"/>
                          </a:solidFill>
                          <a:effectLst/>
                          <a:latin typeface="+mn-lt"/>
                          <a:ea typeface="+mn-ea"/>
                          <a:cs typeface="+mn-cs"/>
                        </a:rPr>
                        <a:t>Kehitysvaihtoehto vuonna 2040 (arvot)</a:t>
                      </a:r>
                      <a:endParaRPr lang="fi-FI" sz="1700" b="1"/>
                    </a:p>
                    <a:p>
                      <a:endParaRPr lang="fi-FI" sz="1700" b="1"/>
                    </a:p>
                  </a:txBody>
                  <a:tcPr>
                    <a:solidFill>
                      <a:schemeClr val="bg1">
                        <a:lumMod val="95000"/>
                      </a:schemeClr>
                    </a:solidFill>
                  </a:tcPr>
                </a:tc>
                <a:tc>
                  <a:txBody>
                    <a:bodyPr/>
                    <a:lstStyle/>
                    <a:p>
                      <a:r>
                        <a:rPr lang="fi-FI" sz="1700" b="1" i="0" kern="1200">
                          <a:solidFill>
                            <a:schemeClr val="tx1"/>
                          </a:solidFill>
                          <a:effectLst/>
                          <a:latin typeface="+mn-lt"/>
                          <a:ea typeface="+mn-ea"/>
                          <a:cs typeface="+mn-cs"/>
                        </a:rPr>
                        <a:t>Kehitysvaihtoehto vuonna 2040 (arvot)</a:t>
                      </a:r>
                      <a:endParaRPr lang="fi-FI" sz="1700" b="1"/>
                    </a:p>
                  </a:txBody>
                  <a:tcP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700" b="1" i="0" kern="1200">
                          <a:solidFill>
                            <a:schemeClr val="tx1"/>
                          </a:solidFill>
                          <a:effectLst/>
                          <a:latin typeface="+mn-lt"/>
                          <a:ea typeface="+mn-ea"/>
                          <a:cs typeface="+mn-cs"/>
                        </a:rPr>
                        <a:t>Kehitysvaihtoehto vuonna 2040 (arvot)</a:t>
                      </a:r>
                      <a:endParaRPr lang="fi-FI" sz="1700" b="1"/>
                    </a:p>
                    <a:p>
                      <a:endParaRPr lang="fi-FI" sz="1700" b="1"/>
                    </a:p>
                  </a:txBody>
                  <a:tcPr>
                    <a:solidFill>
                      <a:schemeClr val="bg1">
                        <a:lumMod val="95000"/>
                      </a:schemeClr>
                    </a:solidFill>
                  </a:tcPr>
                </a:tc>
                <a:extLst>
                  <a:ext uri="{0D108BD9-81ED-4DB2-BD59-A6C34878D82A}">
                    <a16:rowId xmlns:a16="http://schemas.microsoft.com/office/drawing/2014/main" val="2585789877"/>
                  </a:ext>
                </a:extLst>
              </a:tr>
              <a:tr h="385240">
                <a:tc>
                  <a:txBody>
                    <a:bodyPr/>
                    <a:lstStyle/>
                    <a:p>
                      <a:endParaRPr lang="fi-FI" sz="1700" b="1"/>
                    </a:p>
                  </a:txBody>
                  <a:tcPr/>
                </a:tc>
                <a:tc>
                  <a:txBody>
                    <a:bodyPr/>
                    <a:lstStyle/>
                    <a:p>
                      <a:r>
                        <a:rPr lang="fi-FI" sz="1700" b="1"/>
                        <a:t>A</a:t>
                      </a:r>
                    </a:p>
                  </a:txBody>
                  <a:tcPr/>
                </a:tc>
                <a:tc>
                  <a:txBody>
                    <a:bodyPr/>
                    <a:lstStyle/>
                    <a:p>
                      <a:r>
                        <a:rPr lang="fi-FI" sz="1700" b="1"/>
                        <a:t>B</a:t>
                      </a:r>
                    </a:p>
                  </a:txBody>
                  <a:tcPr/>
                </a:tc>
                <a:tc>
                  <a:txBody>
                    <a:bodyPr/>
                    <a:lstStyle/>
                    <a:p>
                      <a:r>
                        <a:rPr lang="fi-FI" sz="1700" b="1"/>
                        <a:t>C</a:t>
                      </a:r>
                    </a:p>
                  </a:txBody>
                  <a:tcPr/>
                </a:tc>
                <a:tc>
                  <a:txBody>
                    <a:bodyPr/>
                    <a:lstStyle/>
                    <a:p>
                      <a:r>
                        <a:rPr lang="fi-FI" sz="1700" b="1"/>
                        <a:t>D</a:t>
                      </a:r>
                    </a:p>
                  </a:txBody>
                  <a:tcPr/>
                </a:tc>
                <a:extLst>
                  <a:ext uri="{0D108BD9-81ED-4DB2-BD59-A6C34878D82A}">
                    <a16:rowId xmlns:a16="http://schemas.microsoft.com/office/drawing/2014/main" val="187766518"/>
                  </a:ext>
                </a:extLst>
              </a:tr>
              <a:tr h="831960">
                <a:tc>
                  <a:txBody>
                    <a:bodyPr/>
                    <a:lstStyle/>
                    <a:p>
                      <a:pPr latinLnBrk="0"/>
                      <a:r>
                        <a:rPr lang="fi-FI" sz="1700" b="1">
                          <a:effectLst/>
                        </a:rPr>
                        <a:t>7 Edistävän työn painottuminen ja sote-järjestöjen osallisuus siinä</a:t>
                      </a:r>
                      <a:endParaRPr lang="fi-FI" sz="1700">
                        <a:effectLst/>
                      </a:endParaRPr>
                    </a:p>
                  </a:txBody>
                  <a:tcPr/>
                </a:tc>
                <a:tc>
                  <a:txBody>
                    <a:bodyPr/>
                    <a:lstStyle/>
                    <a:p>
                      <a:pPr latinLnBrk="0"/>
                      <a:r>
                        <a:rPr lang="fi-FI" sz="1700" b="1">
                          <a:effectLst/>
                        </a:rPr>
                        <a:t>Hätätila</a:t>
                      </a:r>
                      <a:br>
                        <a:rPr lang="fi-FI" sz="1700">
                          <a:effectLst/>
                        </a:rPr>
                      </a:br>
                      <a:r>
                        <a:rPr lang="fi-FI" sz="1700">
                          <a:effectLst/>
                        </a:rPr>
                        <a:t>Palveluita ei pystytä tarjoamaan sitä tarvitseville eli säästöjä pyritään saamaan korjaavan työn karsimisesta.</a:t>
                      </a:r>
                      <a:br>
                        <a:rPr lang="fi-FI" sz="1700">
                          <a:effectLst/>
                        </a:rPr>
                      </a:br>
                      <a:r>
                        <a:rPr lang="fi-FI" sz="1700">
                          <a:effectLst/>
                        </a:rPr>
                        <a:t>Sote-järjestöjen harteille kaatuu viimesijainen tuen antaminen.</a:t>
                      </a:r>
                    </a:p>
                  </a:txBody>
                  <a:tcPr/>
                </a:tc>
                <a:tc>
                  <a:txBody>
                    <a:bodyPr/>
                    <a:lstStyle/>
                    <a:p>
                      <a:pPr latinLnBrk="0"/>
                      <a:r>
                        <a:rPr lang="fi-FI" sz="1700" b="1">
                          <a:effectLst/>
                        </a:rPr>
                        <a:t>Edistävä ote juhlapuheissa</a:t>
                      </a:r>
                      <a:br>
                        <a:rPr lang="fi-FI" sz="1700">
                          <a:effectLst/>
                        </a:rPr>
                      </a:br>
                      <a:r>
                        <a:rPr lang="fi-FI" sz="1700">
                          <a:effectLst/>
                        </a:rPr>
                        <a:t>Aidon edistävän työn merkitys jäi juhlapuheisiin ja hyviin tavoitteisiin. Yhteiskunta sote-järjestöt mukaan lukien painivat enemmän akuuttien ongelmien ja korjaavan työn parissa.</a:t>
                      </a:r>
                    </a:p>
                  </a:txBody>
                  <a:tcPr/>
                </a:tc>
                <a:tc>
                  <a:txBody>
                    <a:bodyPr/>
                    <a:lstStyle/>
                    <a:p>
                      <a:pPr latinLnBrk="0"/>
                      <a:r>
                        <a:rPr lang="fi-FI" sz="1700" b="1">
                          <a:effectLst/>
                        </a:rPr>
                        <a:t>Vahvistunut edistävä ote</a:t>
                      </a:r>
                      <a:br>
                        <a:rPr lang="fi-FI" sz="1700">
                          <a:effectLst/>
                        </a:rPr>
                      </a:br>
                      <a:r>
                        <a:rPr lang="fi-FI" sz="1700">
                          <a:effectLst/>
                        </a:rPr>
                        <a:t>Ongelmiin tartutaan eri areenoilla entistä enemmän ajoissa. Syntyvät säästöt sekä inhimillinen näkökulma painavat vaakakupissa. Sote-järjestöjä ohjataan mukaan rahoituksella ja toisaalta ne toimivat myös edelläkävijämäisesti edistävää otetta vahvistaen.</a:t>
                      </a:r>
                    </a:p>
                  </a:txBody>
                  <a:tcPr/>
                </a:tc>
                <a:tc>
                  <a:txBody>
                    <a:bodyPr/>
                    <a:lstStyle/>
                    <a:p>
                      <a:r>
                        <a:rPr lang="fi-FI" sz="1700" b="1"/>
                        <a:t>Joku muu? </a:t>
                      </a:r>
                      <a:r>
                        <a:rPr lang="fi-FI" sz="1700"/>
                        <a:t>Täydennä</a:t>
                      </a:r>
                    </a:p>
                  </a:txBody>
                  <a:tcPr/>
                </a:tc>
                <a:extLst>
                  <a:ext uri="{0D108BD9-81ED-4DB2-BD59-A6C34878D82A}">
                    <a16:rowId xmlns:a16="http://schemas.microsoft.com/office/drawing/2014/main" val="3296145266"/>
                  </a:ext>
                </a:extLst>
              </a:tr>
            </a:tbl>
          </a:graphicData>
        </a:graphic>
      </p:graphicFrame>
    </p:spTree>
    <p:extLst>
      <p:ext uri="{BB962C8B-B14F-4D97-AF65-F5344CB8AC3E}">
        <p14:creationId xmlns:p14="http://schemas.microsoft.com/office/powerpoint/2010/main" val="7660907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EBEB469-B699-A9F9-8564-DC93EE65F29C}"/>
              </a:ext>
            </a:extLst>
          </p:cNvPr>
          <p:cNvSpPr>
            <a:spLocks noGrp="1"/>
          </p:cNvSpPr>
          <p:nvPr>
            <p:ph type="title"/>
          </p:nvPr>
        </p:nvSpPr>
        <p:spPr>
          <a:xfrm>
            <a:off x="815702" y="613040"/>
            <a:ext cx="10515600" cy="960755"/>
          </a:xfrm>
        </p:spPr>
        <p:txBody>
          <a:bodyPr>
            <a:normAutofit fontScale="90000"/>
          </a:bodyPr>
          <a:lstStyle/>
          <a:p>
            <a:r>
              <a:rPr lang="fi-FI" dirty="0"/>
              <a:t>Miten tulevaisuudessa osallistutte yhteiskunnallisten päämäärien toteuttamiseen?</a:t>
            </a:r>
          </a:p>
        </p:txBody>
      </p:sp>
      <p:graphicFrame>
        <p:nvGraphicFramePr>
          <p:cNvPr id="3" name="Taulukko 4">
            <a:extLst>
              <a:ext uri="{FF2B5EF4-FFF2-40B4-BE49-F238E27FC236}">
                <a16:creationId xmlns:a16="http://schemas.microsoft.com/office/drawing/2014/main" id="{75413262-6E1A-6114-3D5E-F79C9E32E5DE}"/>
              </a:ext>
            </a:extLst>
          </p:cNvPr>
          <p:cNvGraphicFramePr>
            <a:graphicFrameLocks noGrp="1"/>
          </p:cNvGraphicFramePr>
          <p:nvPr>
            <p:extLst>
              <p:ext uri="{D42A27DB-BD31-4B8C-83A1-F6EECF244321}">
                <p14:modId xmlns:p14="http://schemas.microsoft.com/office/powerpoint/2010/main" val="4071252577"/>
              </p:ext>
            </p:extLst>
          </p:nvPr>
        </p:nvGraphicFramePr>
        <p:xfrm>
          <a:off x="815702" y="2010717"/>
          <a:ext cx="10560595" cy="3677080"/>
        </p:xfrm>
        <a:graphic>
          <a:graphicData uri="http://schemas.openxmlformats.org/drawingml/2006/table">
            <a:tbl>
              <a:tblPr firstRow="1" bandRow="1">
                <a:tableStyleId>{5940675A-B579-460E-94D1-54222C63F5DA}</a:tableStyleId>
              </a:tblPr>
              <a:tblGrid>
                <a:gridCol w="2112119">
                  <a:extLst>
                    <a:ext uri="{9D8B030D-6E8A-4147-A177-3AD203B41FA5}">
                      <a16:colId xmlns:a16="http://schemas.microsoft.com/office/drawing/2014/main" val="772410988"/>
                    </a:ext>
                  </a:extLst>
                </a:gridCol>
                <a:gridCol w="2112119">
                  <a:extLst>
                    <a:ext uri="{9D8B030D-6E8A-4147-A177-3AD203B41FA5}">
                      <a16:colId xmlns:a16="http://schemas.microsoft.com/office/drawing/2014/main" val="3513042868"/>
                    </a:ext>
                  </a:extLst>
                </a:gridCol>
                <a:gridCol w="2112119">
                  <a:extLst>
                    <a:ext uri="{9D8B030D-6E8A-4147-A177-3AD203B41FA5}">
                      <a16:colId xmlns:a16="http://schemas.microsoft.com/office/drawing/2014/main" val="3306300633"/>
                    </a:ext>
                  </a:extLst>
                </a:gridCol>
                <a:gridCol w="2112119">
                  <a:extLst>
                    <a:ext uri="{9D8B030D-6E8A-4147-A177-3AD203B41FA5}">
                      <a16:colId xmlns:a16="http://schemas.microsoft.com/office/drawing/2014/main" val="683073705"/>
                    </a:ext>
                  </a:extLst>
                </a:gridCol>
                <a:gridCol w="2112119">
                  <a:extLst>
                    <a:ext uri="{9D8B030D-6E8A-4147-A177-3AD203B41FA5}">
                      <a16:colId xmlns:a16="http://schemas.microsoft.com/office/drawing/2014/main" val="1780839073"/>
                    </a:ext>
                  </a:extLst>
                </a:gridCol>
              </a:tblGrid>
              <a:tr h="831960">
                <a:tc>
                  <a:txBody>
                    <a:bodyPr/>
                    <a:lstStyle/>
                    <a:p>
                      <a:r>
                        <a:rPr lang="fi-FI" sz="1700" b="1"/>
                        <a:t>Epävarmuus/</a:t>
                      </a:r>
                    </a:p>
                    <a:p>
                      <a:r>
                        <a:rPr lang="fi-FI" sz="1700" b="1"/>
                        <a:t>muuttuja</a:t>
                      </a:r>
                    </a:p>
                    <a:p>
                      <a:endParaRPr lang="fi-FI" sz="1700" b="1"/>
                    </a:p>
                  </a:txBody>
                  <a:tcPr>
                    <a:solidFill>
                      <a:schemeClr val="bg1">
                        <a:lumMod val="95000"/>
                      </a:schemeClr>
                    </a:solidFill>
                  </a:tcPr>
                </a:tc>
                <a:tc>
                  <a:txBody>
                    <a:bodyPr/>
                    <a:lstStyle/>
                    <a:p>
                      <a:r>
                        <a:rPr lang="fi-FI" sz="1700" b="1" i="0" kern="1200">
                          <a:solidFill>
                            <a:schemeClr val="tx1"/>
                          </a:solidFill>
                          <a:effectLst/>
                          <a:latin typeface="+mn-lt"/>
                          <a:ea typeface="+mn-ea"/>
                          <a:cs typeface="+mn-cs"/>
                        </a:rPr>
                        <a:t>Kehitysvaihtoehto vuonna 2040 (arvot)</a:t>
                      </a:r>
                      <a:endParaRPr lang="fi-FI" sz="1700" b="1"/>
                    </a:p>
                  </a:txBody>
                  <a:tcP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700" b="1" i="0" kern="1200">
                          <a:solidFill>
                            <a:schemeClr val="tx1"/>
                          </a:solidFill>
                          <a:effectLst/>
                          <a:latin typeface="+mn-lt"/>
                          <a:ea typeface="+mn-ea"/>
                          <a:cs typeface="+mn-cs"/>
                        </a:rPr>
                        <a:t>Kehitysvaihtoehto vuonna 2040 (arvot)</a:t>
                      </a:r>
                      <a:endParaRPr lang="fi-FI" sz="1700" b="1"/>
                    </a:p>
                    <a:p>
                      <a:endParaRPr lang="fi-FI" sz="1700" b="1"/>
                    </a:p>
                  </a:txBody>
                  <a:tcPr>
                    <a:solidFill>
                      <a:schemeClr val="bg1">
                        <a:lumMod val="95000"/>
                      </a:schemeClr>
                    </a:solidFill>
                  </a:tcPr>
                </a:tc>
                <a:tc>
                  <a:txBody>
                    <a:bodyPr/>
                    <a:lstStyle/>
                    <a:p>
                      <a:r>
                        <a:rPr lang="fi-FI" sz="1700" b="1" i="0" kern="1200">
                          <a:solidFill>
                            <a:schemeClr val="tx1"/>
                          </a:solidFill>
                          <a:effectLst/>
                          <a:latin typeface="+mn-lt"/>
                          <a:ea typeface="+mn-ea"/>
                          <a:cs typeface="+mn-cs"/>
                        </a:rPr>
                        <a:t>Kehitysvaihtoehto vuonna 2040 (arvot)</a:t>
                      </a:r>
                      <a:endParaRPr lang="fi-FI" sz="1700" b="1"/>
                    </a:p>
                  </a:txBody>
                  <a:tcP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700" b="1" i="0" kern="1200">
                          <a:solidFill>
                            <a:schemeClr val="tx1"/>
                          </a:solidFill>
                          <a:effectLst/>
                          <a:latin typeface="+mn-lt"/>
                          <a:ea typeface="+mn-ea"/>
                          <a:cs typeface="+mn-cs"/>
                        </a:rPr>
                        <a:t>Kehitysvaihtoehto vuonna 2040 (arvot)</a:t>
                      </a:r>
                      <a:endParaRPr lang="fi-FI" sz="1700" b="1"/>
                    </a:p>
                    <a:p>
                      <a:endParaRPr lang="fi-FI" sz="1700" b="1"/>
                    </a:p>
                  </a:txBody>
                  <a:tcPr>
                    <a:solidFill>
                      <a:schemeClr val="bg1">
                        <a:lumMod val="95000"/>
                      </a:schemeClr>
                    </a:solidFill>
                  </a:tcPr>
                </a:tc>
                <a:extLst>
                  <a:ext uri="{0D108BD9-81ED-4DB2-BD59-A6C34878D82A}">
                    <a16:rowId xmlns:a16="http://schemas.microsoft.com/office/drawing/2014/main" val="2585789877"/>
                  </a:ext>
                </a:extLst>
              </a:tr>
              <a:tr h="385240">
                <a:tc>
                  <a:txBody>
                    <a:bodyPr/>
                    <a:lstStyle/>
                    <a:p>
                      <a:endParaRPr lang="fi-FI" sz="1700" b="1"/>
                    </a:p>
                  </a:txBody>
                  <a:tcPr/>
                </a:tc>
                <a:tc>
                  <a:txBody>
                    <a:bodyPr/>
                    <a:lstStyle/>
                    <a:p>
                      <a:r>
                        <a:rPr lang="fi-FI" sz="1700" b="1"/>
                        <a:t>A</a:t>
                      </a:r>
                    </a:p>
                  </a:txBody>
                  <a:tcPr/>
                </a:tc>
                <a:tc>
                  <a:txBody>
                    <a:bodyPr/>
                    <a:lstStyle/>
                    <a:p>
                      <a:r>
                        <a:rPr lang="fi-FI" sz="1700" b="1"/>
                        <a:t>B</a:t>
                      </a:r>
                    </a:p>
                  </a:txBody>
                  <a:tcPr/>
                </a:tc>
                <a:tc>
                  <a:txBody>
                    <a:bodyPr/>
                    <a:lstStyle/>
                    <a:p>
                      <a:r>
                        <a:rPr lang="fi-FI" sz="1700" b="1"/>
                        <a:t>C</a:t>
                      </a:r>
                    </a:p>
                  </a:txBody>
                  <a:tcPr/>
                </a:tc>
                <a:tc>
                  <a:txBody>
                    <a:bodyPr/>
                    <a:lstStyle/>
                    <a:p>
                      <a:r>
                        <a:rPr lang="fi-FI" sz="1700" b="1"/>
                        <a:t>D</a:t>
                      </a:r>
                    </a:p>
                  </a:txBody>
                  <a:tcPr/>
                </a:tc>
                <a:extLst>
                  <a:ext uri="{0D108BD9-81ED-4DB2-BD59-A6C34878D82A}">
                    <a16:rowId xmlns:a16="http://schemas.microsoft.com/office/drawing/2014/main" val="187766518"/>
                  </a:ext>
                </a:extLst>
              </a:tr>
              <a:tr h="831960">
                <a:tc>
                  <a:txBody>
                    <a:bodyPr/>
                    <a:lstStyle/>
                    <a:p>
                      <a:pPr latinLnBrk="0"/>
                      <a:r>
                        <a:rPr lang="fi-FI" sz="1700" b="1">
                          <a:effectLst/>
                        </a:rPr>
                        <a:t>8 Sote-järjestöt yhteiskunnallisten päämäärien toteuttamisessa</a:t>
                      </a:r>
                      <a:endParaRPr lang="fi-FI" sz="1700">
                        <a:effectLst/>
                      </a:endParaRPr>
                    </a:p>
                  </a:txBody>
                  <a:tcPr/>
                </a:tc>
                <a:tc>
                  <a:txBody>
                    <a:bodyPr/>
                    <a:lstStyle/>
                    <a:p>
                      <a:pPr latinLnBrk="0"/>
                      <a:r>
                        <a:rPr lang="fi-FI" sz="1700" b="1">
                          <a:effectLst/>
                        </a:rPr>
                        <a:t>Erillään</a:t>
                      </a:r>
                      <a:br>
                        <a:rPr lang="fi-FI" sz="1700">
                          <a:effectLst/>
                        </a:rPr>
                      </a:br>
                      <a:r>
                        <a:rPr lang="fi-FI" sz="1700">
                          <a:effectLst/>
                        </a:rPr>
                        <a:t>Yhteisten päämäärien eteen työskentely ei vahvistunut yhteiskunnassa ja myöskään sote-järjestöissä toimintatapa ei ole keskeisessä roolissa.</a:t>
                      </a:r>
                    </a:p>
                  </a:txBody>
                  <a:tcPr/>
                </a:tc>
                <a:tc>
                  <a:txBody>
                    <a:bodyPr/>
                    <a:lstStyle/>
                    <a:p>
                      <a:pPr latinLnBrk="0"/>
                      <a:r>
                        <a:rPr lang="fi-FI" sz="1700" b="1">
                          <a:effectLst/>
                        </a:rPr>
                        <a:t>Pyristellen</a:t>
                      </a:r>
                      <a:br>
                        <a:rPr lang="fi-FI" sz="1700">
                          <a:effectLst/>
                        </a:rPr>
                      </a:br>
                      <a:r>
                        <a:rPr lang="fi-FI" sz="1700">
                          <a:effectLst/>
                        </a:rPr>
                        <a:t>Sote-järjestöt vedettiin mukaan yhteiskehittämiseen erityisesti rahoituksella ohjaamisen keinoin.</a:t>
                      </a:r>
                    </a:p>
                  </a:txBody>
                  <a:tcPr/>
                </a:tc>
                <a:tc>
                  <a:txBody>
                    <a:bodyPr/>
                    <a:lstStyle/>
                    <a:p>
                      <a:pPr latinLnBrk="0"/>
                      <a:r>
                        <a:rPr lang="fi-FI" sz="1700" b="1">
                          <a:effectLst/>
                        </a:rPr>
                        <a:t>Yhdessä</a:t>
                      </a:r>
                      <a:br>
                        <a:rPr lang="fi-FI" sz="1700">
                          <a:effectLst/>
                        </a:rPr>
                      </a:br>
                      <a:r>
                        <a:rPr lang="fi-FI" sz="1700">
                          <a:effectLst/>
                        </a:rPr>
                        <a:t>Isot yhteiskunnalliset päämäärät luovat yhteistä suuntaa. Kukin, sote-järjestöt mukaan lukien, tuo oman osuutensa kokonaisuuteen.</a:t>
                      </a:r>
                    </a:p>
                  </a:txBody>
                  <a:tcPr/>
                </a:tc>
                <a:tc>
                  <a:txBody>
                    <a:bodyPr/>
                    <a:lstStyle/>
                    <a:p>
                      <a:r>
                        <a:rPr lang="fi-FI" sz="1700" b="1"/>
                        <a:t>Joku muu? </a:t>
                      </a:r>
                      <a:r>
                        <a:rPr lang="fi-FI" sz="1700"/>
                        <a:t>Täydennä</a:t>
                      </a:r>
                    </a:p>
                  </a:txBody>
                  <a:tcPr/>
                </a:tc>
                <a:extLst>
                  <a:ext uri="{0D108BD9-81ED-4DB2-BD59-A6C34878D82A}">
                    <a16:rowId xmlns:a16="http://schemas.microsoft.com/office/drawing/2014/main" val="3296145266"/>
                  </a:ext>
                </a:extLst>
              </a:tr>
            </a:tbl>
          </a:graphicData>
        </a:graphic>
      </p:graphicFrame>
    </p:spTree>
    <p:extLst>
      <p:ext uri="{BB962C8B-B14F-4D97-AF65-F5344CB8AC3E}">
        <p14:creationId xmlns:p14="http://schemas.microsoft.com/office/powerpoint/2010/main" val="6422331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EBEB469-B699-A9F9-8564-DC93EE65F29C}"/>
              </a:ext>
            </a:extLst>
          </p:cNvPr>
          <p:cNvSpPr>
            <a:spLocks noGrp="1"/>
          </p:cNvSpPr>
          <p:nvPr>
            <p:ph type="title"/>
          </p:nvPr>
        </p:nvSpPr>
        <p:spPr/>
        <p:txBody>
          <a:bodyPr>
            <a:normAutofit fontScale="90000"/>
          </a:bodyPr>
          <a:lstStyle/>
          <a:p>
            <a:r>
              <a:rPr lang="fi-FI" dirty="0"/>
              <a:t>Mikä on roolinne tulevaisuuden ilmastotoimijoina?</a:t>
            </a:r>
          </a:p>
        </p:txBody>
      </p:sp>
      <p:graphicFrame>
        <p:nvGraphicFramePr>
          <p:cNvPr id="3" name="Taulukko 4">
            <a:extLst>
              <a:ext uri="{FF2B5EF4-FFF2-40B4-BE49-F238E27FC236}">
                <a16:creationId xmlns:a16="http://schemas.microsoft.com/office/drawing/2014/main" id="{75413262-6E1A-6114-3D5E-F79C9E32E5DE}"/>
              </a:ext>
            </a:extLst>
          </p:cNvPr>
          <p:cNvGraphicFramePr>
            <a:graphicFrameLocks noGrp="1"/>
          </p:cNvGraphicFramePr>
          <p:nvPr>
            <p:extLst>
              <p:ext uri="{D42A27DB-BD31-4B8C-83A1-F6EECF244321}">
                <p14:modId xmlns:p14="http://schemas.microsoft.com/office/powerpoint/2010/main" val="3723392854"/>
              </p:ext>
            </p:extLst>
          </p:nvPr>
        </p:nvGraphicFramePr>
        <p:xfrm>
          <a:off x="793205" y="2116240"/>
          <a:ext cx="10560595" cy="3677080"/>
        </p:xfrm>
        <a:graphic>
          <a:graphicData uri="http://schemas.openxmlformats.org/drawingml/2006/table">
            <a:tbl>
              <a:tblPr firstRow="1" bandRow="1">
                <a:tableStyleId>{5940675A-B579-460E-94D1-54222C63F5DA}</a:tableStyleId>
              </a:tblPr>
              <a:tblGrid>
                <a:gridCol w="2112119">
                  <a:extLst>
                    <a:ext uri="{9D8B030D-6E8A-4147-A177-3AD203B41FA5}">
                      <a16:colId xmlns:a16="http://schemas.microsoft.com/office/drawing/2014/main" val="772410988"/>
                    </a:ext>
                  </a:extLst>
                </a:gridCol>
                <a:gridCol w="2112119">
                  <a:extLst>
                    <a:ext uri="{9D8B030D-6E8A-4147-A177-3AD203B41FA5}">
                      <a16:colId xmlns:a16="http://schemas.microsoft.com/office/drawing/2014/main" val="3513042868"/>
                    </a:ext>
                  </a:extLst>
                </a:gridCol>
                <a:gridCol w="2112119">
                  <a:extLst>
                    <a:ext uri="{9D8B030D-6E8A-4147-A177-3AD203B41FA5}">
                      <a16:colId xmlns:a16="http://schemas.microsoft.com/office/drawing/2014/main" val="3306300633"/>
                    </a:ext>
                  </a:extLst>
                </a:gridCol>
                <a:gridCol w="2112119">
                  <a:extLst>
                    <a:ext uri="{9D8B030D-6E8A-4147-A177-3AD203B41FA5}">
                      <a16:colId xmlns:a16="http://schemas.microsoft.com/office/drawing/2014/main" val="683073705"/>
                    </a:ext>
                  </a:extLst>
                </a:gridCol>
                <a:gridCol w="2112119">
                  <a:extLst>
                    <a:ext uri="{9D8B030D-6E8A-4147-A177-3AD203B41FA5}">
                      <a16:colId xmlns:a16="http://schemas.microsoft.com/office/drawing/2014/main" val="1780839073"/>
                    </a:ext>
                  </a:extLst>
                </a:gridCol>
              </a:tblGrid>
              <a:tr h="831960">
                <a:tc>
                  <a:txBody>
                    <a:bodyPr/>
                    <a:lstStyle/>
                    <a:p>
                      <a:r>
                        <a:rPr lang="fi-FI" sz="1700" b="1"/>
                        <a:t>Epävarmuus/</a:t>
                      </a:r>
                    </a:p>
                    <a:p>
                      <a:r>
                        <a:rPr lang="fi-FI" sz="1700" b="1"/>
                        <a:t>muuttuja</a:t>
                      </a:r>
                    </a:p>
                    <a:p>
                      <a:endParaRPr lang="fi-FI" sz="1700" b="1"/>
                    </a:p>
                  </a:txBody>
                  <a:tcPr>
                    <a:solidFill>
                      <a:schemeClr val="bg1">
                        <a:lumMod val="95000"/>
                      </a:schemeClr>
                    </a:solidFill>
                  </a:tcPr>
                </a:tc>
                <a:tc>
                  <a:txBody>
                    <a:bodyPr/>
                    <a:lstStyle/>
                    <a:p>
                      <a:r>
                        <a:rPr lang="fi-FI" sz="1700" b="1" i="0" kern="1200">
                          <a:solidFill>
                            <a:schemeClr val="tx1"/>
                          </a:solidFill>
                          <a:effectLst/>
                          <a:latin typeface="+mn-lt"/>
                          <a:ea typeface="+mn-ea"/>
                          <a:cs typeface="+mn-cs"/>
                        </a:rPr>
                        <a:t>Kehitysvaihtoehto vuonna 2040 (arvot)</a:t>
                      </a:r>
                      <a:endParaRPr lang="fi-FI" sz="1700" b="1"/>
                    </a:p>
                  </a:txBody>
                  <a:tcP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700" b="1" i="0" kern="1200">
                          <a:solidFill>
                            <a:schemeClr val="tx1"/>
                          </a:solidFill>
                          <a:effectLst/>
                          <a:latin typeface="+mn-lt"/>
                          <a:ea typeface="+mn-ea"/>
                          <a:cs typeface="+mn-cs"/>
                        </a:rPr>
                        <a:t>Kehitysvaihtoehto vuonna 2040 (arvot)</a:t>
                      </a:r>
                      <a:endParaRPr lang="fi-FI" sz="1700" b="1"/>
                    </a:p>
                    <a:p>
                      <a:endParaRPr lang="fi-FI" sz="1700" b="1"/>
                    </a:p>
                  </a:txBody>
                  <a:tcPr>
                    <a:solidFill>
                      <a:schemeClr val="bg1">
                        <a:lumMod val="95000"/>
                      </a:schemeClr>
                    </a:solidFill>
                  </a:tcPr>
                </a:tc>
                <a:tc>
                  <a:txBody>
                    <a:bodyPr/>
                    <a:lstStyle/>
                    <a:p>
                      <a:r>
                        <a:rPr lang="fi-FI" sz="1700" b="1" i="0" kern="1200">
                          <a:solidFill>
                            <a:schemeClr val="tx1"/>
                          </a:solidFill>
                          <a:effectLst/>
                          <a:latin typeface="+mn-lt"/>
                          <a:ea typeface="+mn-ea"/>
                          <a:cs typeface="+mn-cs"/>
                        </a:rPr>
                        <a:t>Kehitysvaihtoehto vuonna 2040 (arvot)</a:t>
                      </a:r>
                      <a:endParaRPr lang="fi-FI" sz="1700" b="1"/>
                    </a:p>
                  </a:txBody>
                  <a:tcP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700" b="1" i="0" kern="1200">
                          <a:solidFill>
                            <a:schemeClr val="tx1"/>
                          </a:solidFill>
                          <a:effectLst/>
                          <a:latin typeface="+mn-lt"/>
                          <a:ea typeface="+mn-ea"/>
                          <a:cs typeface="+mn-cs"/>
                        </a:rPr>
                        <a:t>Kehitysvaihtoehto vuonna 2040 (arvot)</a:t>
                      </a:r>
                      <a:endParaRPr lang="fi-FI" sz="1700" b="1"/>
                    </a:p>
                    <a:p>
                      <a:endParaRPr lang="fi-FI" sz="1700" b="1"/>
                    </a:p>
                  </a:txBody>
                  <a:tcPr>
                    <a:solidFill>
                      <a:schemeClr val="bg1">
                        <a:lumMod val="95000"/>
                      </a:schemeClr>
                    </a:solidFill>
                  </a:tcPr>
                </a:tc>
                <a:extLst>
                  <a:ext uri="{0D108BD9-81ED-4DB2-BD59-A6C34878D82A}">
                    <a16:rowId xmlns:a16="http://schemas.microsoft.com/office/drawing/2014/main" val="2585789877"/>
                  </a:ext>
                </a:extLst>
              </a:tr>
              <a:tr h="385240">
                <a:tc>
                  <a:txBody>
                    <a:bodyPr/>
                    <a:lstStyle/>
                    <a:p>
                      <a:endParaRPr lang="fi-FI" sz="1700" b="1"/>
                    </a:p>
                  </a:txBody>
                  <a:tcPr/>
                </a:tc>
                <a:tc>
                  <a:txBody>
                    <a:bodyPr/>
                    <a:lstStyle/>
                    <a:p>
                      <a:r>
                        <a:rPr lang="fi-FI" sz="1700" b="1"/>
                        <a:t>A</a:t>
                      </a:r>
                    </a:p>
                  </a:txBody>
                  <a:tcPr/>
                </a:tc>
                <a:tc>
                  <a:txBody>
                    <a:bodyPr/>
                    <a:lstStyle/>
                    <a:p>
                      <a:r>
                        <a:rPr lang="fi-FI" sz="1700" b="1"/>
                        <a:t>B</a:t>
                      </a:r>
                    </a:p>
                  </a:txBody>
                  <a:tcPr/>
                </a:tc>
                <a:tc>
                  <a:txBody>
                    <a:bodyPr/>
                    <a:lstStyle/>
                    <a:p>
                      <a:r>
                        <a:rPr lang="fi-FI" sz="1700" b="1"/>
                        <a:t>C</a:t>
                      </a:r>
                    </a:p>
                  </a:txBody>
                  <a:tcPr/>
                </a:tc>
                <a:tc>
                  <a:txBody>
                    <a:bodyPr/>
                    <a:lstStyle/>
                    <a:p>
                      <a:r>
                        <a:rPr lang="fi-FI" sz="1700" b="1"/>
                        <a:t>D</a:t>
                      </a:r>
                    </a:p>
                  </a:txBody>
                  <a:tcPr/>
                </a:tc>
                <a:extLst>
                  <a:ext uri="{0D108BD9-81ED-4DB2-BD59-A6C34878D82A}">
                    <a16:rowId xmlns:a16="http://schemas.microsoft.com/office/drawing/2014/main" val="187766518"/>
                  </a:ext>
                </a:extLst>
              </a:tr>
              <a:tr h="831960">
                <a:tc>
                  <a:txBody>
                    <a:bodyPr/>
                    <a:lstStyle/>
                    <a:p>
                      <a:pPr algn="l" latinLnBrk="0"/>
                      <a:r>
                        <a:rPr lang="fi-FI" sz="1700" b="1" i="0">
                          <a:solidFill>
                            <a:srgbClr val="000000"/>
                          </a:solidFill>
                          <a:effectLst/>
                          <a:latin typeface="Calibri" panose="020F0502020204030204" pitchFamily="34" charset="0"/>
                        </a:rPr>
                        <a:t>9 Sote-järjestöjen rooli ilmastotoimijoina</a:t>
                      </a:r>
                      <a:endParaRPr lang="fi-FI" sz="1700" b="0" i="0">
                        <a:solidFill>
                          <a:srgbClr val="000000"/>
                        </a:solidFill>
                        <a:effectLst/>
                        <a:latin typeface="Calibri" panose="020F0502020204030204" pitchFamily="34" charset="0"/>
                      </a:endParaRPr>
                    </a:p>
                  </a:txBody>
                  <a:tcPr/>
                </a:tc>
                <a:tc>
                  <a:txBody>
                    <a:bodyPr/>
                    <a:lstStyle/>
                    <a:p>
                      <a:pPr algn="l" latinLnBrk="0"/>
                      <a:r>
                        <a:rPr lang="fi-FI" sz="1700" b="1" i="0">
                          <a:solidFill>
                            <a:srgbClr val="000000"/>
                          </a:solidFill>
                          <a:effectLst/>
                          <a:latin typeface="Calibri" panose="020F0502020204030204" pitchFamily="34" charset="0"/>
                        </a:rPr>
                        <a:t>Vaikuttaja</a:t>
                      </a:r>
                      <a:br>
                        <a:rPr lang="fi-FI" sz="1700" b="0" i="0">
                          <a:solidFill>
                            <a:srgbClr val="000000"/>
                          </a:solidFill>
                          <a:effectLst/>
                          <a:latin typeface="Calibri" panose="020F0502020204030204" pitchFamily="34" charset="0"/>
                        </a:rPr>
                      </a:br>
                      <a:r>
                        <a:rPr lang="fi-FI" sz="1700" b="0" i="0">
                          <a:solidFill>
                            <a:srgbClr val="000000"/>
                          </a:solidFill>
                          <a:effectLst/>
                          <a:latin typeface="Calibri" panose="020F0502020204030204" pitchFamily="34" charset="0"/>
                        </a:rPr>
                        <a:t>Sote-järjestöt ovat merkittäviä yhteiskunnallisia ilmastoviestijöitä ja -toimijoita sekä ilmastopoliittisia vaikuttajia ja mukana päätöksenteossa.</a:t>
                      </a:r>
                    </a:p>
                  </a:txBody>
                  <a:tcPr/>
                </a:tc>
                <a:tc>
                  <a:txBody>
                    <a:bodyPr/>
                    <a:lstStyle/>
                    <a:p>
                      <a:pPr algn="l" latinLnBrk="0"/>
                      <a:r>
                        <a:rPr lang="fi-FI" sz="1700" b="1" i="0">
                          <a:solidFill>
                            <a:srgbClr val="000000"/>
                          </a:solidFill>
                          <a:effectLst/>
                          <a:latin typeface="Calibri" panose="020F0502020204030204" pitchFamily="34" charset="0"/>
                        </a:rPr>
                        <a:t>Auttaja</a:t>
                      </a:r>
                      <a:br>
                        <a:rPr lang="fi-FI" sz="1700" b="0" i="0">
                          <a:solidFill>
                            <a:srgbClr val="000000"/>
                          </a:solidFill>
                          <a:effectLst/>
                          <a:latin typeface="Calibri" panose="020F0502020204030204" pitchFamily="34" charset="0"/>
                        </a:rPr>
                      </a:br>
                      <a:r>
                        <a:rPr lang="fi-FI" sz="1700" b="0" i="0">
                          <a:solidFill>
                            <a:srgbClr val="000000"/>
                          </a:solidFill>
                          <a:effectLst/>
                          <a:latin typeface="Calibri" panose="020F0502020204030204" pitchFamily="34" charset="0"/>
                        </a:rPr>
                        <a:t>Sote-järjestöt ovat mukana huolehtimassa ja tukemassa ilmastonmuutoksen aiheuttamista ongelmista kärsiviä.</a:t>
                      </a:r>
                    </a:p>
                  </a:txBody>
                  <a:tcPr/>
                </a:tc>
                <a:tc>
                  <a:txBody>
                    <a:bodyPr/>
                    <a:lstStyle/>
                    <a:p>
                      <a:pPr algn="l" latinLnBrk="0"/>
                      <a:r>
                        <a:rPr lang="fi-FI" sz="1700" b="1" i="0">
                          <a:solidFill>
                            <a:srgbClr val="000000"/>
                          </a:solidFill>
                          <a:effectLst/>
                          <a:latin typeface="Calibri" panose="020F0502020204030204" pitchFamily="34" charset="0"/>
                        </a:rPr>
                        <a:t>Toiminnassaan huomioija</a:t>
                      </a:r>
                      <a:br>
                        <a:rPr lang="fi-FI" sz="1700" b="0" i="0">
                          <a:solidFill>
                            <a:srgbClr val="000000"/>
                          </a:solidFill>
                          <a:effectLst/>
                          <a:latin typeface="Calibri" panose="020F0502020204030204" pitchFamily="34" charset="0"/>
                        </a:rPr>
                      </a:br>
                      <a:r>
                        <a:rPr lang="fi-FI" sz="1700" b="0" i="0">
                          <a:solidFill>
                            <a:srgbClr val="000000"/>
                          </a:solidFill>
                          <a:effectLst/>
                          <a:latin typeface="Calibri" panose="020F0502020204030204" pitchFamily="34" charset="0"/>
                        </a:rPr>
                        <a:t>Sote-järjestöt sovittavat ilmastoasiat oman toiminnan agendaansa.</a:t>
                      </a:r>
                    </a:p>
                  </a:txBody>
                  <a:tcPr/>
                </a:tc>
                <a:tc>
                  <a:txBody>
                    <a:bodyPr/>
                    <a:lstStyle/>
                    <a:p>
                      <a:r>
                        <a:rPr lang="fi-FI" sz="1700" b="1"/>
                        <a:t>Joku muu? </a:t>
                      </a:r>
                      <a:r>
                        <a:rPr lang="fi-FI" sz="1700"/>
                        <a:t>Täydennä</a:t>
                      </a:r>
                    </a:p>
                  </a:txBody>
                  <a:tcPr/>
                </a:tc>
                <a:extLst>
                  <a:ext uri="{0D108BD9-81ED-4DB2-BD59-A6C34878D82A}">
                    <a16:rowId xmlns:a16="http://schemas.microsoft.com/office/drawing/2014/main" val="3296145266"/>
                  </a:ext>
                </a:extLst>
              </a:tr>
            </a:tbl>
          </a:graphicData>
        </a:graphic>
      </p:graphicFrame>
    </p:spTree>
    <p:extLst>
      <p:ext uri="{BB962C8B-B14F-4D97-AF65-F5344CB8AC3E}">
        <p14:creationId xmlns:p14="http://schemas.microsoft.com/office/powerpoint/2010/main" val="607281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EBEB469-B699-A9F9-8564-DC93EE65F29C}"/>
              </a:ext>
            </a:extLst>
          </p:cNvPr>
          <p:cNvSpPr>
            <a:spLocks noGrp="1"/>
          </p:cNvSpPr>
          <p:nvPr>
            <p:ph type="title"/>
          </p:nvPr>
        </p:nvSpPr>
        <p:spPr/>
        <p:txBody>
          <a:bodyPr>
            <a:normAutofit fontScale="90000"/>
          </a:bodyPr>
          <a:lstStyle/>
          <a:p>
            <a:r>
              <a:rPr lang="fi-FI" dirty="0"/>
              <a:t>Mikä on roolinne tulevaisuuden ilmastotoimijoina?</a:t>
            </a:r>
          </a:p>
        </p:txBody>
      </p:sp>
      <p:graphicFrame>
        <p:nvGraphicFramePr>
          <p:cNvPr id="3" name="Taulukko 4">
            <a:extLst>
              <a:ext uri="{FF2B5EF4-FFF2-40B4-BE49-F238E27FC236}">
                <a16:creationId xmlns:a16="http://schemas.microsoft.com/office/drawing/2014/main" id="{75413262-6E1A-6114-3D5E-F79C9E32E5DE}"/>
              </a:ext>
            </a:extLst>
          </p:cNvPr>
          <p:cNvGraphicFramePr>
            <a:graphicFrameLocks noGrp="1"/>
          </p:cNvGraphicFramePr>
          <p:nvPr>
            <p:extLst>
              <p:ext uri="{D42A27DB-BD31-4B8C-83A1-F6EECF244321}">
                <p14:modId xmlns:p14="http://schemas.microsoft.com/office/powerpoint/2010/main" val="3443863000"/>
              </p:ext>
            </p:extLst>
          </p:nvPr>
        </p:nvGraphicFramePr>
        <p:xfrm>
          <a:off x="793205" y="2116240"/>
          <a:ext cx="10560595" cy="2122600"/>
        </p:xfrm>
        <a:graphic>
          <a:graphicData uri="http://schemas.openxmlformats.org/drawingml/2006/table">
            <a:tbl>
              <a:tblPr firstRow="1" bandRow="1">
                <a:tableStyleId>{5940675A-B579-460E-94D1-54222C63F5DA}</a:tableStyleId>
              </a:tblPr>
              <a:tblGrid>
                <a:gridCol w="2112119">
                  <a:extLst>
                    <a:ext uri="{9D8B030D-6E8A-4147-A177-3AD203B41FA5}">
                      <a16:colId xmlns:a16="http://schemas.microsoft.com/office/drawing/2014/main" val="772410988"/>
                    </a:ext>
                  </a:extLst>
                </a:gridCol>
                <a:gridCol w="2112119">
                  <a:extLst>
                    <a:ext uri="{9D8B030D-6E8A-4147-A177-3AD203B41FA5}">
                      <a16:colId xmlns:a16="http://schemas.microsoft.com/office/drawing/2014/main" val="3513042868"/>
                    </a:ext>
                  </a:extLst>
                </a:gridCol>
                <a:gridCol w="2112119">
                  <a:extLst>
                    <a:ext uri="{9D8B030D-6E8A-4147-A177-3AD203B41FA5}">
                      <a16:colId xmlns:a16="http://schemas.microsoft.com/office/drawing/2014/main" val="3306300633"/>
                    </a:ext>
                  </a:extLst>
                </a:gridCol>
                <a:gridCol w="2112119">
                  <a:extLst>
                    <a:ext uri="{9D8B030D-6E8A-4147-A177-3AD203B41FA5}">
                      <a16:colId xmlns:a16="http://schemas.microsoft.com/office/drawing/2014/main" val="683073705"/>
                    </a:ext>
                  </a:extLst>
                </a:gridCol>
                <a:gridCol w="2112119">
                  <a:extLst>
                    <a:ext uri="{9D8B030D-6E8A-4147-A177-3AD203B41FA5}">
                      <a16:colId xmlns:a16="http://schemas.microsoft.com/office/drawing/2014/main" val="1780839073"/>
                    </a:ext>
                  </a:extLst>
                </a:gridCol>
              </a:tblGrid>
              <a:tr h="831960">
                <a:tc>
                  <a:txBody>
                    <a:bodyPr/>
                    <a:lstStyle/>
                    <a:p>
                      <a:r>
                        <a:rPr lang="fi-FI" sz="1700" b="1"/>
                        <a:t>Epävarmuus/</a:t>
                      </a:r>
                    </a:p>
                    <a:p>
                      <a:r>
                        <a:rPr lang="fi-FI" sz="1700" b="1"/>
                        <a:t>muuttuja</a:t>
                      </a:r>
                    </a:p>
                    <a:p>
                      <a:endParaRPr lang="fi-FI" sz="1700" b="1"/>
                    </a:p>
                  </a:txBody>
                  <a:tcPr>
                    <a:solidFill>
                      <a:schemeClr val="bg1">
                        <a:lumMod val="95000"/>
                      </a:schemeClr>
                    </a:solidFill>
                  </a:tcPr>
                </a:tc>
                <a:tc>
                  <a:txBody>
                    <a:bodyPr/>
                    <a:lstStyle/>
                    <a:p>
                      <a:r>
                        <a:rPr lang="fi-FI" sz="1700" b="1" i="0" kern="1200">
                          <a:solidFill>
                            <a:schemeClr val="tx1"/>
                          </a:solidFill>
                          <a:effectLst/>
                          <a:latin typeface="+mn-lt"/>
                          <a:ea typeface="+mn-ea"/>
                          <a:cs typeface="+mn-cs"/>
                        </a:rPr>
                        <a:t>Kehitysvaihtoehto vuonna 2040 (arvot)</a:t>
                      </a:r>
                      <a:endParaRPr lang="fi-FI" sz="1700" b="1"/>
                    </a:p>
                  </a:txBody>
                  <a:tcP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700" b="1" i="0" kern="1200">
                          <a:solidFill>
                            <a:schemeClr val="tx1"/>
                          </a:solidFill>
                          <a:effectLst/>
                          <a:latin typeface="+mn-lt"/>
                          <a:ea typeface="+mn-ea"/>
                          <a:cs typeface="+mn-cs"/>
                        </a:rPr>
                        <a:t>Kehitysvaihtoehto vuonna 2040 (arvot)</a:t>
                      </a:r>
                      <a:endParaRPr lang="fi-FI" sz="1700" b="1"/>
                    </a:p>
                    <a:p>
                      <a:endParaRPr lang="fi-FI" sz="1700" b="1"/>
                    </a:p>
                  </a:txBody>
                  <a:tcPr>
                    <a:solidFill>
                      <a:schemeClr val="bg1">
                        <a:lumMod val="95000"/>
                      </a:schemeClr>
                    </a:solidFill>
                  </a:tcPr>
                </a:tc>
                <a:tc>
                  <a:txBody>
                    <a:bodyPr/>
                    <a:lstStyle/>
                    <a:p>
                      <a:r>
                        <a:rPr lang="fi-FI" sz="1700" b="1" i="0" kern="1200">
                          <a:solidFill>
                            <a:schemeClr val="tx1"/>
                          </a:solidFill>
                          <a:effectLst/>
                          <a:latin typeface="+mn-lt"/>
                          <a:ea typeface="+mn-ea"/>
                          <a:cs typeface="+mn-cs"/>
                        </a:rPr>
                        <a:t>Kehitysvaihtoehto vuonna 2040 (arvot)</a:t>
                      </a:r>
                      <a:endParaRPr lang="fi-FI" sz="1700" b="1"/>
                    </a:p>
                  </a:txBody>
                  <a:tcP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700" b="1" i="0" kern="1200">
                          <a:solidFill>
                            <a:schemeClr val="tx1"/>
                          </a:solidFill>
                          <a:effectLst/>
                          <a:latin typeface="+mn-lt"/>
                          <a:ea typeface="+mn-ea"/>
                          <a:cs typeface="+mn-cs"/>
                        </a:rPr>
                        <a:t>Kehitysvaihtoehto vuonna 2040 (arvot)</a:t>
                      </a:r>
                      <a:endParaRPr lang="fi-FI" sz="1700" b="1"/>
                    </a:p>
                    <a:p>
                      <a:endParaRPr lang="fi-FI" sz="1700" b="1"/>
                    </a:p>
                  </a:txBody>
                  <a:tcPr>
                    <a:solidFill>
                      <a:schemeClr val="bg1">
                        <a:lumMod val="95000"/>
                      </a:schemeClr>
                    </a:solidFill>
                  </a:tcPr>
                </a:tc>
                <a:extLst>
                  <a:ext uri="{0D108BD9-81ED-4DB2-BD59-A6C34878D82A}">
                    <a16:rowId xmlns:a16="http://schemas.microsoft.com/office/drawing/2014/main" val="2585789877"/>
                  </a:ext>
                </a:extLst>
              </a:tr>
              <a:tr h="385240">
                <a:tc>
                  <a:txBody>
                    <a:bodyPr/>
                    <a:lstStyle/>
                    <a:p>
                      <a:endParaRPr lang="fi-FI" sz="1700" b="1"/>
                    </a:p>
                  </a:txBody>
                  <a:tcPr/>
                </a:tc>
                <a:tc>
                  <a:txBody>
                    <a:bodyPr/>
                    <a:lstStyle/>
                    <a:p>
                      <a:r>
                        <a:rPr lang="fi-FI" sz="1700" b="1"/>
                        <a:t>A</a:t>
                      </a:r>
                    </a:p>
                  </a:txBody>
                  <a:tcPr/>
                </a:tc>
                <a:tc>
                  <a:txBody>
                    <a:bodyPr/>
                    <a:lstStyle/>
                    <a:p>
                      <a:r>
                        <a:rPr lang="fi-FI" sz="1700" b="1"/>
                        <a:t>B</a:t>
                      </a:r>
                    </a:p>
                  </a:txBody>
                  <a:tcPr/>
                </a:tc>
                <a:tc>
                  <a:txBody>
                    <a:bodyPr/>
                    <a:lstStyle/>
                    <a:p>
                      <a:r>
                        <a:rPr lang="fi-FI" sz="1700" b="1"/>
                        <a:t>C</a:t>
                      </a:r>
                    </a:p>
                  </a:txBody>
                  <a:tcPr/>
                </a:tc>
                <a:tc>
                  <a:txBody>
                    <a:bodyPr/>
                    <a:lstStyle/>
                    <a:p>
                      <a:r>
                        <a:rPr lang="fi-FI" sz="1700" b="1"/>
                        <a:t>D</a:t>
                      </a:r>
                    </a:p>
                  </a:txBody>
                  <a:tcPr/>
                </a:tc>
                <a:extLst>
                  <a:ext uri="{0D108BD9-81ED-4DB2-BD59-A6C34878D82A}">
                    <a16:rowId xmlns:a16="http://schemas.microsoft.com/office/drawing/2014/main" val="187766518"/>
                  </a:ext>
                </a:extLst>
              </a:tr>
              <a:tr h="831960">
                <a:tc>
                  <a:txBody>
                    <a:bodyPr/>
                    <a:lstStyle/>
                    <a:p>
                      <a:pPr algn="l" latinLnBrk="0"/>
                      <a:r>
                        <a:rPr lang="fi-FI" sz="1700" b="0" i="1" dirty="0">
                          <a:solidFill>
                            <a:srgbClr val="000000"/>
                          </a:solidFill>
                          <a:effectLst/>
                          <a:latin typeface="Calibri" panose="020F0502020204030204" pitchFamily="34" charset="0"/>
                        </a:rPr>
                        <a:t>Lisää muuttuja</a:t>
                      </a:r>
                    </a:p>
                  </a:txBody>
                  <a:tcPr/>
                </a:tc>
                <a:tc>
                  <a:txBody>
                    <a:bodyPr/>
                    <a:lstStyle/>
                    <a:p>
                      <a:pPr algn="l" latinLnBrk="0"/>
                      <a:r>
                        <a:rPr lang="fi-FI" sz="1700" b="0" i="1" dirty="0">
                          <a:solidFill>
                            <a:srgbClr val="000000"/>
                          </a:solidFill>
                          <a:effectLst/>
                          <a:latin typeface="Calibri" panose="020F0502020204030204" pitchFamily="34" charset="0"/>
                        </a:rPr>
                        <a:t>Lisää kehitysvaihtoehto</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700" b="0" i="1" dirty="0">
                          <a:solidFill>
                            <a:srgbClr val="000000"/>
                          </a:solidFill>
                          <a:effectLst/>
                          <a:latin typeface="Calibri" panose="020F0502020204030204" pitchFamily="34" charset="0"/>
                        </a:rPr>
                        <a:t>Lisää kehitysvaihtoehto</a:t>
                      </a:r>
                    </a:p>
                    <a:p>
                      <a:pPr algn="l" latinLnBrk="0"/>
                      <a:endParaRPr lang="fi-FI" sz="1700" b="0" i="0" dirty="0">
                        <a:solidFill>
                          <a:srgbClr val="000000"/>
                        </a:solidFill>
                        <a:effectLst/>
                        <a:latin typeface="Calibri" panose="020F050202020403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700" b="0" i="1" dirty="0">
                          <a:solidFill>
                            <a:srgbClr val="000000"/>
                          </a:solidFill>
                          <a:effectLst/>
                          <a:latin typeface="Calibri" panose="020F0502020204030204" pitchFamily="34" charset="0"/>
                        </a:rPr>
                        <a:t>Lisää kehitysvaihtoehto</a:t>
                      </a:r>
                    </a:p>
                    <a:p>
                      <a:pPr algn="l" latinLnBrk="0"/>
                      <a:endParaRPr lang="fi-FI" sz="1700" b="0" i="0" dirty="0">
                        <a:solidFill>
                          <a:srgbClr val="000000"/>
                        </a:solidFill>
                        <a:effectLst/>
                        <a:latin typeface="Calibri" panose="020F050202020403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700" b="0" i="1" dirty="0">
                          <a:solidFill>
                            <a:srgbClr val="000000"/>
                          </a:solidFill>
                          <a:effectLst/>
                          <a:latin typeface="Calibri" panose="020F0502020204030204" pitchFamily="34" charset="0"/>
                        </a:rPr>
                        <a:t>Lisää kehitysvaihtoehto</a:t>
                      </a:r>
                    </a:p>
                    <a:p>
                      <a:endParaRPr lang="fi-FI" sz="1700" dirty="0"/>
                    </a:p>
                  </a:txBody>
                  <a:tcPr/>
                </a:tc>
                <a:extLst>
                  <a:ext uri="{0D108BD9-81ED-4DB2-BD59-A6C34878D82A}">
                    <a16:rowId xmlns:a16="http://schemas.microsoft.com/office/drawing/2014/main" val="3296145266"/>
                  </a:ext>
                </a:extLst>
              </a:tr>
            </a:tbl>
          </a:graphicData>
        </a:graphic>
      </p:graphicFrame>
    </p:spTree>
    <p:extLst>
      <p:ext uri="{BB962C8B-B14F-4D97-AF65-F5344CB8AC3E}">
        <p14:creationId xmlns:p14="http://schemas.microsoft.com/office/powerpoint/2010/main" val="18287665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2FB843D-4463-C4B7-6D58-2CD8E62A5592}"/>
              </a:ext>
            </a:extLst>
          </p:cNvPr>
          <p:cNvSpPr>
            <a:spLocks noGrp="1"/>
          </p:cNvSpPr>
          <p:nvPr>
            <p:ph type="title"/>
          </p:nvPr>
        </p:nvSpPr>
        <p:spPr>
          <a:xfrm>
            <a:off x="766281" y="366461"/>
            <a:ext cx="10515600" cy="960755"/>
          </a:xfrm>
        </p:spPr>
        <p:txBody>
          <a:bodyPr>
            <a:normAutofit fontScale="90000"/>
          </a:bodyPr>
          <a:lstStyle/>
          <a:p>
            <a:r>
              <a:rPr lang="fi-FI"/>
              <a:t>Kolme kehitysvaihtoehtoa muuttujille: Tulevaisuustaulukko 1/3</a:t>
            </a:r>
          </a:p>
        </p:txBody>
      </p:sp>
      <p:graphicFrame>
        <p:nvGraphicFramePr>
          <p:cNvPr id="4" name="Taulukko 4">
            <a:extLst>
              <a:ext uri="{FF2B5EF4-FFF2-40B4-BE49-F238E27FC236}">
                <a16:creationId xmlns:a16="http://schemas.microsoft.com/office/drawing/2014/main" id="{982A8606-0B85-C1DC-4B13-B98218ACE4FC}"/>
              </a:ext>
            </a:extLst>
          </p:cNvPr>
          <p:cNvGraphicFramePr>
            <a:graphicFrameLocks noGrp="1"/>
          </p:cNvGraphicFramePr>
          <p:nvPr>
            <p:extLst>
              <p:ext uri="{D42A27DB-BD31-4B8C-83A1-F6EECF244321}">
                <p14:modId xmlns:p14="http://schemas.microsoft.com/office/powerpoint/2010/main" val="1835731293"/>
              </p:ext>
            </p:extLst>
          </p:nvPr>
        </p:nvGraphicFramePr>
        <p:xfrm>
          <a:off x="838200" y="1491107"/>
          <a:ext cx="10841520" cy="4846320"/>
        </p:xfrm>
        <a:graphic>
          <a:graphicData uri="http://schemas.openxmlformats.org/drawingml/2006/table">
            <a:tbl>
              <a:tblPr firstRow="1" bandRow="1">
                <a:tableStyleId>{5940675A-B579-460E-94D1-54222C63F5DA}</a:tableStyleId>
              </a:tblPr>
              <a:tblGrid>
                <a:gridCol w="2710380">
                  <a:extLst>
                    <a:ext uri="{9D8B030D-6E8A-4147-A177-3AD203B41FA5}">
                      <a16:colId xmlns:a16="http://schemas.microsoft.com/office/drawing/2014/main" val="2198756205"/>
                    </a:ext>
                  </a:extLst>
                </a:gridCol>
                <a:gridCol w="2710380">
                  <a:extLst>
                    <a:ext uri="{9D8B030D-6E8A-4147-A177-3AD203B41FA5}">
                      <a16:colId xmlns:a16="http://schemas.microsoft.com/office/drawing/2014/main" val="3426051975"/>
                    </a:ext>
                  </a:extLst>
                </a:gridCol>
                <a:gridCol w="2710380">
                  <a:extLst>
                    <a:ext uri="{9D8B030D-6E8A-4147-A177-3AD203B41FA5}">
                      <a16:colId xmlns:a16="http://schemas.microsoft.com/office/drawing/2014/main" val="4211147743"/>
                    </a:ext>
                  </a:extLst>
                </a:gridCol>
                <a:gridCol w="2710380">
                  <a:extLst>
                    <a:ext uri="{9D8B030D-6E8A-4147-A177-3AD203B41FA5}">
                      <a16:colId xmlns:a16="http://schemas.microsoft.com/office/drawing/2014/main" val="1780221469"/>
                    </a:ext>
                  </a:extLst>
                </a:gridCol>
              </a:tblGrid>
              <a:tr h="574009">
                <a:tc>
                  <a:txBody>
                    <a:bodyPr/>
                    <a:lstStyle/>
                    <a:p>
                      <a:r>
                        <a:rPr lang="fi-FI" sz="1600" b="1" i="0" kern="1200">
                          <a:solidFill>
                            <a:schemeClr val="tx1"/>
                          </a:solidFill>
                          <a:effectLst/>
                          <a:latin typeface="+mn-lt"/>
                          <a:ea typeface="+mn-ea"/>
                          <a:cs typeface="+mn-cs"/>
                        </a:rPr>
                        <a:t>Epävarmuudet (muuttujat)</a:t>
                      </a:r>
                      <a:endParaRPr lang="fi-FI" sz="1600"/>
                    </a:p>
                  </a:txBody>
                  <a:tcPr/>
                </a:tc>
                <a:tc>
                  <a:txBody>
                    <a:bodyPr/>
                    <a:lstStyle/>
                    <a:p>
                      <a:r>
                        <a:rPr lang="fi-FI" sz="1600" b="1" i="0" kern="1200">
                          <a:solidFill>
                            <a:schemeClr val="tx1"/>
                          </a:solidFill>
                          <a:effectLst/>
                          <a:latin typeface="+mn-lt"/>
                          <a:ea typeface="+mn-ea"/>
                          <a:cs typeface="+mn-cs"/>
                        </a:rPr>
                        <a:t>Erilaiset kehitysvaihtoehdot vuonna 2040 (arvot)</a:t>
                      </a:r>
                      <a:endParaRPr lang="fi-FI" sz="1600"/>
                    </a:p>
                  </a:txBody>
                  <a:tcPr/>
                </a:tc>
                <a:tc>
                  <a:txBody>
                    <a:bodyPr/>
                    <a:lstStyle/>
                    <a:p>
                      <a:r>
                        <a:rPr lang="fi-FI" sz="1600" b="1" i="0" kern="1200">
                          <a:solidFill>
                            <a:schemeClr val="tx1"/>
                          </a:solidFill>
                          <a:effectLst/>
                          <a:latin typeface="+mn-lt"/>
                          <a:ea typeface="+mn-ea"/>
                          <a:cs typeface="+mn-cs"/>
                        </a:rPr>
                        <a:t>Erilaiset kehitysvaihtoehdot vuonna 2040 (arvot)</a:t>
                      </a:r>
                      <a:endParaRPr lang="fi-FI" sz="1600"/>
                    </a:p>
                  </a:txBody>
                  <a:tcPr/>
                </a:tc>
                <a:tc>
                  <a:txBody>
                    <a:bodyPr/>
                    <a:lstStyle/>
                    <a:p>
                      <a:r>
                        <a:rPr lang="fi-FI" sz="1600" b="1" i="0" kern="1200">
                          <a:solidFill>
                            <a:schemeClr val="tx1"/>
                          </a:solidFill>
                          <a:effectLst/>
                          <a:latin typeface="+mn-lt"/>
                          <a:ea typeface="+mn-ea"/>
                          <a:cs typeface="+mn-cs"/>
                        </a:rPr>
                        <a:t>Erilaiset kehitysvaihtoehdot vuonna 2040 (arvot)</a:t>
                      </a:r>
                      <a:endParaRPr lang="fi-FI" sz="1600"/>
                    </a:p>
                  </a:txBody>
                  <a:tcPr/>
                </a:tc>
                <a:extLst>
                  <a:ext uri="{0D108BD9-81ED-4DB2-BD59-A6C34878D82A}">
                    <a16:rowId xmlns:a16="http://schemas.microsoft.com/office/drawing/2014/main" val="327183184"/>
                  </a:ext>
                </a:extLst>
              </a:tr>
              <a:tr h="314258">
                <a:tc>
                  <a:txBody>
                    <a:bodyPr/>
                    <a:lstStyle/>
                    <a:p>
                      <a:endParaRPr lang="fi-FI" sz="1600"/>
                    </a:p>
                  </a:txBody>
                  <a:tcPr/>
                </a:tc>
                <a:tc>
                  <a:txBody>
                    <a:bodyPr/>
                    <a:lstStyle/>
                    <a:p>
                      <a:r>
                        <a:rPr lang="fi-FI" sz="1600" b="1"/>
                        <a:t>A</a:t>
                      </a:r>
                    </a:p>
                  </a:txBody>
                  <a:tcPr/>
                </a:tc>
                <a:tc>
                  <a:txBody>
                    <a:bodyPr/>
                    <a:lstStyle/>
                    <a:p>
                      <a:r>
                        <a:rPr lang="fi-FI" sz="1600" b="1"/>
                        <a:t>B</a:t>
                      </a:r>
                    </a:p>
                  </a:txBody>
                  <a:tcPr/>
                </a:tc>
                <a:tc>
                  <a:txBody>
                    <a:bodyPr/>
                    <a:lstStyle/>
                    <a:p>
                      <a:r>
                        <a:rPr lang="fi-FI" sz="1600" b="1"/>
                        <a:t>C</a:t>
                      </a:r>
                    </a:p>
                  </a:txBody>
                  <a:tcPr/>
                </a:tc>
                <a:extLst>
                  <a:ext uri="{0D108BD9-81ED-4DB2-BD59-A6C34878D82A}">
                    <a16:rowId xmlns:a16="http://schemas.microsoft.com/office/drawing/2014/main" val="2436630259"/>
                  </a:ext>
                </a:extLst>
              </a:tr>
              <a:tr h="574009">
                <a:tc>
                  <a:txBody>
                    <a:bodyPr/>
                    <a:lstStyle/>
                    <a:p>
                      <a:r>
                        <a:rPr lang="fi-FI" sz="1200" b="1" i="0" kern="1200">
                          <a:solidFill>
                            <a:schemeClr val="tx1"/>
                          </a:solidFill>
                          <a:effectLst/>
                          <a:latin typeface="+mn-lt"/>
                          <a:ea typeface="+mn-ea"/>
                          <a:cs typeface="+mn-cs"/>
                        </a:rPr>
                        <a:t>1 Yhdistyskentän toteuttaman toiminnan tulevaisuus</a:t>
                      </a:r>
                      <a:endParaRPr lang="fi-FI" sz="1200"/>
                    </a:p>
                  </a:txBody>
                  <a:tcPr/>
                </a:tc>
                <a:tc>
                  <a:txBody>
                    <a:bodyPr/>
                    <a:lstStyle/>
                    <a:p>
                      <a:r>
                        <a:rPr lang="fi-FI" sz="1200" b="1" i="0" kern="1200">
                          <a:solidFill>
                            <a:schemeClr val="tx1"/>
                          </a:solidFill>
                          <a:effectLst/>
                          <a:latin typeface="+mn-lt"/>
                          <a:ea typeface="+mn-ea"/>
                          <a:cs typeface="+mn-cs"/>
                        </a:rPr>
                        <a:t>Pintansa pitävä</a:t>
                      </a:r>
                      <a:br>
                        <a:rPr lang="fi-FI" sz="1200"/>
                      </a:br>
                      <a:r>
                        <a:rPr lang="fi-FI" sz="1200" b="0" i="0" kern="1200">
                          <a:solidFill>
                            <a:schemeClr val="tx1"/>
                          </a:solidFill>
                          <a:effectLst/>
                          <a:latin typeface="+mn-lt"/>
                          <a:ea typeface="+mn-ea"/>
                          <a:cs typeface="+mn-cs"/>
                        </a:rPr>
                        <a:t>Yhdistyskenttä on voimissaan ympäri Suomen ja sitä tukee ihmisten halu osallistua. Ry-pohjaisella kansalaisyhteiskunnalla on erityinen merkitys ja arvo.</a:t>
                      </a:r>
                      <a:endParaRPr lang="fi-FI" sz="1200"/>
                    </a:p>
                  </a:txBody>
                  <a:tcPr/>
                </a:tc>
                <a:tc>
                  <a:txBody>
                    <a:bodyPr/>
                    <a:lstStyle/>
                    <a:p>
                      <a:r>
                        <a:rPr lang="fi-FI" sz="1200" b="1" i="0" kern="1200">
                          <a:solidFill>
                            <a:schemeClr val="tx1"/>
                          </a:solidFill>
                          <a:effectLst/>
                          <a:latin typeface="+mn-lt"/>
                          <a:ea typeface="+mn-ea"/>
                          <a:cs typeface="+mn-cs"/>
                        </a:rPr>
                        <a:t>Isommilla hartioilla</a:t>
                      </a:r>
                      <a:br>
                        <a:rPr lang="fi-FI" sz="1200"/>
                      </a:br>
                      <a:r>
                        <a:rPr lang="fi-FI" sz="1200" b="0" i="0" kern="1200">
                          <a:solidFill>
                            <a:schemeClr val="tx1"/>
                          </a:solidFill>
                          <a:effectLst/>
                          <a:latin typeface="+mn-lt"/>
                          <a:ea typeface="+mn-ea"/>
                          <a:cs typeface="+mn-cs"/>
                        </a:rPr>
                        <a:t>Paikallinen toiminta säilyy toimintaryhminä, kerhotoimintana tai muuna vastaavana isompien järjestöorganisaatioiden tukemana sekä fuusioitumisten ja yhteistyön myötä.</a:t>
                      </a:r>
                      <a:endParaRPr lang="fi-FI" sz="1200"/>
                    </a:p>
                  </a:txBody>
                  <a:tcPr/>
                </a:tc>
                <a:tc>
                  <a:txBody>
                    <a:bodyPr/>
                    <a:lstStyle/>
                    <a:p>
                      <a:r>
                        <a:rPr lang="fi-FI" sz="1200" b="1" i="0" kern="1200">
                          <a:solidFill>
                            <a:schemeClr val="tx1"/>
                          </a:solidFill>
                          <a:effectLst/>
                          <a:latin typeface="+mn-lt"/>
                          <a:ea typeface="+mn-ea"/>
                          <a:cs typeface="+mn-cs"/>
                        </a:rPr>
                        <a:t>Kuihtuva</a:t>
                      </a:r>
                      <a:br>
                        <a:rPr lang="fi-FI" sz="1200"/>
                      </a:br>
                      <a:r>
                        <a:rPr lang="fi-FI" sz="1200" b="0" i="0" kern="1200">
                          <a:solidFill>
                            <a:schemeClr val="tx1"/>
                          </a:solidFill>
                          <a:effectLst/>
                          <a:latin typeface="+mn-lt"/>
                          <a:ea typeface="+mn-ea"/>
                          <a:cs typeface="+mn-cs"/>
                        </a:rPr>
                        <a:t>Yhdistyskentän ovat kuihduttaneet mm. vähenevä valtionavustaminen, ikääntyminen, kaupungistuminen ja digitalisaatio sekä uudet osallistumisen tavat. Yhdistysten määrä on paikoin vähentynyt ja toimintaa ei järjestetä.</a:t>
                      </a:r>
                      <a:endParaRPr lang="fi-FI" sz="1200"/>
                    </a:p>
                  </a:txBody>
                  <a:tcPr/>
                </a:tc>
                <a:extLst>
                  <a:ext uri="{0D108BD9-81ED-4DB2-BD59-A6C34878D82A}">
                    <a16:rowId xmlns:a16="http://schemas.microsoft.com/office/drawing/2014/main" val="1088591290"/>
                  </a:ext>
                </a:extLst>
              </a:tr>
              <a:tr h="574009">
                <a:tc>
                  <a:txBody>
                    <a:bodyPr/>
                    <a:lstStyle/>
                    <a:p>
                      <a:r>
                        <a:rPr lang="fi-FI" sz="1200" b="1" i="0" kern="1200">
                          <a:solidFill>
                            <a:schemeClr val="tx1"/>
                          </a:solidFill>
                          <a:effectLst/>
                          <a:latin typeface="+mn-lt"/>
                          <a:ea typeface="+mn-ea"/>
                          <a:cs typeface="+mn-cs"/>
                        </a:rPr>
                        <a:t>2 Sote-järjestöjen rooli</a:t>
                      </a:r>
                      <a:br>
                        <a:rPr lang="fi-FI" sz="1200"/>
                      </a:br>
                      <a:r>
                        <a:rPr lang="fi-FI" sz="1200" b="1" i="0" kern="1200">
                          <a:solidFill>
                            <a:schemeClr val="tx1"/>
                          </a:solidFill>
                          <a:effectLst/>
                          <a:latin typeface="+mn-lt"/>
                          <a:ea typeface="+mn-ea"/>
                          <a:cs typeface="+mn-cs"/>
                        </a:rPr>
                        <a:t>yhteiskunnallisessa päätöksenteossa</a:t>
                      </a:r>
                      <a:endParaRPr lang="fi-FI" sz="1200"/>
                    </a:p>
                  </a:txBody>
                  <a:tcPr/>
                </a:tc>
                <a:tc>
                  <a:txBody>
                    <a:bodyPr/>
                    <a:lstStyle/>
                    <a:p>
                      <a:pPr latinLnBrk="0"/>
                      <a:r>
                        <a:rPr lang="fi-FI" sz="1200" b="1">
                          <a:effectLst/>
                        </a:rPr>
                        <a:t>Vahva</a:t>
                      </a:r>
                      <a:br>
                        <a:rPr lang="fi-FI" sz="1200">
                          <a:effectLst/>
                        </a:rPr>
                      </a:br>
                      <a:r>
                        <a:rPr lang="fi-FI" sz="1200">
                          <a:effectLst/>
                        </a:rPr>
                        <a:t>Sote-järjestöihin luotetaan, niitä arvostetaan ja niiden näytöt puhuvat puolestaan. Valitut edustajat toimivat järjestöjen yhteisenä ”äänitorvena”.</a:t>
                      </a:r>
                    </a:p>
                  </a:txBody>
                  <a:tcPr/>
                </a:tc>
                <a:tc>
                  <a:txBody>
                    <a:bodyPr/>
                    <a:lstStyle/>
                    <a:p>
                      <a:pPr latinLnBrk="0"/>
                      <a:r>
                        <a:rPr lang="fi-FI" sz="1200" b="1">
                          <a:effectLst/>
                        </a:rPr>
                        <a:t>Hauras</a:t>
                      </a:r>
                      <a:br>
                        <a:rPr lang="fi-FI" sz="1200">
                          <a:effectLst/>
                        </a:rPr>
                      </a:br>
                      <a:r>
                        <a:rPr lang="fi-FI" sz="1200">
                          <a:effectLst/>
                        </a:rPr>
                        <a:t>Sote-järjestöjen toiminnan arvostus on heikentynyt. Kukin ajaa omaa asiaansa eikä vaikuttamista ole organisoitu.</a:t>
                      </a:r>
                    </a:p>
                  </a:txBody>
                  <a:tcPr/>
                </a:tc>
                <a:tc>
                  <a:txBody>
                    <a:bodyPr/>
                    <a:lstStyle/>
                    <a:p>
                      <a:pPr latinLnBrk="0"/>
                      <a:r>
                        <a:rPr lang="fi-FI" sz="1200" b="1">
                          <a:effectLst/>
                        </a:rPr>
                        <a:t>Hajautunut</a:t>
                      </a:r>
                      <a:br>
                        <a:rPr lang="fi-FI" sz="1200">
                          <a:effectLst/>
                        </a:rPr>
                      </a:br>
                      <a:r>
                        <a:rPr lang="fi-FI" sz="1200">
                          <a:effectLst/>
                        </a:rPr>
                        <a:t>Sote-järjestöt tekevät hyvää työtä kukin tahoillaan. Järjestöjen ääni yhteiskunnallisessa päätöksenteossa on kuitenkin hajanainen ja vahvimman ääni kuuluu eniten.</a:t>
                      </a:r>
                    </a:p>
                  </a:txBody>
                  <a:tcPr/>
                </a:tc>
                <a:extLst>
                  <a:ext uri="{0D108BD9-81ED-4DB2-BD59-A6C34878D82A}">
                    <a16:rowId xmlns:a16="http://schemas.microsoft.com/office/drawing/2014/main" val="3710720918"/>
                  </a:ext>
                </a:extLst>
              </a:tr>
              <a:tr h="574009">
                <a:tc>
                  <a:txBody>
                    <a:bodyPr/>
                    <a:lstStyle/>
                    <a:p>
                      <a:pPr latinLnBrk="0"/>
                      <a:r>
                        <a:rPr lang="fi-FI" sz="1200" b="1">
                          <a:effectLst/>
                        </a:rPr>
                        <a:t>3 Toiminnan</a:t>
                      </a:r>
                      <a:br>
                        <a:rPr lang="fi-FI" sz="1200">
                          <a:effectLst/>
                        </a:rPr>
                      </a:br>
                      <a:r>
                        <a:rPr lang="fi-FI" sz="1200" b="1">
                          <a:effectLst/>
                        </a:rPr>
                        <a:t>taloudelliset edellytykset</a:t>
                      </a:r>
                      <a:endParaRPr lang="fi-FI" sz="1200">
                        <a:effectLst/>
                      </a:endParaRPr>
                    </a:p>
                  </a:txBody>
                  <a:tcPr/>
                </a:tc>
                <a:tc>
                  <a:txBody>
                    <a:bodyPr/>
                    <a:lstStyle/>
                    <a:p>
                      <a:pPr latinLnBrk="0"/>
                      <a:r>
                        <a:rPr lang="fi-FI" sz="1200" b="1">
                          <a:effectLst/>
                        </a:rPr>
                        <a:t>Sopeutuva</a:t>
                      </a:r>
                      <a:br>
                        <a:rPr lang="fi-FI" sz="1200">
                          <a:effectLst/>
                        </a:rPr>
                      </a:br>
                      <a:r>
                        <a:rPr lang="fi-FI" sz="1200">
                          <a:effectLst/>
                        </a:rPr>
                        <a:t>Valtionavustusten varassa toimivat sote-järjestöt sopeuttavat toimintansa sen mukaan kuin valtion budjetista varoja jaetaan. Pienet yhdistykset pärjäävät jäsen- ja osallistumismaksuilla</a:t>
                      </a:r>
                    </a:p>
                  </a:txBody>
                  <a:tcPr/>
                </a:tc>
                <a:tc>
                  <a:txBody>
                    <a:bodyPr/>
                    <a:lstStyle/>
                    <a:p>
                      <a:pPr latinLnBrk="0"/>
                      <a:r>
                        <a:rPr lang="fi-FI" sz="1200" b="1">
                          <a:effectLst/>
                        </a:rPr>
                        <a:t>Resilientti</a:t>
                      </a:r>
                      <a:br>
                        <a:rPr lang="fi-FI" sz="1200">
                          <a:effectLst/>
                        </a:rPr>
                      </a:br>
                      <a:r>
                        <a:rPr lang="fi-FI" sz="1200">
                          <a:effectLst/>
                        </a:rPr>
                        <a:t>Sote-Järjestöjen tulojen lähteet ovat monipuolisia ja ne myös jakavat resursseja keskenään.</a:t>
                      </a:r>
                    </a:p>
                  </a:txBody>
                  <a:tcPr/>
                </a:tc>
                <a:tc>
                  <a:txBody>
                    <a:bodyPr/>
                    <a:lstStyle/>
                    <a:p>
                      <a:pPr latinLnBrk="0"/>
                      <a:r>
                        <a:rPr lang="fi-FI" sz="1200" b="1">
                          <a:effectLst/>
                        </a:rPr>
                        <a:t>Pudotuspeli</a:t>
                      </a:r>
                      <a:br>
                        <a:rPr lang="fi-FI" sz="1200">
                          <a:effectLst/>
                        </a:rPr>
                      </a:br>
                      <a:r>
                        <a:rPr lang="fi-FI" sz="1200">
                          <a:effectLst/>
                        </a:rPr>
                        <a:t>Vain ne sote-järjestöt säilyivät elinvoimaisina, jotka ovat talouskyvykkäitä, joilla avustusten osuus on pieni tai jotka kykenevät osoittamaan vaikutuksiaan ja siten herättävät kiinnostusta rahoittajissa.</a:t>
                      </a:r>
                    </a:p>
                  </a:txBody>
                  <a:tcPr/>
                </a:tc>
                <a:extLst>
                  <a:ext uri="{0D108BD9-81ED-4DB2-BD59-A6C34878D82A}">
                    <a16:rowId xmlns:a16="http://schemas.microsoft.com/office/drawing/2014/main" val="3000166535"/>
                  </a:ext>
                </a:extLst>
              </a:tr>
            </a:tbl>
          </a:graphicData>
        </a:graphic>
      </p:graphicFrame>
    </p:spTree>
    <p:extLst>
      <p:ext uri="{BB962C8B-B14F-4D97-AF65-F5344CB8AC3E}">
        <p14:creationId xmlns:p14="http://schemas.microsoft.com/office/powerpoint/2010/main" val="10644016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1">
            <a:extLst>
              <a:ext uri="{FF2B5EF4-FFF2-40B4-BE49-F238E27FC236}">
                <a16:creationId xmlns:a16="http://schemas.microsoft.com/office/drawing/2014/main" id="{16E1123D-5D01-3613-6113-5C563453A499}"/>
              </a:ext>
            </a:extLst>
          </p:cNvPr>
          <p:cNvSpPr txBox="1">
            <a:spLocks noGrp="1"/>
          </p:cNvSpPr>
          <p:nvPr>
            <p:ph type="title" idx="4294967295"/>
          </p:nvPr>
        </p:nvSpPr>
        <p:spPr>
          <a:xfrm>
            <a:off x="766281" y="366461"/>
            <a:ext cx="10515600" cy="96075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200" b="1" kern="1200">
                <a:solidFill>
                  <a:schemeClr val="tx1"/>
                </a:solidFill>
                <a:latin typeface="+mj-lt"/>
                <a:ea typeface="+mj-ea"/>
                <a:cs typeface="Calibri" panose="020F050202020403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i-FI" sz="4200" b="1" i="0" u="none" strike="noStrike" kern="1200" cap="none" spc="0" normalizeH="0" baseline="0" noProof="0" dirty="0">
                <a:ln>
                  <a:noFill/>
                </a:ln>
                <a:solidFill>
                  <a:schemeClr val="tx1"/>
                </a:solidFill>
                <a:effectLst/>
                <a:uLnTx/>
                <a:uFillTx/>
                <a:latin typeface="+mj-lt"/>
                <a:ea typeface="+mj-ea"/>
                <a:cs typeface="Calibri" panose="020F0502020204030204" pitchFamily="34" charset="0"/>
              </a:rPr>
              <a:t>Kolme kehitysvaihtoehtoa muuttujille: Tulevaisuustaulukko 2/3</a:t>
            </a:r>
          </a:p>
        </p:txBody>
      </p:sp>
      <p:graphicFrame>
        <p:nvGraphicFramePr>
          <p:cNvPr id="4" name="Taulukko 4">
            <a:extLst>
              <a:ext uri="{FF2B5EF4-FFF2-40B4-BE49-F238E27FC236}">
                <a16:creationId xmlns:a16="http://schemas.microsoft.com/office/drawing/2014/main" id="{982A8606-0B85-C1DC-4B13-B98218ACE4FC}"/>
              </a:ext>
            </a:extLst>
          </p:cNvPr>
          <p:cNvGraphicFramePr>
            <a:graphicFrameLocks noGrp="1"/>
          </p:cNvGraphicFramePr>
          <p:nvPr>
            <p:extLst>
              <p:ext uri="{D42A27DB-BD31-4B8C-83A1-F6EECF244321}">
                <p14:modId xmlns:p14="http://schemas.microsoft.com/office/powerpoint/2010/main" val="2971366401"/>
              </p:ext>
            </p:extLst>
          </p:nvPr>
        </p:nvGraphicFramePr>
        <p:xfrm>
          <a:off x="910119" y="1327216"/>
          <a:ext cx="10841520" cy="5212080"/>
        </p:xfrm>
        <a:graphic>
          <a:graphicData uri="http://schemas.openxmlformats.org/drawingml/2006/table">
            <a:tbl>
              <a:tblPr firstRow="1" bandRow="1">
                <a:tableStyleId>{5940675A-B579-460E-94D1-54222C63F5DA}</a:tableStyleId>
              </a:tblPr>
              <a:tblGrid>
                <a:gridCol w="2710380">
                  <a:extLst>
                    <a:ext uri="{9D8B030D-6E8A-4147-A177-3AD203B41FA5}">
                      <a16:colId xmlns:a16="http://schemas.microsoft.com/office/drawing/2014/main" val="2198756205"/>
                    </a:ext>
                  </a:extLst>
                </a:gridCol>
                <a:gridCol w="2710380">
                  <a:extLst>
                    <a:ext uri="{9D8B030D-6E8A-4147-A177-3AD203B41FA5}">
                      <a16:colId xmlns:a16="http://schemas.microsoft.com/office/drawing/2014/main" val="3426051975"/>
                    </a:ext>
                  </a:extLst>
                </a:gridCol>
                <a:gridCol w="2710380">
                  <a:extLst>
                    <a:ext uri="{9D8B030D-6E8A-4147-A177-3AD203B41FA5}">
                      <a16:colId xmlns:a16="http://schemas.microsoft.com/office/drawing/2014/main" val="4211147743"/>
                    </a:ext>
                  </a:extLst>
                </a:gridCol>
                <a:gridCol w="2710380">
                  <a:extLst>
                    <a:ext uri="{9D8B030D-6E8A-4147-A177-3AD203B41FA5}">
                      <a16:colId xmlns:a16="http://schemas.microsoft.com/office/drawing/2014/main" val="1780221469"/>
                    </a:ext>
                  </a:extLst>
                </a:gridCol>
              </a:tblGrid>
              <a:tr h="574009">
                <a:tc>
                  <a:txBody>
                    <a:bodyPr/>
                    <a:lstStyle/>
                    <a:p>
                      <a:r>
                        <a:rPr lang="fi-FI" sz="1600" b="1" i="0" kern="1200">
                          <a:solidFill>
                            <a:schemeClr val="tx1"/>
                          </a:solidFill>
                          <a:effectLst/>
                          <a:latin typeface="+mn-lt"/>
                          <a:ea typeface="+mn-ea"/>
                          <a:cs typeface="+mn-cs"/>
                        </a:rPr>
                        <a:t>Epävarmuudet (muuttujat)</a:t>
                      </a:r>
                      <a:endParaRPr lang="fi-FI" sz="1600"/>
                    </a:p>
                  </a:txBody>
                  <a:tcPr/>
                </a:tc>
                <a:tc>
                  <a:txBody>
                    <a:bodyPr/>
                    <a:lstStyle/>
                    <a:p>
                      <a:r>
                        <a:rPr lang="fi-FI" sz="1600" b="1" i="0" kern="1200">
                          <a:solidFill>
                            <a:schemeClr val="tx1"/>
                          </a:solidFill>
                          <a:effectLst/>
                          <a:latin typeface="+mn-lt"/>
                          <a:ea typeface="+mn-ea"/>
                          <a:cs typeface="+mn-cs"/>
                        </a:rPr>
                        <a:t>Erilaiset kehitysvaihtoehdot vuonna 2040 (arvot)</a:t>
                      </a:r>
                      <a:endParaRPr lang="fi-FI" sz="1600"/>
                    </a:p>
                  </a:txBody>
                  <a:tcPr/>
                </a:tc>
                <a:tc>
                  <a:txBody>
                    <a:bodyPr/>
                    <a:lstStyle/>
                    <a:p>
                      <a:r>
                        <a:rPr lang="fi-FI" sz="1600" b="1" i="0" kern="1200">
                          <a:solidFill>
                            <a:schemeClr val="tx1"/>
                          </a:solidFill>
                          <a:effectLst/>
                          <a:latin typeface="+mn-lt"/>
                          <a:ea typeface="+mn-ea"/>
                          <a:cs typeface="+mn-cs"/>
                        </a:rPr>
                        <a:t>Erilaiset kehitysvaihtoehdot vuonna 2040 (arvot)</a:t>
                      </a:r>
                      <a:endParaRPr lang="fi-FI" sz="1600"/>
                    </a:p>
                  </a:txBody>
                  <a:tcPr/>
                </a:tc>
                <a:tc>
                  <a:txBody>
                    <a:bodyPr/>
                    <a:lstStyle/>
                    <a:p>
                      <a:r>
                        <a:rPr lang="fi-FI" sz="1600" b="1" i="0" kern="1200">
                          <a:solidFill>
                            <a:schemeClr val="tx1"/>
                          </a:solidFill>
                          <a:effectLst/>
                          <a:latin typeface="+mn-lt"/>
                          <a:ea typeface="+mn-ea"/>
                          <a:cs typeface="+mn-cs"/>
                        </a:rPr>
                        <a:t>Erilaiset kehitysvaihtoehdot vuonna 2040 (arvot)</a:t>
                      </a:r>
                      <a:endParaRPr lang="fi-FI" sz="1600"/>
                    </a:p>
                  </a:txBody>
                  <a:tcPr/>
                </a:tc>
                <a:extLst>
                  <a:ext uri="{0D108BD9-81ED-4DB2-BD59-A6C34878D82A}">
                    <a16:rowId xmlns:a16="http://schemas.microsoft.com/office/drawing/2014/main" val="327183184"/>
                  </a:ext>
                </a:extLst>
              </a:tr>
              <a:tr h="314258">
                <a:tc>
                  <a:txBody>
                    <a:bodyPr/>
                    <a:lstStyle/>
                    <a:p>
                      <a:endParaRPr lang="fi-FI" sz="1600"/>
                    </a:p>
                  </a:txBody>
                  <a:tcPr/>
                </a:tc>
                <a:tc>
                  <a:txBody>
                    <a:bodyPr/>
                    <a:lstStyle/>
                    <a:p>
                      <a:r>
                        <a:rPr lang="fi-FI" sz="1600" b="1"/>
                        <a:t>A</a:t>
                      </a:r>
                    </a:p>
                  </a:txBody>
                  <a:tcPr/>
                </a:tc>
                <a:tc>
                  <a:txBody>
                    <a:bodyPr/>
                    <a:lstStyle/>
                    <a:p>
                      <a:r>
                        <a:rPr lang="fi-FI" sz="1600" b="1"/>
                        <a:t>B</a:t>
                      </a:r>
                    </a:p>
                  </a:txBody>
                  <a:tcPr/>
                </a:tc>
                <a:tc>
                  <a:txBody>
                    <a:bodyPr/>
                    <a:lstStyle/>
                    <a:p>
                      <a:r>
                        <a:rPr lang="fi-FI" sz="1600" b="1"/>
                        <a:t>C</a:t>
                      </a:r>
                    </a:p>
                  </a:txBody>
                  <a:tcPr/>
                </a:tc>
                <a:extLst>
                  <a:ext uri="{0D108BD9-81ED-4DB2-BD59-A6C34878D82A}">
                    <a16:rowId xmlns:a16="http://schemas.microsoft.com/office/drawing/2014/main" val="2436630259"/>
                  </a:ext>
                </a:extLst>
              </a:tr>
              <a:tr h="574009">
                <a:tc>
                  <a:txBody>
                    <a:bodyPr/>
                    <a:lstStyle/>
                    <a:p>
                      <a:pPr latinLnBrk="0"/>
                      <a:r>
                        <a:rPr lang="fi-FI" sz="1200" b="1">
                          <a:effectLst/>
                        </a:rPr>
                        <a:t>4 Digitalisaation heijastukset osallistumisen ja vuorovaikutuksen tapoihin</a:t>
                      </a:r>
                      <a:endParaRPr lang="fi-FI" sz="1200">
                        <a:effectLst/>
                      </a:endParaRPr>
                    </a:p>
                  </a:txBody>
                  <a:tcPr/>
                </a:tc>
                <a:tc>
                  <a:txBody>
                    <a:bodyPr/>
                    <a:lstStyle/>
                    <a:p>
                      <a:pPr latinLnBrk="0"/>
                      <a:r>
                        <a:rPr lang="fi-FI" sz="1200" b="1">
                          <a:effectLst/>
                        </a:rPr>
                        <a:t>Kohtaamisen voima</a:t>
                      </a:r>
                      <a:br>
                        <a:rPr lang="fi-FI" sz="1200">
                          <a:effectLst/>
                        </a:rPr>
                      </a:br>
                      <a:r>
                        <a:rPr lang="fi-FI" sz="1200">
                          <a:effectLst/>
                        </a:rPr>
                        <a:t>Digitalisaatio ei korvannut kasvokkain kohtaamista. Fyysisten kohtaamisten merkitys on arvossaan ja kohtaamisiin perustuva sote-järjestötoiminta on palannut juurilleen.</a:t>
                      </a:r>
                    </a:p>
                  </a:txBody>
                  <a:tcPr/>
                </a:tc>
                <a:tc>
                  <a:txBody>
                    <a:bodyPr/>
                    <a:lstStyle/>
                    <a:p>
                      <a:pPr latinLnBrk="0"/>
                      <a:r>
                        <a:rPr lang="fi-FI" sz="1200" b="1">
                          <a:effectLst/>
                        </a:rPr>
                        <a:t>Erilaiset tarpeet</a:t>
                      </a:r>
                      <a:br>
                        <a:rPr lang="fi-FI" sz="1200">
                          <a:effectLst/>
                        </a:rPr>
                      </a:br>
                      <a:r>
                        <a:rPr lang="fi-FI" sz="1200">
                          <a:effectLst/>
                        </a:rPr>
                        <a:t>Digitaaliset ratkaisut ovat osa elämää, mutta myös kasvokkain kohtaamisille on oma paikkansa ja sote-järjestöt ovat osanneet hyödyntää nämä molemmat eri tarpeisiin kohderyhmälähtöisesti.</a:t>
                      </a:r>
                    </a:p>
                  </a:txBody>
                  <a:tcPr/>
                </a:tc>
                <a:tc>
                  <a:txBody>
                    <a:bodyPr/>
                    <a:lstStyle/>
                    <a:p>
                      <a:pPr latinLnBrk="0"/>
                      <a:r>
                        <a:rPr lang="fi-FI" sz="1200" b="1">
                          <a:effectLst/>
                        </a:rPr>
                        <a:t>Digipainotteinen</a:t>
                      </a:r>
                      <a:br>
                        <a:rPr lang="fi-FI" sz="1200">
                          <a:effectLst/>
                        </a:rPr>
                      </a:br>
                      <a:r>
                        <a:rPr lang="fi-FI" sz="1200">
                          <a:effectLst/>
                        </a:rPr>
                        <a:t>Diginatiivien mukana teknologia on valtavirtaa kaikessa. Vuorovaikutus ja osallistuminen tapahtuu pääsääntöisesti verkossa. Some-alustoista saatava tieto, vertaistuki tai valistus ovat arkipäivää ja sote-järjestöt keskittyvät niiden tarjoamiseen.</a:t>
                      </a:r>
                    </a:p>
                  </a:txBody>
                  <a:tcPr/>
                </a:tc>
                <a:extLst>
                  <a:ext uri="{0D108BD9-81ED-4DB2-BD59-A6C34878D82A}">
                    <a16:rowId xmlns:a16="http://schemas.microsoft.com/office/drawing/2014/main" val="1088591290"/>
                  </a:ext>
                </a:extLst>
              </a:tr>
              <a:tr h="574009">
                <a:tc>
                  <a:txBody>
                    <a:bodyPr/>
                    <a:lstStyle/>
                    <a:p>
                      <a:pPr latinLnBrk="0"/>
                      <a:r>
                        <a:rPr lang="fi-FI" sz="1200" b="1">
                          <a:effectLst/>
                        </a:rPr>
                        <a:t>5 Monimuotoistuvan yhteiskunnan</a:t>
                      </a:r>
                      <a:br>
                        <a:rPr lang="fi-FI" sz="1200">
                          <a:effectLst/>
                        </a:rPr>
                      </a:br>
                      <a:r>
                        <a:rPr lang="fi-FI" sz="1200" b="1">
                          <a:effectLst/>
                        </a:rPr>
                        <a:t>vaikutus sote-järjestöihin</a:t>
                      </a:r>
                      <a:endParaRPr lang="fi-FI" sz="1200">
                        <a:effectLst/>
                      </a:endParaRPr>
                    </a:p>
                  </a:txBody>
                  <a:tcPr/>
                </a:tc>
                <a:tc>
                  <a:txBody>
                    <a:bodyPr/>
                    <a:lstStyle/>
                    <a:p>
                      <a:pPr latinLnBrk="0"/>
                      <a:r>
                        <a:rPr lang="fi-FI" sz="1200" b="1">
                          <a:effectLst/>
                        </a:rPr>
                        <a:t>Elinvoimaa vahvistava</a:t>
                      </a:r>
                      <a:br>
                        <a:rPr lang="fi-FI" sz="1200">
                          <a:effectLst/>
                        </a:rPr>
                      </a:br>
                      <a:r>
                        <a:rPr lang="fi-FI" sz="1200">
                          <a:effectLst/>
                        </a:rPr>
                        <a:t>Sote-järjestöt ovat keskeisessä roolissa moninaisuuden integroinnissa. Eri kulttuuritaustaiset ovat osa järjestöjen toimintaa työntekijöinä, aktiiveina ja toimintaan osallistujina.</a:t>
                      </a:r>
                    </a:p>
                  </a:txBody>
                  <a:tcPr/>
                </a:tc>
                <a:tc>
                  <a:txBody>
                    <a:bodyPr/>
                    <a:lstStyle/>
                    <a:p>
                      <a:pPr latinLnBrk="0"/>
                      <a:r>
                        <a:rPr lang="fi-FI" sz="1200" b="1">
                          <a:effectLst/>
                        </a:rPr>
                        <a:t>Eriyttävä</a:t>
                      </a:r>
                      <a:br>
                        <a:rPr lang="fi-FI" sz="1200">
                          <a:effectLst/>
                        </a:rPr>
                      </a:br>
                      <a:r>
                        <a:rPr lang="fi-FI" sz="1200">
                          <a:effectLst/>
                        </a:rPr>
                        <a:t>Eri kulttuuritaustaiset organisoituvat keskenään, rajatusti tai laajemmin, mikä toisaalta laajentaa kansalaisyhteiskuntaa, mutta se ei mahdollista kohtaamista eri kulttuuritaustaisten ihmisten välillä.</a:t>
                      </a:r>
                    </a:p>
                  </a:txBody>
                  <a:tcPr/>
                </a:tc>
                <a:tc>
                  <a:txBody>
                    <a:bodyPr/>
                    <a:lstStyle/>
                    <a:p>
                      <a:pPr latinLnBrk="0"/>
                      <a:r>
                        <a:rPr lang="fi-FI" sz="1200" b="1">
                          <a:effectLst/>
                        </a:rPr>
                        <a:t>Muualle suuntautuva</a:t>
                      </a:r>
                      <a:br>
                        <a:rPr lang="fi-FI" sz="1200">
                          <a:effectLst/>
                        </a:rPr>
                      </a:br>
                      <a:r>
                        <a:rPr lang="fi-FI" sz="1200">
                          <a:effectLst/>
                        </a:rPr>
                        <a:t>Eri kulttuuritaustaiset ihmiset kohtaavat muilla tavoilla. Järjestötoiminta ei palvele tai tuo erityistä lisäarvoa.</a:t>
                      </a:r>
                    </a:p>
                  </a:txBody>
                  <a:tcPr/>
                </a:tc>
                <a:extLst>
                  <a:ext uri="{0D108BD9-81ED-4DB2-BD59-A6C34878D82A}">
                    <a16:rowId xmlns:a16="http://schemas.microsoft.com/office/drawing/2014/main" val="3710720918"/>
                  </a:ext>
                </a:extLst>
              </a:tr>
              <a:tr h="574009">
                <a:tc>
                  <a:txBody>
                    <a:bodyPr/>
                    <a:lstStyle/>
                    <a:p>
                      <a:pPr latinLnBrk="0"/>
                      <a:r>
                        <a:rPr lang="fi-FI" sz="1200" b="1">
                          <a:effectLst/>
                        </a:rPr>
                        <a:t>6 Tiedolla johtaminen sote-järjestöissä</a:t>
                      </a:r>
                      <a:endParaRPr lang="fi-FI" sz="1200">
                        <a:effectLst/>
                      </a:endParaRPr>
                    </a:p>
                  </a:txBody>
                  <a:tcPr/>
                </a:tc>
                <a:tc>
                  <a:txBody>
                    <a:bodyPr/>
                    <a:lstStyle/>
                    <a:p>
                      <a:pPr latinLnBrk="0"/>
                      <a:r>
                        <a:rPr lang="fi-FI" sz="1200" b="1">
                          <a:effectLst/>
                        </a:rPr>
                        <a:t>Etujoukoissa</a:t>
                      </a:r>
                      <a:br>
                        <a:rPr lang="fi-FI" sz="1200">
                          <a:effectLst/>
                        </a:rPr>
                      </a:br>
                      <a:r>
                        <a:rPr lang="fi-FI" sz="1200">
                          <a:effectLst/>
                        </a:rPr>
                        <a:t>Sote-järjestöissä on ketterästi omaksuttu vahva tiedolla johtamisen toimintatapa ja resurssit saadaan suunnattua tutkitusti vaikuttavampiin toimiin oikea-aikaisesti. Järjestöt tuottavat myös itse tietoa toiminnastaan.</a:t>
                      </a:r>
                    </a:p>
                  </a:txBody>
                  <a:tcPr/>
                </a:tc>
                <a:tc>
                  <a:txBody>
                    <a:bodyPr/>
                    <a:lstStyle/>
                    <a:p>
                      <a:pPr latinLnBrk="0"/>
                      <a:r>
                        <a:rPr lang="fi-FI" sz="1200" b="1">
                          <a:effectLst/>
                        </a:rPr>
                        <a:t>Mukaan vedetty</a:t>
                      </a:r>
                      <a:br>
                        <a:rPr lang="fi-FI" sz="1200">
                          <a:effectLst/>
                        </a:rPr>
                      </a:br>
                      <a:r>
                        <a:rPr lang="fi-FI" sz="1200">
                          <a:effectLst/>
                        </a:rPr>
                        <a:t>Yhteiskunnassa on kehittynyt tiedolla johtamisen toimintatapa ja myös sote-järjestöiltä edellytetään vastaavaa toimintaa. Järjestöiltä edellytetään tarkempaa tiedon tuottamista ja tutkitun tiedon hyödyntämistä.</a:t>
                      </a:r>
                    </a:p>
                  </a:txBody>
                  <a:tcPr/>
                </a:tc>
                <a:tc>
                  <a:txBody>
                    <a:bodyPr/>
                    <a:lstStyle/>
                    <a:p>
                      <a:pPr latinLnBrk="0"/>
                      <a:r>
                        <a:rPr lang="fi-FI" sz="1200" b="1" dirty="0">
                          <a:effectLst/>
                        </a:rPr>
                        <a:t>Pienimuotoisesti omaksuttu</a:t>
                      </a:r>
                      <a:br>
                        <a:rPr lang="fi-FI" sz="1200" dirty="0">
                          <a:effectLst/>
                        </a:rPr>
                      </a:br>
                      <a:r>
                        <a:rPr lang="fi-FI" sz="1200" dirty="0">
                          <a:effectLst/>
                        </a:rPr>
                        <a:t>Tiedolla johtaminen ei ohjaa toimintaa merkittävästi. Esimerkiksi pienessä ruohonjuuritason vapaaehtoisjärjestössä se ei ole niin olennaista ja osa ei näe sen soveltuvan kansalaistoimintaan.</a:t>
                      </a:r>
                    </a:p>
                  </a:txBody>
                  <a:tcPr/>
                </a:tc>
                <a:extLst>
                  <a:ext uri="{0D108BD9-81ED-4DB2-BD59-A6C34878D82A}">
                    <a16:rowId xmlns:a16="http://schemas.microsoft.com/office/drawing/2014/main" val="3000166535"/>
                  </a:ext>
                </a:extLst>
              </a:tr>
            </a:tbl>
          </a:graphicData>
        </a:graphic>
      </p:graphicFrame>
    </p:spTree>
    <p:extLst>
      <p:ext uri="{BB962C8B-B14F-4D97-AF65-F5344CB8AC3E}">
        <p14:creationId xmlns:p14="http://schemas.microsoft.com/office/powerpoint/2010/main" val="281664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1">
            <a:extLst>
              <a:ext uri="{FF2B5EF4-FFF2-40B4-BE49-F238E27FC236}">
                <a16:creationId xmlns:a16="http://schemas.microsoft.com/office/drawing/2014/main" id="{16E1123D-5D01-3613-6113-5C563453A499}"/>
              </a:ext>
            </a:extLst>
          </p:cNvPr>
          <p:cNvSpPr txBox="1">
            <a:spLocks noGrp="1"/>
          </p:cNvSpPr>
          <p:nvPr>
            <p:ph type="title" idx="4294967295"/>
          </p:nvPr>
        </p:nvSpPr>
        <p:spPr>
          <a:xfrm>
            <a:off x="766281" y="366461"/>
            <a:ext cx="10515600" cy="96075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200" b="1" kern="1200">
                <a:solidFill>
                  <a:schemeClr val="tx1"/>
                </a:solidFill>
                <a:latin typeface="+mj-lt"/>
                <a:ea typeface="+mj-ea"/>
                <a:cs typeface="Calibri" panose="020F050202020403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i-FI" sz="4200" b="1" i="0" u="none" strike="noStrike" kern="1200" cap="none" spc="0" normalizeH="0" baseline="0" noProof="0" dirty="0">
                <a:ln>
                  <a:noFill/>
                </a:ln>
                <a:solidFill>
                  <a:schemeClr val="tx1"/>
                </a:solidFill>
                <a:effectLst/>
                <a:uLnTx/>
                <a:uFillTx/>
                <a:latin typeface="+mj-lt"/>
                <a:ea typeface="+mj-ea"/>
                <a:cs typeface="Calibri" panose="020F0502020204030204" pitchFamily="34" charset="0"/>
              </a:rPr>
              <a:t>Kolme kehitysvaihtoehtoa muuttujille: Tulevaisuustaulukko 3/3</a:t>
            </a:r>
          </a:p>
        </p:txBody>
      </p:sp>
      <p:graphicFrame>
        <p:nvGraphicFramePr>
          <p:cNvPr id="4" name="Taulukko 4">
            <a:extLst>
              <a:ext uri="{FF2B5EF4-FFF2-40B4-BE49-F238E27FC236}">
                <a16:creationId xmlns:a16="http://schemas.microsoft.com/office/drawing/2014/main" id="{982A8606-0B85-C1DC-4B13-B98218ACE4FC}"/>
              </a:ext>
            </a:extLst>
          </p:cNvPr>
          <p:cNvGraphicFramePr>
            <a:graphicFrameLocks noGrp="1"/>
          </p:cNvGraphicFramePr>
          <p:nvPr>
            <p:extLst>
              <p:ext uri="{D42A27DB-BD31-4B8C-83A1-F6EECF244321}">
                <p14:modId xmlns:p14="http://schemas.microsoft.com/office/powerpoint/2010/main" val="4039524482"/>
              </p:ext>
            </p:extLst>
          </p:nvPr>
        </p:nvGraphicFramePr>
        <p:xfrm>
          <a:off x="879296" y="1501877"/>
          <a:ext cx="10841520" cy="4663440"/>
        </p:xfrm>
        <a:graphic>
          <a:graphicData uri="http://schemas.openxmlformats.org/drawingml/2006/table">
            <a:tbl>
              <a:tblPr firstRow="1" bandRow="1">
                <a:tableStyleId>{5940675A-B579-460E-94D1-54222C63F5DA}</a:tableStyleId>
              </a:tblPr>
              <a:tblGrid>
                <a:gridCol w="2710380">
                  <a:extLst>
                    <a:ext uri="{9D8B030D-6E8A-4147-A177-3AD203B41FA5}">
                      <a16:colId xmlns:a16="http://schemas.microsoft.com/office/drawing/2014/main" val="2198756205"/>
                    </a:ext>
                  </a:extLst>
                </a:gridCol>
                <a:gridCol w="2710380">
                  <a:extLst>
                    <a:ext uri="{9D8B030D-6E8A-4147-A177-3AD203B41FA5}">
                      <a16:colId xmlns:a16="http://schemas.microsoft.com/office/drawing/2014/main" val="3426051975"/>
                    </a:ext>
                  </a:extLst>
                </a:gridCol>
                <a:gridCol w="2710380">
                  <a:extLst>
                    <a:ext uri="{9D8B030D-6E8A-4147-A177-3AD203B41FA5}">
                      <a16:colId xmlns:a16="http://schemas.microsoft.com/office/drawing/2014/main" val="4211147743"/>
                    </a:ext>
                  </a:extLst>
                </a:gridCol>
                <a:gridCol w="2710380">
                  <a:extLst>
                    <a:ext uri="{9D8B030D-6E8A-4147-A177-3AD203B41FA5}">
                      <a16:colId xmlns:a16="http://schemas.microsoft.com/office/drawing/2014/main" val="1780221469"/>
                    </a:ext>
                  </a:extLst>
                </a:gridCol>
              </a:tblGrid>
              <a:tr h="574009">
                <a:tc>
                  <a:txBody>
                    <a:bodyPr/>
                    <a:lstStyle/>
                    <a:p>
                      <a:r>
                        <a:rPr lang="fi-FI" sz="1600" b="1" i="0" kern="1200">
                          <a:solidFill>
                            <a:schemeClr val="tx1"/>
                          </a:solidFill>
                          <a:effectLst/>
                          <a:latin typeface="+mn-lt"/>
                          <a:ea typeface="+mn-ea"/>
                          <a:cs typeface="+mn-cs"/>
                        </a:rPr>
                        <a:t>Epävarmuudet (muuttujat)</a:t>
                      </a:r>
                      <a:endParaRPr lang="fi-FI" sz="1600"/>
                    </a:p>
                  </a:txBody>
                  <a:tcPr/>
                </a:tc>
                <a:tc>
                  <a:txBody>
                    <a:bodyPr/>
                    <a:lstStyle/>
                    <a:p>
                      <a:r>
                        <a:rPr lang="fi-FI" sz="1600" b="1" i="0" kern="1200">
                          <a:solidFill>
                            <a:schemeClr val="tx1"/>
                          </a:solidFill>
                          <a:effectLst/>
                          <a:latin typeface="+mn-lt"/>
                          <a:ea typeface="+mn-ea"/>
                          <a:cs typeface="+mn-cs"/>
                        </a:rPr>
                        <a:t>Erilaiset kehitysvaihtoehdot vuonna 2040 (arvot)</a:t>
                      </a:r>
                      <a:endParaRPr lang="fi-FI" sz="1600"/>
                    </a:p>
                  </a:txBody>
                  <a:tcPr/>
                </a:tc>
                <a:tc>
                  <a:txBody>
                    <a:bodyPr/>
                    <a:lstStyle/>
                    <a:p>
                      <a:r>
                        <a:rPr lang="fi-FI" sz="1600" b="1" i="0" kern="1200">
                          <a:solidFill>
                            <a:schemeClr val="tx1"/>
                          </a:solidFill>
                          <a:effectLst/>
                          <a:latin typeface="+mn-lt"/>
                          <a:ea typeface="+mn-ea"/>
                          <a:cs typeface="+mn-cs"/>
                        </a:rPr>
                        <a:t>Erilaiset kehitysvaihtoehdot vuonna 2040 (arvot)</a:t>
                      </a:r>
                      <a:endParaRPr lang="fi-FI" sz="1600"/>
                    </a:p>
                  </a:txBody>
                  <a:tcPr/>
                </a:tc>
                <a:tc>
                  <a:txBody>
                    <a:bodyPr/>
                    <a:lstStyle/>
                    <a:p>
                      <a:r>
                        <a:rPr lang="fi-FI" sz="1600" b="1" i="0" kern="1200">
                          <a:solidFill>
                            <a:schemeClr val="tx1"/>
                          </a:solidFill>
                          <a:effectLst/>
                          <a:latin typeface="+mn-lt"/>
                          <a:ea typeface="+mn-ea"/>
                          <a:cs typeface="+mn-cs"/>
                        </a:rPr>
                        <a:t>Erilaiset kehitysvaihtoehdot vuonna 2040 (arvot)</a:t>
                      </a:r>
                      <a:endParaRPr lang="fi-FI" sz="1600"/>
                    </a:p>
                  </a:txBody>
                  <a:tcPr/>
                </a:tc>
                <a:extLst>
                  <a:ext uri="{0D108BD9-81ED-4DB2-BD59-A6C34878D82A}">
                    <a16:rowId xmlns:a16="http://schemas.microsoft.com/office/drawing/2014/main" val="327183184"/>
                  </a:ext>
                </a:extLst>
              </a:tr>
              <a:tr h="314258">
                <a:tc>
                  <a:txBody>
                    <a:bodyPr/>
                    <a:lstStyle/>
                    <a:p>
                      <a:endParaRPr lang="fi-FI" sz="1600"/>
                    </a:p>
                  </a:txBody>
                  <a:tcPr/>
                </a:tc>
                <a:tc>
                  <a:txBody>
                    <a:bodyPr/>
                    <a:lstStyle/>
                    <a:p>
                      <a:r>
                        <a:rPr lang="fi-FI" sz="1600" b="1"/>
                        <a:t>A</a:t>
                      </a:r>
                    </a:p>
                  </a:txBody>
                  <a:tcPr/>
                </a:tc>
                <a:tc>
                  <a:txBody>
                    <a:bodyPr/>
                    <a:lstStyle/>
                    <a:p>
                      <a:r>
                        <a:rPr lang="fi-FI" sz="1600" b="1"/>
                        <a:t>B</a:t>
                      </a:r>
                    </a:p>
                  </a:txBody>
                  <a:tcPr/>
                </a:tc>
                <a:tc>
                  <a:txBody>
                    <a:bodyPr/>
                    <a:lstStyle/>
                    <a:p>
                      <a:r>
                        <a:rPr lang="fi-FI" sz="1600" b="1"/>
                        <a:t>C</a:t>
                      </a:r>
                    </a:p>
                  </a:txBody>
                  <a:tcPr/>
                </a:tc>
                <a:extLst>
                  <a:ext uri="{0D108BD9-81ED-4DB2-BD59-A6C34878D82A}">
                    <a16:rowId xmlns:a16="http://schemas.microsoft.com/office/drawing/2014/main" val="2436630259"/>
                  </a:ext>
                </a:extLst>
              </a:tr>
              <a:tr h="574009">
                <a:tc>
                  <a:txBody>
                    <a:bodyPr/>
                    <a:lstStyle/>
                    <a:p>
                      <a:pPr latinLnBrk="0"/>
                      <a:r>
                        <a:rPr lang="fi-FI" sz="1200" b="1">
                          <a:effectLst/>
                        </a:rPr>
                        <a:t>7 Edistävän työn painottuminen ja sote-järjestöjen osallisuus siinä</a:t>
                      </a:r>
                      <a:endParaRPr lang="fi-FI" sz="1200">
                        <a:effectLst/>
                      </a:endParaRPr>
                    </a:p>
                  </a:txBody>
                  <a:tcPr/>
                </a:tc>
                <a:tc>
                  <a:txBody>
                    <a:bodyPr/>
                    <a:lstStyle/>
                    <a:p>
                      <a:pPr latinLnBrk="0"/>
                      <a:r>
                        <a:rPr lang="fi-FI" sz="1200" b="1">
                          <a:effectLst/>
                        </a:rPr>
                        <a:t>Hätätila</a:t>
                      </a:r>
                      <a:br>
                        <a:rPr lang="fi-FI" sz="1200">
                          <a:effectLst/>
                        </a:rPr>
                      </a:br>
                      <a:r>
                        <a:rPr lang="fi-FI" sz="1200">
                          <a:effectLst/>
                        </a:rPr>
                        <a:t>Palveluita ei pystytä tarjoamaan sitä tarvitseville eli säästöjä pyritään saamaan korjaavan työn karsimisesta.</a:t>
                      </a:r>
                      <a:br>
                        <a:rPr lang="fi-FI" sz="1200">
                          <a:effectLst/>
                        </a:rPr>
                      </a:br>
                      <a:r>
                        <a:rPr lang="fi-FI" sz="1200">
                          <a:effectLst/>
                        </a:rPr>
                        <a:t>Sote-järjestöjen harteille kaatuu viimesijainen tuen antaminen.</a:t>
                      </a:r>
                    </a:p>
                  </a:txBody>
                  <a:tcPr/>
                </a:tc>
                <a:tc>
                  <a:txBody>
                    <a:bodyPr/>
                    <a:lstStyle/>
                    <a:p>
                      <a:pPr latinLnBrk="0"/>
                      <a:r>
                        <a:rPr lang="fi-FI" sz="1200" b="1">
                          <a:effectLst/>
                        </a:rPr>
                        <a:t>Edistävä ote juhlapuheissa</a:t>
                      </a:r>
                      <a:br>
                        <a:rPr lang="fi-FI" sz="1200">
                          <a:effectLst/>
                        </a:rPr>
                      </a:br>
                      <a:r>
                        <a:rPr lang="fi-FI" sz="1200">
                          <a:effectLst/>
                        </a:rPr>
                        <a:t>Aidon edistävän työn merkitys jäi juhlapuheisiin ja hyviin tavoitteisiin. Yhteiskunta sote-järjestöt mukaan lukien painivat enemmän akuuttien ongelmien ja korjaavan työn parissa.</a:t>
                      </a:r>
                    </a:p>
                  </a:txBody>
                  <a:tcPr/>
                </a:tc>
                <a:tc>
                  <a:txBody>
                    <a:bodyPr/>
                    <a:lstStyle/>
                    <a:p>
                      <a:pPr latinLnBrk="0"/>
                      <a:r>
                        <a:rPr lang="fi-FI" sz="1200" b="1">
                          <a:effectLst/>
                        </a:rPr>
                        <a:t>Vahvistunut edistävä ote</a:t>
                      </a:r>
                      <a:br>
                        <a:rPr lang="fi-FI" sz="1200">
                          <a:effectLst/>
                        </a:rPr>
                      </a:br>
                      <a:r>
                        <a:rPr lang="fi-FI" sz="1200">
                          <a:effectLst/>
                        </a:rPr>
                        <a:t>Ongelmiin tartutaan eri areenoilla entistä enemmän ajoissa. Syntyvät säästöt sekä inhimillinen näkökulma painavat vaakakupissa. Sote-järjestöjä ohjataan mukaan rahoituksella ja toisaalta ne toimivat myös edelläkävijämäisesti edistävää otetta vahvistaen.</a:t>
                      </a:r>
                    </a:p>
                  </a:txBody>
                  <a:tcPr/>
                </a:tc>
                <a:extLst>
                  <a:ext uri="{0D108BD9-81ED-4DB2-BD59-A6C34878D82A}">
                    <a16:rowId xmlns:a16="http://schemas.microsoft.com/office/drawing/2014/main" val="1088591290"/>
                  </a:ext>
                </a:extLst>
              </a:tr>
              <a:tr h="574009">
                <a:tc>
                  <a:txBody>
                    <a:bodyPr/>
                    <a:lstStyle/>
                    <a:p>
                      <a:pPr latinLnBrk="0"/>
                      <a:r>
                        <a:rPr lang="fi-FI" sz="1200" b="1">
                          <a:effectLst/>
                        </a:rPr>
                        <a:t>8 Sote-järjestöt yhteiskunnallisten päämäärien toteuttamisessa</a:t>
                      </a:r>
                      <a:endParaRPr lang="fi-FI" sz="1200">
                        <a:effectLst/>
                      </a:endParaRPr>
                    </a:p>
                  </a:txBody>
                  <a:tcPr/>
                </a:tc>
                <a:tc>
                  <a:txBody>
                    <a:bodyPr/>
                    <a:lstStyle/>
                    <a:p>
                      <a:pPr latinLnBrk="0"/>
                      <a:r>
                        <a:rPr lang="fi-FI" sz="1200" b="1">
                          <a:effectLst/>
                        </a:rPr>
                        <a:t>Erillään</a:t>
                      </a:r>
                      <a:br>
                        <a:rPr lang="fi-FI" sz="1200">
                          <a:effectLst/>
                        </a:rPr>
                      </a:br>
                      <a:r>
                        <a:rPr lang="fi-FI" sz="1200">
                          <a:effectLst/>
                        </a:rPr>
                        <a:t>Yhteisten päämäärien eteen työskentely ei vahvistunut yhteiskunnassa ja myöskään sote-järjestöissä toimintatapa ei ole keskeisessä roolissa.</a:t>
                      </a:r>
                    </a:p>
                  </a:txBody>
                  <a:tcPr/>
                </a:tc>
                <a:tc>
                  <a:txBody>
                    <a:bodyPr/>
                    <a:lstStyle/>
                    <a:p>
                      <a:pPr latinLnBrk="0"/>
                      <a:r>
                        <a:rPr lang="fi-FI" sz="1200" b="1">
                          <a:effectLst/>
                        </a:rPr>
                        <a:t>Pyristellen</a:t>
                      </a:r>
                      <a:br>
                        <a:rPr lang="fi-FI" sz="1200">
                          <a:effectLst/>
                        </a:rPr>
                      </a:br>
                      <a:r>
                        <a:rPr lang="fi-FI" sz="1200">
                          <a:effectLst/>
                        </a:rPr>
                        <a:t>Sote-järjestöt vedettiin mukaan yhteiskehittämiseen erityisesti rahoituksella ohjaamisen keinoin.</a:t>
                      </a:r>
                    </a:p>
                  </a:txBody>
                  <a:tcPr/>
                </a:tc>
                <a:tc>
                  <a:txBody>
                    <a:bodyPr/>
                    <a:lstStyle/>
                    <a:p>
                      <a:pPr latinLnBrk="0"/>
                      <a:r>
                        <a:rPr lang="fi-FI" sz="1200" b="1">
                          <a:effectLst/>
                        </a:rPr>
                        <a:t>Yhdessä</a:t>
                      </a:r>
                      <a:br>
                        <a:rPr lang="fi-FI" sz="1200">
                          <a:effectLst/>
                        </a:rPr>
                      </a:br>
                      <a:r>
                        <a:rPr lang="fi-FI" sz="1200">
                          <a:effectLst/>
                        </a:rPr>
                        <a:t>Isot yhteiskunnalliset päämäärät luovat yhteistä suuntaa. Kukin, sote-järjestöt mukaan lukien, tuo oman osuutensa kokonaisuuteen.</a:t>
                      </a:r>
                    </a:p>
                  </a:txBody>
                  <a:tcPr/>
                </a:tc>
                <a:extLst>
                  <a:ext uri="{0D108BD9-81ED-4DB2-BD59-A6C34878D82A}">
                    <a16:rowId xmlns:a16="http://schemas.microsoft.com/office/drawing/2014/main" val="3710720918"/>
                  </a:ext>
                </a:extLst>
              </a:tr>
              <a:tr h="574009">
                <a:tc>
                  <a:txBody>
                    <a:bodyPr/>
                    <a:lstStyle/>
                    <a:p>
                      <a:pPr algn="l" latinLnBrk="0"/>
                      <a:r>
                        <a:rPr lang="fi-FI" sz="1200" b="1" i="0">
                          <a:solidFill>
                            <a:srgbClr val="000000"/>
                          </a:solidFill>
                          <a:effectLst/>
                          <a:latin typeface="Calibri" panose="020F0502020204030204" pitchFamily="34" charset="0"/>
                        </a:rPr>
                        <a:t>9 Sote-järjestöjen rooli ilmastotoimijoina</a:t>
                      </a:r>
                      <a:endParaRPr lang="fi-FI" sz="1200" b="0" i="0">
                        <a:solidFill>
                          <a:srgbClr val="000000"/>
                        </a:solidFill>
                        <a:effectLst/>
                        <a:latin typeface="Calibri" panose="020F0502020204030204" pitchFamily="34" charset="0"/>
                      </a:endParaRPr>
                    </a:p>
                  </a:txBody>
                  <a:tcPr/>
                </a:tc>
                <a:tc>
                  <a:txBody>
                    <a:bodyPr/>
                    <a:lstStyle/>
                    <a:p>
                      <a:pPr algn="l" latinLnBrk="0"/>
                      <a:r>
                        <a:rPr lang="fi-FI" sz="1200" b="1" i="0">
                          <a:solidFill>
                            <a:srgbClr val="000000"/>
                          </a:solidFill>
                          <a:effectLst/>
                          <a:latin typeface="Calibri" panose="020F0502020204030204" pitchFamily="34" charset="0"/>
                        </a:rPr>
                        <a:t>Vaikuttaja</a:t>
                      </a:r>
                      <a:br>
                        <a:rPr lang="fi-FI" sz="1200" b="0" i="0">
                          <a:solidFill>
                            <a:srgbClr val="000000"/>
                          </a:solidFill>
                          <a:effectLst/>
                          <a:latin typeface="Calibri" panose="020F0502020204030204" pitchFamily="34" charset="0"/>
                        </a:rPr>
                      </a:br>
                      <a:r>
                        <a:rPr lang="fi-FI" sz="1200" b="0" i="0">
                          <a:solidFill>
                            <a:srgbClr val="000000"/>
                          </a:solidFill>
                          <a:effectLst/>
                          <a:latin typeface="Calibri" panose="020F0502020204030204" pitchFamily="34" charset="0"/>
                        </a:rPr>
                        <a:t>Sote-järjestöt ovat merkittäviä yhteiskunnallisia ilmastoviestijöitä ja -toimijoita sekä ilmastopoliittisia vaikuttajia ja mukana päätöksenteossa.</a:t>
                      </a:r>
                    </a:p>
                  </a:txBody>
                  <a:tcPr/>
                </a:tc>
                <a:tc>
                  <a:txBody>
                    <a:bodyPr/>
                    <a:lstStyle/>
                    <a:p>
                      <a:pPr algn="l" latinLnBrk="0"/>
                      <a:r>
                        <a:rPr lang="fi-FI" sz="1200" b="1" i="0">
                          <a:solidFill>
                            <a:srgbClr val="000000"/>
                          </a:solidFill>
                          <a:effectLst/>
                          <a:latin typeface="Calibri" panose="020F0502020204030204" pitchFamily="34" charset="0"/>
                        </a:rPr>
                        <a:t>Auttaja</a:t>
                      </a:r>
                      <a:br>
                        <a:rPr lang="fi-FI" sz="1200" b="0" i="0">
                          <a:solidFill>
                            <a:srgbClr val="000000"/>
                          </a:solidFill>
                          <a:effectLst/>
                          <a:latin typeface="Calibri" panose="020F0502020204030204" pitchFamily="34" charset="0"/>
                        </a:rPr>
                      </a:br>
                      <a:r>
                        <a:rPr lang="fi-FI" sz="1200" b="0" i="0">
                          <a:solidFill>
                            <a:srgbClr val="000000"/>
                          </a:solidFill>
                          <a:effectLst/>
                          <a:latin typeface="Calibri" panose="020F0502020204030204" pitchFamily="34" charset="0"/>
                        </a:rPr>
                        <a:t>Sote-järjestöt ovat mukana huolehtimassa ja tukemassa ilmastonmuutoksen aiheuttamista ongelmista kärsiviä.</a:t>
                      </a:r>
                    </a:p>
                  </a:txBody>
                  <a:tcPr/>
                </a:tc>
                <a:tc>
                  <a:txBody>
                    <a:bodyPr/>
                    <a:lstStyle/>
                    <a:p>
                      <a:pPr algn="l" latinLnBrk="0"/>
                      <a:r>
                        <a:rPr lang="fi-FI" sz="1200" b="1" i="0" dirty="0">
                          <a:solidFill>
                            <a:srgbClr val="000000"/>
                          </a:solidFill>
                          <a:effectLst/>
                          <a:latin typeface="Calibri" panose="020F0502020204030204" pitchFamily="34" charset="0"/>
                        </a:rPr>
                        <a:t>Toiminnassaan huomioija</a:t>
                      </a:r>
                      <a:br>
                        <a:rPr lang="fi-FI" sz="1200" b="0" i="0" dirty="0">
                          <a:solidFill>
                            <a:srgbClr val="000000"/>
                          </a:solidFill>
                          <a:effectLst/>
                          <a:latin typeface="Calibri" panose="020F0502020204030204" pitchFamily="34" charset="0"/>
                        </a:rPr>
                      </a:br>
                      <a:r>
                        <a:rPr lang="fi-FI" sz="1200" b="0" i="0" dirty="0">
                          <a:solidFill>
                            <a:srgbClr val="000000"/>
                          </a:solidFill>
                          <a:effectLst/>
                          <a:latin typeface="Calibri" panose="020F0502020204030204" pitchFamily="34" charset="0"/>
                        </a:rPr>
                        <a:t>Sote-järjestöt sovittavat ilmastoasiat oman toiminnan agendaansa.</a:t>
                      </a:r>
                    </a:p>
                  </a:txBody>
                  <a:tcPr/>
                </a:tc>
                <a:extLst>
                  <a:ext uri="{0D108BD9-81ED-4DB2-BD59-A6C34878D82A}">
                    <a16:rowId xmlns:a16="http://schemas.microsoft.com/office/drawing/2014/main" val="3000166535"/>
                  </a:ext>
                </a:extLst>
              </a:tr>
            </a:tbl>
          </a:graphicData>
        </a:graphic>
      </p:graphicFrame>
    </p:spTree>
    <p:extLst>
      <p:ext uri="{BB962C8B-B14F-4D97-AF65-F5344CB8AC3E}">
        <p14:creationId xmlns:p14="http://schemas.microsoft.com/office/powerpoint/2010/main" val="18844491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3401C7C-19B0-8BAC-7313-7C6F0F1E26A1}"/>
              </a:ext>
            </a:extLst>
          </p:cNvPr>
          <p:cNvSpPr>
            <a:spLocks noGrp="1"/>
          </p:cNvSpPr>
          <p:nvPr>
            <p:ph type="ctrTitle"/>
          </p:nvPr>
        </p:nvSpPr>
        <p:spPr/>
        <p:txBody>
          <a:bodyPr/>
          <a:lstStyle/>
          <a:p>
            <a:r>
              <a:rPr lang="fi-FI"/>
              <a:t>Totuttuun turvautuen -skenaario</a:t>
            </a:r>
          </a:p>
        </p:txBody>
      </p:sp>
    </p:spTree>
    <p:extLst>
      <p:ext uri="{BB962C8B-B14F-4D97-AF65-F5344CB8AC3E}">
        <p14:creationId xmlns:p14="http://schemas.microsoft.com/office/powerpoint/2010/main" val="5810817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orakulmio 2">
            <a:extLst>
              <a:ext uri="{FF2B5EF4-FFF2-40B4-BE49-F238E27FC236}">
                <a16:creationId xmlns:a16="http://schemas.microsoft.com/office/drawing/2014/main" id="{79D9E1DA-B270-4158-18CC-530D178DB1EA}"/>
              </a:ext>
              <a:ext uri="{C183D7F6-B498-43B3-948B-1728B52AA6E4}">
                <adec:decorative xmlns:adec="http://schemas.microsoft.com/office/drawing/2017/decorative" val="1"/>
              </a:ext>
            </a:extLst>
          </p:cNvPr>
          <p:cNvSpPr/>
          <p:nvPr/>
        </p:nvSpPr>
        <p:spPr>
          <a:xfrm>
            <a:off x="5499589" y="1"/>
            <a:ext cx="669241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Otsikko 2">
            <a:extLst>
              <a:ext uri="{FF2B5EF4-FFF2-40B4-BE49-F238E27FC236}">
                <a16:creationId xmlns:a16="http://schemas.microsoft.com/office/drawing/2014/main" id="{1D06F2B0-8269-46F8-579D-442B259671F7}"/>
              </a:ext>
            </a:extLst>
          </p:cNvPr>
          <p:cNvSpPr>
            <a:spLocks noGrp="1"/>
          </p:cNvSpPr>
          <p:nvPr>
            <p:ph type="title"/>
          </p:nvPr>
        </p:nvSpPr>
        <p:spPr>
          <a:xfrm>
            <a:off x="309972" y="104565"/>
            <a:ext cx="5189617" cy="850176"/>
          </a:xfrm>
        </p:spPr>
        <p:txBody>
          <a:bodyPr>
            <a:normAutofit/>
          </a:bodyPr>
          <a:lstStyle/>
          <a:p>
            <a:r>
              <a:rPr lang="fi-FI" sz="3800" dirty="0">
                <a:solidFill>
                  <a:schemeClr val="accent1"/>
                </a:solidFill>
              </a:rPr>
              <a:t>Totuttuun turvautuen</a:t>
            </a:r>
          </a:p>
        </p:txBody>
      </p:sp>
      <p:pic>
        <p:nvPicPr>
          <p:cNvPr id="6" name="Kuva 5" descr="Kuvassa taulukko, jonka sisältö on kuvailtu viereisessä tekstissä.">
            <a:extLst>
              <a:ext uri="{FF2B5EF4-FFF2-40B4-BE49-F238E27FC236}">
                <a16:creationId xmlns:a16="http://schemas.microsoft.com/office/drawing/2014/main" id="{F13A656B-5FDC-6B9F-B4E5-A16F41CDAB9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9799" y="946826"/>
            <a:ext cx="5117144" cy="5562464"/>
          </a:xfrm>
          <a:prstGeom prst="rect">
            <a:avLst/>
          </a:prstGeom>
        </p:spPr>
      </p:pic>
      <p:sp>
        <p:nvSpPr>
          <p:cNvPr id="4" name="Tekstin paikkamerkki 3">
            <a:extLst>
              <a:ext uri="{FF2B5EF4-FFF2-40B4-BE49-F238E27FC236}">
                <a16:creationId xmlns:a16="http://schemas.microsoft.com/office/drawing/2014/main" id="{4E6D8073-EE5E-46EE-4596-7939B7002F9D}"/>
              </a:ext>
            </a:extLst>
          </p:cNvPr>
          <p:cNvSpPr txBox="1">
            <a:spLocks/>
          </p:cNvSpPr>
          <p:nvPr/>
        </p:nvSpPr>
        <p:spPr>
          <a:xfrm>
            <a:off x="5652235" y="529653"/>
            <a:ext cx="6229792" cy="625988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Tx/>
              <a:buNone/>
              <a:defRPr sz="1800" kern="1200">
                <a:solidFill>
                  <a:schemeClr val="tx1"/>
                </a:solidFill>
                <a:latin typeface="+mn-lt"/>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90000"/>
              </a:lnSpc>
              <a:spcBef>
                <a:spcPts val="1000"/>
              </a:spcBef>
              <a:spcAft>
                <a:spcPts val="0"/>
              </a:spcAft>
              <a:buClrTx/>
              <a:buSzTx/>
              <a:buFont typeface="+mj-lt"/>
              <a:buAutoNum type="arabicPeriod"/>
              <a:tabLst/>
              <a:defRPr/>
            </a:pPr>
            <a:r>
              <a:rPr kumimoji="0" lang="fi-FI" sz="220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Yhdistyskenttä </a:t>
            </a:r>
            <a:r>
              <a:rPr kumimoji="0" lang="fi-FI" sz="2200" b="1"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pitää pintansa</a:t>
            </a:r>
            <a:r>
              <a:rPr kumimoji="0" lang="fi-FI" sz="220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 </a:t>
            </a:r>
          </a:p>
          <a:p>
            <a:pPr marL="457200" marR="0" lvl="0" indent="-457200" algn="l" defTabSz="914400" rtl="0" eaLnBrk="1" fontAlgn="auto" latinLnBrk="0" hangingPunct="1">
              <a:lnSpc>
                <a:spcPct val="90000"/>
              </a:lnSpc>
              <a:spcBef>
                <a:spcPts val="1000"/>
              </a:spcBef>
              <a:spcAft>
                <a:spcPts val="0"/>
              </a:spcAft>
              <a:buClrTx/>
              <a:buSzTx/>
              <a:buFont typeface="+mj-lt"/>
              <a:buAutoNum type="arabicPeriod"/>
              <a:tabLst/>
              <a:defRPr/>
            </a:pPr>
            <a:r>
              <a:rPr kumimoji="0" lang="fi-FI" sz="220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Ääni yhteiskunnallisessa päätöksenteossa </a:t>
            </a:r>
            <a:r>
              <a:rPr kumimoji="0" lang="fi-FI" sz="2200" b="1"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hajautuu </a:t>
            </a:r>
            <a:r>
              <a:rPr kumimoji="0" lang="fi-FI" sz="220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ja vahvimman ääni kuuluu.</a:t>
            </a:r>
          </a:p>
          <a:p>
            <a:pPr marL="457200" marR="0" lvl="0" indent="-457200" algn="l" defTabSz="914400" rtl="0" eaLnBrk="1" fontAlgn="auto" latinLnBrk="0" hangingPunct="1">
              <a:lnSpc>
                <a:spcPct val="90000"/>
              </a:lnSpc>
              <a:spcBef>
                <a:spcPts val="1000"/>
              </a:spcBef>
              <a:spcAft>
                <a:spcPts val="0"/>
              </a:spcAft>
              <a:buClrTx/>
              <a:buSzTx/>
              <a:buFont typeface="+mj-lt"/>
              <a:buAutoNum type="arabicPeriod"/>
              <a:tabLst/>
              <a:defRPr/>
            </a:pPr>
            <a:r>
              <a:rPr kumimoji="0" lang="fi-FI" sz="220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Taloudellisten edellytysten osalta </a:t>
            </a:r>
            <a:r>
              <a:rPr kumimoji="0" lang="fi-FI" sz="2200" b="1"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pudotuspeliä</a:t>
            </a:r>
            <a:r>
              <a:rPr kumimoji="0" lang="fi-FI" sz="220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a:t>
            </a:r>
          </a:p>
          <a:p>
            <a:pPr marL="457200" marR="0" lvl="0" indent="-457200" algn="l" defTabSz="914400" rtl="0" eaLnBrk="1" fontAlgn="auto" latinLnBrk="0" hangingPunct="1">
              <a:lnSpc>
                <a:spcPct val="90000"/>
              </a:lnSpc>
              <a:spcBef>
                <a:spcPts val="1000"/>
              </a:spcBef>
              <a:spcAft>
                <a:spcPts val="0"/>
              </a:spcAft>
              <a:buClrTx/>
              <a:buSzTx/>
              <a:buFont typeface="+mj-lt"/>
              <a:buAutoNum type="arabicPeriod"/>
              <a:tabLst/>
              <a:defRPr/>
            </a:pPr>
            <a:r>
              <a:rPr kumimoji="0" lang="fi-FI" sz="220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Kohtaava toiminta </a:t>
            </a:r>
            <a:r>
              <a:rPr kumimoji="0" lang="fi-FI" sz="2200" b="1"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voimissaan</a:t>
            </a:r>
            <a:r>
              <a:rPr kumimoji="0" lang="fi-FI" sz="220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 Digitalisaatio ei korvaa sitä.</a:t>
            </a:r>
          </a:p>
          <a:p>
            <a:pPr marL="457200" marR="0" lvl="0" indent="-457200" algn="l" defTabSz="914400" rtl="0" eaLnBrk="1" fontAlgn="auto" latinLnBrk="0" hangingPunct="1">
              <a:lnSpc>
                <a:spcPct val="90000"/>
              </a:lnSpc>
              <a:spcBef>
                <a:spcPts val="1000"/>
              </a:spcBef>
              <a:spcAft>
                <a:spcPts val="0"/>
              </a:spcAft>
              <a:buClrTx/>
              <a:buSzTx/>
              <a:buFont typeface="+mj-lt"/>
              <a:buAutoNum type="arabicPeriod"/>
              <a:tabLst/>
              <a:defRPr/>
            </a:pPr>
            <a:r>
              <a:rPr kumimoji="0" lang="fi-FI" sz="220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Eri kulttuuritaustaiset ihmiset organisoituvat keskenään </a:t>
            </a:r>
            <a:r>
              <a:rPr kumimoji="0" lang="fi-FI" sz="2200" b="1"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eriytyen</a:t>
            </a:r>
            <a:r>
              <a:rPr kumimoji="0" lang="fi-FI" sz="220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 omiin järjestöihinsä. </a:t>
            </a:r>
          </a:p>
          <a:p>
            <a:pPr marL="457200" marR="0" lvl="0" indent="-457200" algn="l" defTabSz="914400" rtl="0" eaLnBrk="1" fontAlgn="auto" latinLnBrk="0" hangingPunct="1">
              <a:lnSpc>
                <a:spcPct val="90000"/>
              </a:lnSpc>
              <a:spcBef>
                <a:spcPts val="1000"/>
              </a:spcBef>
              <a:spcAft>
                <a:spcPts val="0"/>
              </a:spcAft>
              <a:buClrTx/>
              <a:buSzTx/>
              <a:buFont typeface="+mj-lt"/>
              <a:buAutoNum type="arabicPeriod"/>
              <a:tabLst/>
              <a:defRPr/>
            </a:pPr>
            <a:r>
              <a:rPr lang="fi-FI" sz="2200" b="1">
                <a:solidFill>
                  <a:prstClr val="white"/>
                </a:solidFill>
                <a:latin typeface="Calibri" panose="020F0502020204030204" pitchFamily="34" charset="0"/>
              </a:rPr>
              <a:t>Vedetään </a:t>
            </a:r>
            <a:r>
              <a:rPr kumimoji="0" lang="fi-FI" sz="2200" b="1"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mukaan </a:t>
            </a:r>
            <a:r>
              <a:rPr kumimoji="0" lang="fi-FI" sz="220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tiedolla johtamiseen.</a:t>
            </a:r>
          </a:p>
          <a:p>
            <a:pPr marL="457200" marR="0" lvl="0" indent="-457200" algn="l" defTabSz="914400" rtl="0" eaLnBrk="1" fontAlgn="auto" latinLnBrk="0" hangingPunct="1">
              <a:lnSpc>
                <a:spcPct val="90000"/>
              </a:lnSpc>
              <a:spcBef>
                <a:spcPts val="1000"/>
              </a:spcBef>
              <a:spcAft>
                <a:spcPts val="0"/>
              </a:spcAft>
              <a:buClrTx/>
              <a:buSzTx/>
              <a:buFont typeface="+mj-lt"/>
              <a:buAutoNum type="arabicPeriod"/>
              <a:tabLst/>
              <a:defRPr/>
            </a:pPr>
            <a:r>
              <a:rPr kumimoji="0" lang="fi-FI" sz="220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Edistävä työ näkyy yhteiskunnassa </a:t>
            </a:r>
            <a:r>
              <a:rPr kumimoji="0" lang="fi-FI" sz="2200" b="1"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juhlapuheissa</a:t>
            </a:r>
            <a:r>
              <a:rPr kumimoji="0" lang="fi-FI" sz="220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 ja myös järjestöissä painottuu korjaava työ.</a:t>
            </a:r>
          </a:p>
          <a:p>
            <a:pPr marL="457200" marR="0" lvl="0" indent="-457200" algn="l" defTabSz="914400" rtl="0" eaLnBrk="1" fontAlgn="auto" latinLnBrk="0" hangingPunct="1">
              <a:lnSpc>
                <a:spcPct val="90000"/>
              </a:lnSpc>
              <a:spcBef>
                <a:spcPts val="1000"/>
              </a:spcBef>
              <a:spcAft>
                <a:spcPts val="0"/>
              </a:spcAft>
              <a:buClrTx/>
              <a:buSzTx/>
              <a:buFont typeface="+mj-lt"/>
              <a:buAutoNum type="arabicPeriod"/>
              <a:tabLst/>
              <a:defRPr/>
            </a:pPr>
            <a:r>
              <a:rPr kumimoji="0" lang="fi-FI" sz="2200" b="1"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Pyristellen</a:t>
            </a:r>
            <a:r>
              <a:rPr kumimoji="0" lang="fi-FI" sz="220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 mukana yhteisten yhteiskunnallisten päämäärien toteuttamisessa.</a:t>
            </a:r>
          </a:p>
          <a:p>
            <a:pPr marL="457200" marR="0" lvl="0" indent="-457200" algn="l" defTabSz="914400" rtl="0" eaLnBrk="1" fontAlgn="auto" latinLnBrk="0" hangingPunct="1">
              <a:lnSpc>
                <a:spcPct val="90000"/>
              </a:lnSpc>
              <a:spcBef>
                <a:spcPts val="1000"/>
              </a:spcBef>
              <a:spcAft>
                <a:spcPts val="0"/>
              </a:spcAft>
              <a:buClrTx/>
              <a:buSzTx/>
              <a:buFont typeface="+mj-lt"/>
              <a:buAutoNum type="arabicPeriod"/>
              <a:tabLst/>
              <a:defRPr/>
            </a:pPr>
            <a:r>
              <a:rPr kumimoji="0" lang="fi-FI" sz="220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Ilmastoasioissa </a:t>
            </a:r>
            <a:r>
              <a:rPr kumimoji="0" lang="fi-FI" sz="2200" b="1"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auttajan </a:t>
            </a:r>
            <a:r>
              <a:rPr kumimoji="0" lang="fi-FI" sz="220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rooli: ilmastonmuutoksen aiheuttamista haitoista kärsivien neuvonta ja tuki.</a:t>
            </a:r>
          </a:p>
          <a:p>
            <a:pPr marL="457200" marR="0" lvl="0" indent="-457200" algn="l" defTabSz="914400" rtl="0" eaLnBrk="1" fontAlgn="auto" latinLnBrk="0" hangingPunct="1">
              <a:lnSpc>
                <a:spcPct val="90000"/>
              </a:lnSpc>
              <a:spcBef>
                <a:spcPts val="1000"/>
              </a:spcBef>
              <a:spcAft>
                <a:spcPts val="0"/>
              </a:spcAft>
              <a:buClrTx/>
              <a:buSzTx/>
              <a:buFont typeface="+mj-lt"/>
              <a:buAutoNum type="arabicPeriod"/>
              <a:tabLst/>
              <a:defRPr/>
            </a:pPr>
            <a:endParaRPr kumimoji="0" lang="fi-FI" sz="230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fi-FI" sz="22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6770189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itle 1">
            <a:extLst>
              <a:ext uri="{FF2B5EF4-FFF2-40B4-BE49-F238E27FC236}">
                <a16:creationId xmlns:a16="http://schemas.microsoft.com/office/drawing/2014/main" id="{B5D3797D-B84F-BA2C-8CA9-B01C130467CE}"/>
              </a:ext>
            </a:extLst>
          </p:cNvPr>
          <p:cNvSpPr txBox="1">
            <a:spLocks noGrp="1"/>
          </p:cNvSpPr>
          <p:nvPr>
            <p:ph type="title" idx="4294967295"/>
          </p:nvPr>
        </p:nvSpPr>
        <p:spPr>
          <a:xfrm>
            <a:off x="1762824" y="237406"/>
            <a:ext cx="12700461" cy="96075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200" b="1" kern="1200">
                <a:solidFill>
                  <a:schemeClr val="tx1"/>
                </a:solidFill>
                <a:latin typeface="+mj-lt"/>
                <a:ea typeface="+mj-ea"/>
                <a:cs typeface="Calibri" panose="020F050202020403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dirty="0" err="1">
                <a:ln>
                  <a:noFill/>
                </a:ln>
                <a:solidFill>
                  <a:schemeClr val="tx1"/>
                </a:solidFill>
                <a:effectLst/>
                <a:uLnTx/>
                <a:uFillTx/>
                <a:latin typeface="+mj-lt"/>
                <a:ea typeface="+mj-ea"/>
                <a:cs typeface="Calibri" panose="020F0502020204030204" pitchFamily="34" charset="0"/>
              </a:rPr>
              <a:t>Esimerkkejä</a:t>
            </a:r>
            <a:r>
              <a:rPr kumimoji="0" lang="en-US" sz="3000" b="1" i="0" u="none" strike="noStrike" kern="1200" cap="none" spc="0" normalizeH="0" baseline="0" noProof="0" dirty="0">
                <a:ln>
                  <a:noFill/>
                </a:ln>
                <a:solidFill>
                  <a:schemeClr val="tx1"/>
                </a:solidFill>
                <a:effectLst/>
                <a:uLnTx/>
                <a:uFillTx/>
                <a:latin typeface="+mj-lt"/>
                <a:ea typeface="+mj-ea"/>
                <a:cs typeface="Calibri" panose="020F0502020204030204" pitchFamily="34" charset="0"/>
              </a:rPr>
              <a:t> </a:t>
            </a:r>
            <a:r>
              <a:rPr kumimoji="0" lang="en-US" sz="3000" b="1" i="0" u="none" strike="noStrike" kern="1200" cap="none" spc="0" normalizeH="0" baseline="0" noProof="0" dirty="0" err="1">
                <a:ln>
                  <a:noFill/>
                </a:ln>
                <a:solidFill>
                  <a:schemeClr val="tx1"/>
                </a:solidFill>
                <a:effectLst/>
                <a:uLnTx/>
                <a:uFillTx/>
                <a:latin typeface="+mj-lt"/>
                <a:ea typeface="+mj-ea"/>
                <a:cs typeface="Calibri" panose="020F0502020204030204" pitchFamily="34" charset="0"/>
              </a:rPr>
              <a:t>skenaarioon</a:t>
            </a:r>
            <a:r>
              <a:rPr kumimoji="0" lang="en-US" sz="3000" b="1" i="0" u="none" strike="noStrike" kern="1200" cap="none" spc="0" normalizeH="0" baseline="0" noProof="0" dirty="0">
                <a:ln>
                  <a:noFill/>
                </a:ln>
                <a:solidFill>
                  <a:schemeClr val="tx1"/>
                </a:solidFill>
                <a:effectLst/>
                <a:uLnTx/>
                <a:uFillTx/>
                <a:latin typeface="+mj-lt"/>
                <a:ea typeface="+mj-ea"/>
                <a:cs typeface="Calibri" panose="020F0502020204030204" pitchFamily="34" charset="0"/>
              </a:rPr>
              <a:t> </a:t>
            </a:r>
            <a:r>
              <a:rPr kumimoji="0" lang="en-US" sz="3000" b="1" i="0" u="none" strike="noStrike" kern="1200" cap="none" spc="0" normalizeH="0" baseline="0" noProof="0" dirty="0" err="1">
                <a:ln>
                  <a:noFill/>
                </a:ln>
                <a:solidFill>
                  <a:schemeClr val="tx1"/>
                </a:solidFill>
                <a:effectLst/>
                <a:uLnTx/>
                <a:uFillTx/>
                <a:latin typeface="+mj-lt"/>
                <a:ea typeface="+mj-ea"/>
                <a:cs typeface="Calibri" panose="020F0502020204030204" pitchFamily="34" charset="0"/>
              </a:rPr>
              <a:t>johtavista</a:t>
            </a:r>
            <a:r>
              <a:rPr kumimoji="0" lang="en-US" sz="3000" b="1" i="0" u="none" strike="noStrike" kern="1200" cap="none" spc="0" normalizeH="0" baseline="0" noProof="0" dirty="0">
                <a:ln>
                  <a:noFill/>
                </a:ln>
                <a:solidFill>
                  <a:schemeClr val="tx1"/>
                </a:solidFill>
                <a:effectLst/>
                <a:uLnTx/>
                <a:uFillTx/>
                <a:latin typeface="+mj-lt"/>
                <a:ea typeface="+mj-ea"/>
                <a:cs typeface="Calibri" panose="020F0502020204030204" pitchFamily="34" charset="0"/>
              </a:rPr>
              <a:t> </a:t>
            </a:r>
            <a:r>
              <a:rPr kumimoji="0" lang="en-US" sz="3000" b="1" i="0" u="none" strike="noStrike" kern="1200" cap="none" spc="0" normalizeH="0" baseline="0" noProof="0" dirty="0" err="1">
                <a:ln>
                  <a:noFill/>
                </a:ln>
                <a:solidFill>
                  <a:schemeClr val="tx1"/>
                </a:solidFill>
                <a:effectLst/>
                <a:uLnTx/>
                <a:uFillTx/>
                <a:latin typeface="+mj-lt"/>
                <a:ea typeface="+mj-ea"/>
                <a:cs typeface="Calibri" panose="020F0502020204030204" pitchFamily="34" charset="0"/>
              </a:rPr>
              <a:t>tapahtumista</a:t>
            </a:r>
            <a:endParaRPr kumimoji="0" lang="en-US" sz="3000" b="1" i="0" u="none" strike="noStrike" kern="1200" cap="none" spc="0" normalizeH="0" baseline="0" noProof="0" dirty="0">
              <a:ln>
                <a:noFill/>
              </a:ln>
              <a:solidFill>
                <a:schemeClr val="tx1"/>
              </a:solidFill>
              <a:effectLst/>
              <a:uLnTx/>
              <a:uFillTx/>
              <a:latin typeface="+mj-lt"/>
              <a:ea typeface="+mj-ea"/>
              <a:cs typeface="Calibri" panose="020F0502020204030204" pitchFamily="34" charset="0"/>
            </a:endParaRPr>
          </a:p>
        </p:txBody>
      </p:sp>
      <p:cxnSp>
        <p:nvCxnSpPr>
          <p:cNvPr id="3" name="Suora nuoliyhdysviiva 2" descr="Aikajana, vuodesta 2023 vuoteen 2040 ja eteenpäin.">
            <a:extLst>
              <a:ext uri="{FF2B5EF4-FFF2-40B4-BE49-F238E27FC236}">
                <a16:creationId xmlns:a16="http://schemas.microsoft.com/office/drawing/2014/main" id="{09FFA802-79EF-F8CD-367A-E2DEB34CDBB5}"/>
              </a:ext>
            </a:extLst>
          </p:cNvPr>
          <p:cNvCxnSpPr/>
          <p:nvPr/>
        </p:nvCxnSpPr>
        <p:spPr>
          <a:xfrm>
            <a:off x="328353" y="3387433"/>
            <a:ext cx="11496502" cy="45720"/>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sp>
        <p:nvSpPr>
          <p:cNvPr id="4" name="Ellipsi 3">
            <a:extLst>
              <a:ext uri="{FF2B5EF4-FFF2-40B4-BE49-F238E27FC236}">
                <a16:creationId xmlns:a16="http://schemas.microsoft.com/office/drawing/2014/main" id="{EF329468-FB59-CEBD-F5E8-77072CDC4F17}"/>
              </a:ext>
              <a:ext uri="{C183D7F6-B498-43B3-948B-1728B52AA6E4}">
                <adec:decorative xmlns:adec="http://schemas.microsoft.com/office/drawing/2017/decorative" val="1"/>
              </a:ext>
            </a:extLst>
          </p:cNvPr>
          <p:cNvSpPr/>
          <p:nvPr/>
        </p:nvSpPr>
        <p:spPr>
          <a:xfrm>
            <a:off x="519545" y="3314697"/>
            <a:ext cx="145473" cy="137160"/>
          </a:xfrm>
          <a:prstGeom prst="ellipse">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 name="Ellipsi 4">
            <a:extLst>
              <a:ext uri="{FF2B5EF4-FFF2-40B4-BE49-F238E27FC236}">
                <a16:creationId xmlns:a16="http://schemas.microsoft.com/office/drawing/2014/main" id="{ABF13C68-29D3-DFD6-C354-202909F79753}"/>
              </a:ext>
              <a:ext uri="{C183D7F6-B498-43B3-948B-1728B52AA6E4}">
                <adec:decorative xmlns:adec="http://schemas.microsoft.com/office/drawing/2017/decorative" val="1"/>
              </a:ext>
            </a:extLst>
          </p:cNvPr>
          <p:cNvSpPr/>
          <p:nvPr/>
        </p:nvSpPr>
        <p:spPr>
          <a:xfrm>
            <a:off x="11303923" y="3360417"/>
            <a:ext cx="145473" cy="137160"/>
          </a:xfrm>
          <a:prstGeom prst="ellipse">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Ellipsi 5">
            <a:extLst>
              <a:ext uri="{FF2B5EF4-FFF2-40B4-BE49-F238E27FC236}">
                <a16:creationId xmlns:a16="http://schemas.microsoft.com/office/drawing/2014/main" id="{8D21AB43-7CBA-EBAB-F17C-20847D401D59}"/>
              </a:ext>
              <a:ext uri="{C183D7F6-B498-43B3-948B-1728B52AA6E4}">
                <adec:decorative xmlns:adec="http://schemas.microsoft.com/office/drawing/2017/decorative" val="1"/>
              </a:ext>
            </a:extLst>
          </p:cNvPr>
          <p:cNvSpPr/>
          <p:nvPr/>
        </p:nvSpPr>
        <p:spPr>
          <a:xfrm>
            <a:off x="4342014" y="3360417"/>
            <a:ext cx="145473" cy="137160"/>
          </a:xfrm>
          <a:prstGeom prst="ellipse">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Ellipsi 6">
            <a:extLst>
              <a:ext uri="{FF2B5EF4-FFF2-40B4-BE49-F238E27FC236}">
                <a16:creationId xmlns:a16="http://schemas.microsoft.com/office/drawing/2014/main" id="{78B59EF8-7D7F-0205-1330-F73A1A3C8D4D}"/>
              </a:ext>
              <a:ext uri="{C183D7F6-B498-43B3-948B-1728B52AA6E4}">
                <adec:decorative xmlns:adec="http://schemas.microsoft.com/office/drawing/2017/decorative" val="1"/>
              </a:ext>
            </a:extLst>
          </p:cNvPr>
          <p:cNvSpPr/>
          <p:nvPr/>
        </p:nvSpPr>
        <p:spPr>
          <a:xfrm>
            <a:off x="7822968" y="3337557"/>
            <a:ext cx="145473" cy="137160"/>
          </a:xfrm>
          <a:prstGeom prst="ellipse">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Tekstiruutu 7">
            <a:extLst>
              <a:ext uri="{FF2B5EF4-FFF2-40B4-BE49-F238E27FC236}">
                <a16:creationId xmlns:a16="http://schemas.microsoft.com/office/drawing/2014/main" id="{06B881C3-55C2-AFD4-91F4-EF68612A6789}"/>
              </a:ext>
            </a:extLst>
          </p:cNvPr>
          <p:cNvSpPr txBox="1"/>
          <p:nvPr/>
        </p:nvSpPr>
        <p:spPr>
          <a:xfrm>
            <a:off x="291557" y="3393667"/>
            <a:ext cx="601447" cy="338554"/>
          </a:xfrm>
          <a:prstGeom prst="rect">
            <a:avLst/>
          </a:prstGeom>
          <a:noFill/>
        </p:spPr>
        <p:txBody>
          <a:bodyPr wrap="none" rtlCol="0">
            <a:spAutoFit/>
          </a:bodyPr>
          <a:lstStyle/>
          <a:p>
            <a:r>
              <a:rPr lang="fi-FI" sz="1600" b="1"/>
              <a:t>2023</a:t>
            </a:r>
          </a:p>
        </p:txBody>
      </p:sp>
      <p:sp>
        <p:nvSpPr>
          <p:cNvPr id="50" name="Ellipsi 49">
            <a:extLst>
              <a:ext uri="{FF2B5EF4-FFF2-40B4-BE49-F238E27FC236}">
                <a16:creationId xmlns:a16="http://schemas.microsoft.com/office/drawing/2014/main" id="{70634271-C4BD-1B7F-2B9F-AA5BB58DA7F4}"/>
              </a:ext>
            </a:extLst>
          </p:cNvPr>
          <p:cNvSpPr/>
          <p:nvPr/>
        </p:nvSpPr>
        <p:spPr>
          <a:xfrm>
            <a:off x="328353" y="3616033"/>
            <a:ext cx="2703395" cy="2493387"/>
          </a:xfrm>
          <a:prstGeom prst="ellipse">
            <a:avLst/>
          </a:prstGeom>
          <a:solidFill>
            <a:srgbClr val="E50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Aft>
                <a:spcPts val="800"/>
              </a:spcAft>
            </a:pPr>
            <a:r>
              <a:rPr lang="fi-FI"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Sote-järjestöille suunnattava valtionavustus-määräraha on vähentynyt 20 % vuoden 2023 tasosta. Kilpailu järjestöjen välillä kiihtyy.</a:t>
            </a:r>
          </a:p>
        </p:txBody>
      </p:sp>
      <p:sp>
        <p:nvSpPr>
          <p:cNvPr id="52" name="Ellipsi 51">
            <a:extLst>
              <a:ext uri="{FF2B5EF4-FFF2-40B4-BE49-F238E27FC236}">
                <a16:creationId xmlns:a16="http://schemas.microsoft.com/office/drawing/2014/main" id="{E02F5A93-A12D-1EA7-63FA-9E421DB06D71}"/>
              </a:ext>
            </a:extLst>
          </p:cNvPr>
          <p:cNvSpPr/>
          <p:nvPr/>
        </p:nvSpPr>
        <p:spPr>
          <a:xfrm>
            <a:off x="1964267" y="794300"/>
            <a:ext cx="2714635" cy="2501693"/>
          </a:xfrm>
          <a:prstGeom prst="ellipse">
            <a:avLst/>
          </a:prstGeom>
          <a:solidFill>
            <a:srgbClr val="E50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fi-FI"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Tapahtuu yhteisöllisyyden ja kohtaamisten renessanssi digi-maailman vasta-painona ja sote-järjestöt tarttuvat markkinarakoon.</a:t>
            </a:r>
          </a:p>
        </p:txBody>
      </p:sp>
      <p:sp>
        <p:nvSpPr>
          <p:cNvPr id="9" name="Tekstiruutu 8">
            <a:extLst>
              <a:ext uri="{FF2B5EF4-FFF2-40B4-BE49-F238E27FC236}">
                <a16:creationId xmlns:a16="http://schemas.microsoft.com/office/drawing/2014/main" id="{392D369A-9A97-B1BA-EDCB-2B0808421FC9}"/>
              </a:ext>
            </a:extLst>
          </p:cNvPr>
          <p:cNvSpPr txBox="1"/>
          <p:nvPr/>
        </p:nvSpPr>
        <p:spPr>
          <a:xfrm>
            <a:off x="4129695" y="3428997"/>
            <a:ext cx="601447" cy="338554"/>
          </a:xfrm>
          <a:prstGeom prst="rect">
            <a:avLst/>
          </a:prstGeom>
          <a:noFill/>
        </p:spPr>
        <p:txBody>
          <a:bodyPr wrap="none" rtlCol="0">
            <a:spAutoFit/>
          </a:bodyPr>
          <a:lstStyle/>
          <a:p>
            <a:r>
              <a:rPr lang="fi-FI" sz="1600" b="1"/>
              <a:t>2030</a:t>
            </a:r>
          </a:p>
        </p:txBody>
      </p:sp>
      <p:sp>
        <p:nvSpPr>
          <p:cNvPr id="54" name="Ellipsi 53">
            <a:extLst>
              <a:ext uri="{FF2B5EF4-FFF2-40B4-BE49-F238E27FC236}">
                <a16:creationId xmlns:a16="http://schemas.microsoft.com/office/drawing/2014/main" id="{0D07B537-3D3F-A7BB-728E-884A1D58F854}"/>
              </a:ext>
            </a:extLst>
          </p:cNvPr>
          <p:cNvSpPr/>
          <p:nvPr/>
        </p:nvSpPr>
        <p:spPr>
          <a:xfrm>
            <a:off x="3970883" y="3883890"/>
            <a:ext cx="2839845" cy="2747318"/>
          </a:xfrm>
          <a:prstGeom prst="ellipse">
            <a:avLst/>
          </a:prstGeom>
          <a:solidFill>
            <a:srgbClr val="E50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fi-FI"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Ensimmäiset opiskelijat aloittavat koulutuspolulla, joka on suunnattu järjestöjen vaikut-</a:t>
            </a:r>
            <a:r>
              <a:rPr lang="fi-FI" sz="1600" b="1"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tavuus</a:t>
            </a:r>
            <a:r>
              <a:rPr lang="fi-FI"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rahoitus- ja </a:t>
            </a:r>
            <a:r>
              <a:rPr lang="fi-FI" sz="1600" b="1"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markkinointiosaami</a:t>
            </a:r>
            <a:r>
              <a:rPr lang="fi-FI"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-sen vahvistamiseen.</a:t>
            </a:r>
          </a:p>
        </p:txBody>
      </p:sp>
      <p:sp>
        <p:nvSpPr>
          <p:cNvPr id="55" name="Ellipsi 54">
            <a:extLst>
              <a:ext uri="{FF2B5EF4-FFF2-40B4-BE49-F238E27FC236}">
                <a16:creationId xmlns:a16="http://schemas.microsoft.com/office/drawing/2014/main" id="{60C59F44-E3B5-E443-B42E-9CF4D68EABEB}"/>
              </a:ext>
            </a:extLst>
          </p:cNvPr>
          <p:cNvSpPr/>
          <p:nvPr/>
        </p:nvSpPr>
        <p:spPr>
          <a:xfrm>
            <a:off x="6135652" y="966718"/>
            <a:ext cx="2445749" cy="2185089"/>
          </a:xfrm>
          <a:prstGeom prst="ellipse">
            <a:avLst/>
          </a:prstGeom>
          <a:solidFill>
            <a:srgbClr val="E50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fi-FI" sz="1600" b="1" dirty="0">
                <a:solidFill>
                  <a:schemeClr val="bg1"/>
                </a:solidFill>
                <a:latin typeface="Calibri" panose="020F0502020204030204" pitchFamily="34" charset="0"/>
                <a:ea typeface="Cambria Math" panose="02040503050406030204" pitchFamily="18" charset="0"/>
                <a:cs typeface="Calibri" panose="020F0502020204030204" pitchFamily="34" charset="0"/>
              </a:rPr>
              <a:t>Tekoälypohjainen järjestöjen toimintaa kokoava alusta on toimiva.</a:t>
            </a:r>
            <a:endParaRPr lang="fi-FI" sz="16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 name="Tekstiruutu 9">
            <a:extLst>
              <a:ext uri="{FF2B5EF4-FFF2-40B4-BE49-F238E27FC236}">
                <a16:creationId xmlns:a16="http://schemas.microsoft.com/office/drawing/2014/main" id="{29F2A7E0-ED32-14C7-C441-C79C82D3D1F8}"/>
              </a:ext>
            </a:extLst>
          </p:cNvPr>
          <p:cNvSpPr txBox="1"/>
          <p:nvPr/>
        </p:nvSpPr>
        <p:spPr>
          <a:xfrm>
            <a:off x="7594980" y="3428997"/>
            <a:ext cx="601447" cy="338554"/>
          </a:xfrm>
          <a:prstGeom prst="rect">
            <a:avLst/>
          </a:prstGeom>
          <a:noFill/>
        </p:spPr>
        <p:txBody>
          <a:bodyPr wrap="none" rtlCol="0">
            <a:spAutoFit/>
          </a:bodyPr>
          <a:lstStyle/>
          <a:p>
            <a:r>
              <a:rPr lang="fi-FI" sz="1600" b="1"/>
              <a:t>2035</a:t>
            </a:r>
          </a:p>
        </p:txBody>
      </p:sp>
      <p:sp>
        <p:nvSpPr>
          <p:cNvPr id="51" name="Ellipsi 50">
            <a:extLst>
              <a:ext uri="{FF2B5EF4-FFF2-40B4-BE49-F238E27FC236}">
                <a16:creationId xmlns:a16="http://schemas.microsoft.com/office/drawing/2014/main" id="{A1A3F1AC-C79E-8FB2-51E6-67AF48B39001}"/>
              </a:ext>
            </a:extLst>
          </p:cNvPr>
          <p:cNvSpPr/>
          <p:nvPr/>
        </p:nvSpPr>
        <p:spPr>
          <a:xfrm>
            <a:off x="7875188" y="3555578"/>
            <a:ext cx="2529643" cy="2511146"/>
          </a:xfrm>
          <a:prstGeom prst="ellipse">
            <a:avLst/>
          </a:prstGeom>
          <a:solidFill>
            <a:srgbClr val="E50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i-FI"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Sote-järjestöissä auttamis- ja neuvontatyössä merkittävä osa koskee ilmaston-muutoksesta aiheutuvia ongelmia. </a:t>
            </a:r>
          </a:p>
        </p:txBody>
      </p:sp>
      <p:sp>
        <p:nvSpPr>
          <p:cNvPr id="11" name="Tekstiruutu 10">
            <a:extLst>
              <a:ext uri="{FF2B5EF4-FFF2-40B4-BE49-F238E27FC236}">
                <a16:creationId xmlns:a16="http://schemas.microsoft.com/office/drawing/2014/main" id="{AEB004D4-D1C7-710F-262D-44626BEB56C2}"/>
              </a:ext>
            </a:extLst>
          </p:cNvPr>
          <p:cNvSpPr txBox="1"/>
          <p:nvPr/>
        </p:nvSpPr>
        <p:spPr>
          <a:xfrm>
            <a:off x="11075935" y="3428997"/>
            <a:ext cx="601447" cy="338554"/>
          </a:xfrm>
          <a:prstGeom prst="rect">
            <a:avLst/>
          </a:prstGeom>
          <a:noFill/>
        </p:spPr>
        <p:txBody>
          <a:bodyPr wrap="none" rtlCol="0">
            <a:spAutoFit/>
          </a:bodyPr>
          <a:lstStyle/>
          <a:p>
            <a:r>
              <a:rPr lang="fi-FI" sz="1600" b="1"/>
              <a:t>2040</a:t>
            </a:r>
          </a:p>
        </p:txBody>
      </p:sp>
      <p:sp>
        <p:nvSpPr>
          <p:cNvPr id="12" name="Ellipsi 11">
            <a:extLst>
              <a:ext uri="{FF2B5EF4-FFF2-40B4-BE49-F238E27FC236}">
                <a16:creationId xmlns:a16="http://schemas.microsoft.com/office/drawing/2014/main" id="{96F25699-2D5E-D054-25C5-73BFEE161490}"/>
              </a:ext>
              <a:ext uri="{C183D7F6-B498-43B3-948B-1728B52AA6E4}">
                <adec:decorative xmlns:adec="http://schemas.microsoft.com/office/drawing/2017/decorative" val="1"/>
              </a:ext>
            </a:extLst>
          </p:cNvPr>
          <p:cNvSpPr/>
          <p:nvPr/>
        </p:nvSpPr>
        <p:spPr>
          <a:xfrm>
            <a:off x="893004" y="1801505"/>
            <a:ext cx="594602" cy="650316"/>
          </a:xfrm>
          <a:prstGeom prst="ellipse">
            <a:avLst/>
          </a:prstGeom>
          <a:solidFill>
            <a:srgbClr val="E50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4" name="Ellipsi 43">
            <a:extLst>
              <a:ext uri="{FF2B5EF4-FFF2-40B4-BE49-F238E27FC236}">
                <a16:creationId xmlns:a16="http://schemas.microsoft.com/office/drawing/2014/main" id="{34D894E1-D955-9C0F-63AD-7569070BCF40}"/>
              </a:ext>
              <a:ext uri="{C183D7F6-B498-43B3-948B-1728B52AA6E4}">
                <adec:decorative xmlns:adec="http://schemas.microsoft.com/office/drawing/2017/decorative" val="1"/>
              </a:ext>
            </a:extLst>
          </p:cNvPr>
          <p:cNvSpPr/>
          <p:nvPr/>
        </p:nvSpPr>
        <p:spPr>
          <a:xfrm>
            <a:off x="3155230" y="3867853"/>
            <a:ext cx="974465" cy="960754"/>
          </a:xfrm>
          <a:prstGeom prst="ellipse">
            <a:avLst/>
          </a:prstGeom>
          <a:solidFill>
            <a:srgbClr val="E50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5" name="Ellipsi 44">
            <a:extLst>
              <a:ext uri="{FF2B5EF4-FFF2-40B4-BE49-F238E27FC236}">
                <a16:creationId xmlns:a16="http://schemas.microsoft.com/office/drawing/2014/main" id="{15486D5F-6E19-5025-AC57-70BA01A0C27D}"/>
              </a:ext>
              <a:ext uri="{C183D7F6-B498-43B3-948B-1728B52AA6E4}">
                <adec:decorative xmlns:adec="http://schemas.microsoft.com/office/drawing/2017/decorative" val="1"/>
              </a:ext>
            </a:extLst>
          </p:cNvPr>
          <p:cNvSpPr/>
          <p:nvPr/>
        </p:nvSpPr>
        <p:spPr>
          <a:xfrm>
            <a:off x="4678902" y="841135"/>
            <a:ext cx="1325206" cy="1285283"/>
          </a:xfrm>
          <a:prstGeom prst="ellipse">
            <a:avLst/>
          </a:prstGeom>
          <a:solidFill>
            <a:srgbClr val="E50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6" name="Ellipsi 45">
            <a:extLst>
              <a:ext uri="{FF2B5EF4-FFF2-40B4-BE49-F238E27FC236}">
                <a16:creationId xmlns:a16="http://schemas.microsoft.com/office/drawing/2014/main" id="{B1E4497A-8262-2FF3-1199-CA5985531E02}"/>
              </a:ext>
              <a:ext uri="{C183D7F6-B498-43B3-948B-1728B52AA6E4}">
                <adec:decorative xmlns:adec="http://schemas.microsoft.com/office/drawing/2017/decorative" val="1"/>
              </a:ext>
            </a:extLst>
          </p:cNvPr>
          <p:cNvSpPr/>
          <p:nvPr/>
        </p:nvSpPr>
        <p:spPr>
          <a:xfrm>
            <a:off x="6602301" y="3598274"/>
            <a:ext cx="690322" cy="623096"/>
          </a:xfrm>
          <a:prstGeom prst="ellipse">
            <a:avLst/>
          </a:prstGeom>
          <a:solidFill>
            <a:srgbClr val="E50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7" name="Ellipsi 46">
            <a:extLst>
              <a:ext uri="{FF2B5EF4-FFF2-40B4-BE49-F238E27FC236}">
                <a16:creationId xmlns:a16="http://schemas.microsoft.com/office/drawing/2014/main" id="{9BE108FD-45D5-2360-CE5E-EF57BF75D2BD}"/>
              </a:ext>
              <a:ext uri="{C183D7F6-B498-43B3-948B-1728B52AA6E4}">
                <adec:decorative xmlns:adec="http://schemas.microsoft.com/office/drawing/2017/decorative" val="1"/>
              </a:ext>
            </a:extLst>
          </p:cNvPr>
          <p:cNvSpPr/>
          <p:nvPr/>
        </p:nvSpPr>
        <p:spPr>
          <a:xfrm>
            <a:off x="9440803" y="2242532"/>
            <a:ext cx="1036088" cy="960755"/>
          </a:xfrm>
          <a:prstGeom prst="ellipse">
            <a:avLst/>
          </a:prstGeom>
          <a:solidFill>
            <a:srgbClr val="E50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8" name="Ellipsi 47">
            <a:extLst>
              <a:ext uri="{FF2B5EF4-FFF2-40B4-BE49-F238E27FC236}">
                <a16:creationId xmlns:a16="http://schemas.microsoft.com/office/drawing/2014/main" id="{8EBD799B-592C-33C6-E92D-16228A656E66}"/>
              </a:ext>
              <a:ext uri="{C183D7F6-B498-43B3-948B-1728B52AA6E4}">
                <adec:decorative xmlns:adec="http://schemas.microsoft.com/office/drawing/2017/decorative" val="1"/>
              </a:ext>
            </a:extLst>
          </p:cNvPr>
          <p:cNvSpPr/>
          <p:nvPr/>
        </p:nvSpPr>
        <p:spPr>
          <a:xfrm>
            <a:off x="11075935" y="665351"/>
            <a:ext cx="696244" cy="700009"/>
          </a:xfrm>
          <a:prstGeom prst="ellipse">
            <a:avLst/>
          </a:prstGeom>
          <a:solidFill>
            <a:srgbClr val="E50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9" name="Ellipsi 48">
            <a:extLst>
              <a:ext uri="{FF2B5EF4-FFF2-40B4-BE49-F238E27FC236}">
                <a16:creationId xmlns:a16="http://schemas.microsoft.com/office/drawing/2014/main" id="{6C8CDA9C-03CB-61E6-C279-8BEBC73A50FD}"/>
              </a:ext>
              <a:ext uri="{C183D7F6-B498-43B3-948B-1728B52AA6E4}">
                <adec:decorative xmlns:adec="http://schemas.microsoft.com/office/drawing/2017/decorative" val="1"/>
              </a:ext>
            </a:extLst>
          </p:cNvPr>
          <p:cNvSpPr/>
          <p:nvPr/>
        </p:nvSpPr>
        <p:spPr>
          <a:xfrm>
            <a:off x="10497193" y="5105374"/>
            <a:ext cx="578741" cy="561084"/>
          </a:xfrm>
          <a:prstGeom prst="ellipse">
            <a:avLst/>
          </a:prstGeom>
          <a:solidFill>
            <a:srgbClr val="E50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544352526"/>
      </p:ext>
    </p:extLst>
  </p:cSld>
  <p:clrMapOvr>
    <a:masterClrMapping/>
  </p:clrMapOvr>
</p:sld>
</file>

<file path=ppt/theme/theme1.xml><?xml version="1.0" encoding="utf-8"?>
<a:theme xmlns:a="http://schemas.openxmlformats.org/drawingml/2006/main" name="SOSTEteema">
  <a:themeElements>
    <a:clrScheme name="SOSTE">
      <a:dk1>
        <a:sysClr val="windowText" lastClr="000000"/>
      </a:dk1>
      <a:lt1>
        <a:sysClr val="window" lastClr="FFFFFF"/>
      </a:lt1>
      <a:dk2>
        <a:srgbClr val="323232"/>
      </a:dk2>
      <a:lt2>
        <a:srgbClr val="F2F2F2"/>
      </a:lt2>
      <a:accent1>
        <a:srgbClr val="E5007D"/>
      </a:accent1>
      <a:accent2>
        <a:srgbClr val="20216A"/>
      </a:accent2>
      <a:accent3>
        <a:srgbClr val="FAD214"/>
      </a:accent3>
      <a:accent4>
        <a:srgbClr val="00B7EB"/>
      </a:accent4>
      <a:accent5>
        <a:srgbClr val="5B9BD5"/>
      </a:accent5>
      <a:accent6>
        <a:srgbClr val="70AD47"/>
      </a:accent6>
      <a:hlink>
        <a:srgbClr val="0563C1"/>
      </a:hlink>
      <a:folHlink>
        <a:srgbClr val="954F72"/>
      </a:folHlink>
    </a:clrScheme>
    <a:fontScheme name="SOSTE 2022">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STE_esittelydiat_2022" id="{0BB73C00-1A6C-47E4-B719-3A14510FCA50}" vid="{C6F03C2A-14B0-47DC-84C6-D09E81445D8A}"/>
    </a:ext>
  </a:extLst>
</a:theme>
</file>

<file path=ppt/theme/theme2.xml><?xml version="1.0" encoding="utf-8"?>
<a:theme xmlns:a="http://schemas.openxmlformats.org/drawingml/2006/main" name="1_SOSTE2022">
  <a:themeElements>
    <a:clrScheme name="SOSTE">
      <a:dk1>
        <a:sysClr val="windowText" lastClr="000000"/>
      </a:dk1>
      <a:lt1>
        <a:sysClr val="window" lastClr="FFFFFF"/>
      </a:lt1>
      <a:dk2>
        <a:srgbClr val="323232"/>
      </a:dk2>
      <a:lt2>
        <a:srgbClr val="F2F2F2"/>
      </a:lt2>
      <a:accent1>
        <a:srgbClr val="E5007D"/>
      </a:accent1>
      <a:accent2>
        <a:srgbClr val="20216A"/>
      </a:accent2>
      <a:accent3>
        <a:srgbClr val="FAD214"/>
      </a:accent3>
      <a:accent4>
        <a:srgbClr val="00B7EB"/>
      </a:accent4>
      <a:accent5>
        <a:srgbClr val="5B9BD5"/>
      </a:accent5>
      <a:accent6>
        <a:srgbClr val="70AD47"/>
      </a:accent6>
      <a:hlink>
        <a:srgbClr val="0563C1"/>
      </a:hlink>
      <a:folHlink>
        <a:srgbClr val="954F72"/>
      </a:folHlink>
    </a:clrScheme>
    <a:fontScheme name="SOSTE 2022">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STE_esittelydiat_2022" id="{0BB73C00-1A6C-47E4-B719-3A14510FCA50}" vid="{E15CA783-A99E-495E-80D3-C77F65D746A1}"/>
    </a:ext>
  </a:extLst>
</a:theme>
</file>

<file path=ppt/theme/theme3.xml><?xml version="1.0" encoding="utf-8"?>
<a:theme xmlns:a="http://schemas.openxmlformats.org/drawingml/2006/main" name="2_SOSTE2022">
  <a:themeElements>
    <a:clrScheme name="SOSTE">
      <a:dk1>
        <a:sysClr val="windowText" lastClr="000000"/>
      </a:dk1>
      <a:lt1>
        <a:sysClr val="window" lastClr="FFFFFF"/>
      </a:lt1>
      <a:dk2>
        <a:srgbClr val="323232"/>
      </a:dk2>
      <a:lt2>
        <a:srgbClr val="F2F2F2"/>
      </a:lt2>
      <a:accent1>
        <a:srgbClr val="E5007D"/>
      </a:accent1>
      <a:accent2>
        <a:srgbClr val="20216A"/>
      </a:accent2>
      <a:accent3>
        <a:srgbClr val="FAD214"/>
      </a:accent3>
      <a:accent4>
        <a:srgbClr val="00B7EB"/>
      </a:accent4>
      <a:accent5>
        <a:srgbClr val="5B9BD5"/>
      </a:accent5>
      <a:accent6>
        <a:srgbClr val="70AD47"/>
      </a:accent6>
      <a:hlink>
        <a:srgbClr val="0563C1"/>
      </a:hlink>
      <a:folHlink>
        <a:srgbClr val="954F72"/>
      </a:folHlink>
    </a:clrScheme>
    <a:fontScheme name="SOSTE 2022">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STE_esittelydiat_2022" id="{0BB73C00-1A6C-47E4-B719-3A14510FCA50}" vid="{747D2902-C6BF-4800-9370-A41157BF3D29}"/>
    </a:ext>
  </a:extLst>
</a:theme>
</file>

<file path=ppt/theme/theme4.xml><?xml version="1.0" encoding="utf-8"?>
<a:theme xmlns:a="http://schemas.openxmlformats.org/drawingml/2006/main" name="3_SOSTE2022">
  <a:themeElements>
    <a:clrScheme name="SOSTE">
      <a:dk1>
        <a:sysClr val="windowText" lastClr="000000"/>
      </a:dk1>
      <a:lt1>
        <a:sysClr val="window" lastClr="FFFFFF"/>
      </a:lt1>
      <a:dk2>
        <a:srgbClr val="323232"/>
      </a:dk2>
      <a:lt2>
        <a:srgbClr val="F2F2F2"/>
      </a:lt2>
      <a:accent1>
        <a:srgbClr val="E5007D"/>
      </a:accent1>
      <a:accent2>
        <a:srgbClr val="20216A"/>
      </a:accent2>
      <a:accent3>
        <a:srgbClr val="FAD214"/>
      </a:accent3>
      <a:accent4>
        <a:srgbClr val="00B7EB"/>
      </a:accent4>
      <a:accent5>
        <a:srgbClr val="5B9BD5"/>
      </a:accent5>
      <a:accent6>
        <a:srgbClr val="70AD47"/>
      </a:accent6>
      <a:hlink>
        <a:srgbClr val="0563C1"/>
      </a:hlink>
      <a:folHlink>
        <a:srgbClr val="954F72"/>
      </a:folHlink>
    </a:clrScheme>
    <a:fontScheme name="SOSTE 2022">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STE_esittelydiat_2022" id="{0BB73C00-1A6C-47E4-B719-3A14510FCA50}" vid="{CE4D7C46-D917-4F85-9C85-265D4CA34092}"/>
    </a:ext>
  </a:extLst>
</a:theme>
</file>

<file path=ppt/theme/theme5.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Asiakirja" ma:contentTypeID="0x01010080CFF32D94190B4E9B05D22F4FFBA3D5" ma:contentTypeVersion="11" ma:contentTypeDescription="Luo uusi asiakirja." ma:contentTypeScope="" ma:versionID="d8d3e927356496dda093bdfed8fc64f7">
  <xsd:schema xmlns:xsd="http://www.w3.org/2001/XMLSchema" xmlns:xs="http://www.w3.org/2001/XMLSchema" xmlns:p="http://schemas.microsoft.com/office/2006/metadata/properties" xmlns:ns2="7fcf1235-c76a-4ad5-a50c-1e345fb4b983" xmlns:ns3="0f129679-9b54-4a42-abf4-a7b7e908faa9" targetNamespace="http://schemas.microsoft.com/office/2006/metadata/properties" ma:root="true" ma:fieldsID="31946a3c6e6d0a298276b5559e07db6a" ns2:_="" ns3:_="">
    <xsd:import namespace="7fcf1235-c76a-4ad5-a50c-1e345fb4b983"/>
    <xsd:import namespace="0f129679-9b54-4a42-abf4-a7b7e908faa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fcf1235-c76a-4ad5-a50c-1e345fb4b98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Kuvien tunnisteet" ma:readOnly="false" ma:fieldId="{5cf76f15-5ced-4ddc-b409-7134ff3c332f}" ma:taxonomyMulti="true" ma:sspId="cd732930-64eb-4479-88a2-f398bef6953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0f129679-9b54-4a42-abf4-a7b7e908faa9" elementFormDefault="qualified">
    <xsd:import namespace="http://schemas.microsoft.com/office/2006/documentManagement/types"/>
    <xsd:import namespace="http://schemas.microsoft.com/office/infopath/2007/PartnerControls"/>
    <xsd:element name="SharedWithUsers" ma:index="14"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Jakamisen tiedot" ma:internalName="SharedWithDetails" ma:readOnly="true">
      <xsd:simpleType>
        <xsd:restriction base="dms:Note">
          <xsd:maxLength value="255"/>
        </xsd:restriction>
      </xsd:simpleType>
    </xsd:element>
    <xsd:element name="TaxCatchAll" ma:index="18" nillable="true" ma:displayName="Taxonomy Catch All Column" ma:hidden="true" ma:list="{9c7ebfe7-11e4-4b34-bf65-384f06ae6b5a}" ma:internalName="TaxCatchAll" ma:showField="CatchAllData" ma:web="0f129679-9b54-4a42-abf4-a7b7e908faa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0f129679-9b54-4a42-abf4-a7b7e908faa9" xsi:nil="true"/>
    <lcf76f155ced4ddcb4097134ff3c332f xmlns="7fcf1235-c76a-4ad5-a50c-1e345fb4b98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72C6B1B7-1B4D-462A-AEB7-7A9545BD3953}">
  <ds:schemaRefs>
    <ds:schemaRef ds:uri="http://schemas.microsoft.com/sharepoint/v3/contenttype/forms"/>
  </ds:schemaRefs>
</ds:datastoreItem>
</file>

<file path=customXml/itemProps2.xml><?xml version="1.0" encoding="utf-8"?>
<ds:datastoreItem xmlns:ds="http://schemas.openxmlformats.org/officeDocument/2006/customXml" ds:itemID="{BF2E1813-BC7A-4D37-A8C0-A590E961EAA8}">
  <ds:schemaRefs>
    <ds:schemaRef ds:uri="0f129679-9b54-4a42-abf4-a7b7e908faa9"/>
    <ds:schemaRef ds:uri="7fcf1235-c76a-4ad5-a50c-1e345fb4b98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E39E633-36C8-4EAE-9117-2053BC76107F}">
  <ds:schemaRefs>
    <ds:schemaRef ds:uri="0f129679-9b54-4a42-abf4-a7b7e908faa9"/>
    <ds:schemaRef ds:uri="http://schemas.microsoft.com/office/2006/documentManagement/types"/>
    <ds:schemaRef ds:uri="7fcf1235-c76a-4ad5-a50c-1e345fb4b983"/>
    <ds:schemaRef ds:uri="http://purl.org/dc/dcmitype/"/>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SOSTE_esittelydiat_2022_ilmananimaatioita (1)</Template>
  <TotalTime>8899</TotalTime>
  <Words>4787</Words>
  <Application>Microsoft Office PowerPoint</Application>
  <PresentationFormat>Laajakuva</PresentationFormat>
  <Paragraphs>482</Paragraphs>
  <Slides>33</Slides>
  <Notes>21</Notes>
  <HiddenSlides>0</HiddenSlides>
  <MMClips>0</MMClips>
  <ScaleCrop>false</ScaleCrop>
  <HeadingPairs>
    <vt:vector size="6" baseType="variant">
      <vt:variant>
        <vt:lpstr>Käytetyt fontit</vt:lpstr>
      </vt:variant>
      <vt:variant>
        <vt:i4>8</vt:i4>
      </vt:variant>
      <vt:variant>
        <vt:lpstr>Teema</vt:lpstr>
      </vt:variant>
      <vt:variant>
        <vt:i4>4</vt:i4>
      </vt:variant>
      <vt:variant>
        <vt:lpstr>Dian otsikot</vt:lpstr>
      </vt:variant>
      <vt:variant>
        <vt:i4>33</vt:i4>
      </vt:variant>
    </vt:vector>
  </HeadingPairs>
  <TitlesOfParts>
    <vt:vector size="45" baseType="lpstr">
      <vt:lpstr>Calibri Light</vt:lpstr>
      <vt:lpstr>Symbol</vt:lpstr>
      <vt:lpstr>Times New Roman</vt:lpstr>
      <vt:lpstr>Arial</vt:lpstr>
      <vt:lpstr>Eras Medium ITC</vt:lpstr>
      <vt:lpstr>Segoe UI</vt:lpstr>
      <vt:lpstr>Wingdings</vt:lpstr>
      <vt:lpstr>Calibri</vt:lpstr>
      <vt:lpstr>SOSTEteema</vt:lpstr>
      <vt:lpstr>1_SOSTE2022</vt:lpstr>
      <vt:lpstr>2_SOSTE2022</vt:lpstr>
      <vt:lpstr>3_SOSTE2022</vt:lpstr>
      <vt:lpstr>Skenaarioita sote-järjestöjen vaihtoehtoisiin tulevaisuuksiin</vt:lpstr>
      <vt:lpstr>Skenaariot</vt:lpstr>
      <vt:lpstr>Yhdeksän tarkasteltavaa muuttujaa eli tulevaisuuden osalta epävarmuutta kuvaavaa näkökulmaa</vt:lpstr>
      <vt:lpstr>Kolme kehitysvaihtoehtoa muuttujille: Tulevaisuustaulukko 1/3</vt:lpstr>
      <vt:lpstr>Kolme kehitysvaihtoehtoa muuttujille: Tulevaisuustaulukko 2/3</vt:lpstr>
      <vt:lpstr>Kolme kehitysvaihtoehtoa muuttujille: Tulevaisuustaulukko 3/3</vt:lpstr>
      <vt:lpstr>Totuttuun turvautuen -skenaario</vt:lpstr>
      <vt:lpstr>Totuttuun turvautuen</vt:lpstr>
      <vt:lpstr>Esimerkkejä skenaarioon johtavista tapahtumista</vt:lpstr>
      <vt:lpstr>Yhteisöllisyys- ja osallisuusvalmentaja Mikko, 58 vuotta</vt:lpstr>
      <vt:lpstr>Yhteyden voimin -skenaario</vt:lpstr>
      <vt:lpstr>Yhteyden voimin</vt:lpstr>
      <vt:lpstr>Esimerkkejä skenaarioon johtavista tapahtumista</vt:lpstr>
      <vt:lpstr>Verkostojohtaja Stina, 45 vuotta</vt:lpstr>
      <vt:lpstr>Voipuneena sinnitellen -skenaario</vt:lpstr>
      <vt:lpstr>Voipuneena sinnitellen</vt:lpstr>
      <vt:lpstr>Esimerkkejä skenaarioon johtavista tapahtumista</vt:lpstr>
      <vt:lpstr>Pääsihteeri Eero, 55 vuotta</vt:lpstr>
      <vt:lpstr>Yhteenveto ja pohdittavaksi </vt:lpstr>
      <vt:lpstr>Yhteenvetokuva skenaarioista</vt:lpstr>
      <vt:lpstr>Pohdittavaksi seuraavia ajattelutapoja ja osaamisalueita tulevaisuuden sote-järjestötoiminnan kehittämiseksi</vt:lpstr>
      <vt:lpstr>Tulevaisuustyöskentelyä tulevaisuustaulukon parissa</vt:lpstr>
      <vt:lpstr>Pohjustus</vt:lpstr>
      <vt:lpstr>Millaisena näette yhdistyskentän toteuttaman toiminnan tulevaisuuden oman järjestönne osalta? </vt:lpstr>
      <vt:lpstr>Millaisena näette tulevaisuudessa järjestönne roolin yhteiskunnallisessa päätöksenteossa? </vt:lpstr>
      <vt:lpstr>Millaiseksi koette järjestönne toiminnan taloudellisten edellytysten muotoutuvan tulevaisuudessa?</vt:lpstr>
      <vt:lpstr>Miten digitalisaatio heijastuu järjestössänne tapoihin osallistua ja käydä vuorovaikutusta tulevaisuudessa?</vt:lpstr>
      <vt:lpstr>Miten monimuotoistuva yhteiskunta vaikuttaa järjestöönne tulevaisuudessa?</vt:lpstr>
      <vt:lpstr>Miten järjestössänne ilmenee tiedolla johtamisen toimintatapa tulevaisuudessa?</vt:lpstr>
      <vt:lpstr>Miten edistävä työ näkyy toiminnassanne tulevaisuudessa?</vt:lpstr>
      <vt:lpstr>Miten tulevaisuudessa osallistutte yhteiskunnallisten päämäärien toteuttamiseen?</vt:lpstr>
      <vt:lpstr>Mikä on roolinne tulevaisuuden ilmastotoimijoina?</vt:lpstr>
      <vt:lpstr>Mikä on roolinne tulevaisuuden ilmastotoimijoina?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Skenaarioita sote-järjestöjen vaihtoehtoisiin tulevaisuuksiin</dc:title>
  <dc:creator/>
  <cp:lastModifiedBy>Saara Paajanen</cp:lastModifiedBy>
  <cp:revision>6</cp:revision>
  <dcterms:created xsi:type="dcterms:W3CDTF">2022-11-04T07:02:05Z</dcterms:created>
  <dcterms:modified xsi:type="dcterms:W3CDTF">2023-05-31T10:19:38Z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0x01010080CFF32D94190B4E9B05D22F4FFBA3D5</vt:lpwstr>
  </property>
  <property fmtid="{D5CDD505-2E9C-101B-9397-08002B2CF9AE}" pid="3" name="MediaServiceImageTags">
    <vt:lpwstr/>
  </property>
</Properties>
</file>